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2.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0" r:id="rId2"/>
    <p:sldMasterId id="2147483760" r:id="rId3"/>
  </p:sldMasterIdLst>
  <p:sldIdLst>
    <p:sldId id="268" r:id="rId4"/>
    <p:sldId id="269" r:id="rId5"/>
    <p:sldId id="311" r:id="rId6"/>
    <p:sldId id="312" r:id="rId7"/>
    <p:sldId id="270" r:id="rId8"/>
    <p:sldId id="271" r:id="rId9"/>
    <p:sldId id="272" r:id="rId10"/>
    <p:sldId id="289" r:id="rId11"/>
    <p:sldId id="273" r:id="rId12"/>
    <p:sldId id="275" r:id="rId13"/>
    <p:sldId id="315" r:id="rId14"/>
    <p:sldId id="314" r:id="rId15"/>
    <p:sldId id="276" r:id="rId16"/>
    <p:sldId id="283" r:id="rId17"/>
    <p:sldId id="297" r:id="rId18"/>
    <p:sldId id="290" r:id="rId19"/>
    <p:sldId id="302" r:id="rId20"/>
    <p:sldId id="291" r:id="rId21"/>
    <p:sldId id="303" r:id="rId22"/>
    <p:sldId id="292" r:id="rId23"/>
    <p:sldId id="277" r:id="rId24"/>
    <p:sldId id="296" r:id="rId25"/>
    <p:sldId id="278" r:id="rId26"/>
    <p:sldId id="286" r:id="rId27"/>
    <p:sldId id="301" r:id="rId28"/>
    <p:sldId id="288" r:id="rId29"/>
    <p:sldId id="306" r:id="rId30"/>
    <p:sldId id="310" r:id="rId31"/>
    <p:sldId id="293" r:id="rId32"/>
    <p:sldId id="307" r:id="rId33"/>
    <p:sldId id="324" r:id="rId34"/>
    <p:sldId id="280" r:id="rId35"/>
    <p:sldId id="281" r:id="rId36"/>
    <p:sldId id="282" r:id="rId37"/>
    <p:sldId id="300" r:id="rId38"/>
    <p:sldId id="294" r:id="rId39"/>
    <p:sldId id="298" r:id="rId40"/>
    <p:sldId id="299" r:id="rId41"/>
    <p:sldId id="295" r:id="rId42"/>
    <p:sldId id="308" r:id="rId43"/>
    <p:sldId id="309" r:id="rId44"/>
    <p:sldId id="323" r:id="rId45"/>
    <p:sldId id="316" r:id="rId46"/>
    <p:sldId id="317" r:id="rId47"/>
    <p:sldId id="318" r:id="rId48"/>
    <p:sldId id="319" r:id="rId49"/>
    <p:sldId id="274" r:id="rId50"/>
    <p:sldId id="320" r:id="rId51"/>
    <p:sldId id="321" r:id="rId52"/>
    <p:sldId id="322" r:id="rId53"/>
    <p:sldId id="325" r:id="rId54"/>
    <p:sldId id="521" r:id="rId55"/>
    <p:sldId id="525" r:id="rId56"/>
    <p:sldId id="526" r:id="rId57"/>
    <p:sldId id="529" r:id="rId58"/>
    <p:sldId id="530" r:id="rId59"/>
    <p:sldId id="531" r:id="rId60"/>
    <p:sldId id="559" r:id="rId61"/>
    <p:sldId id="532" r:id="rId62"/>
    <p:sldId id="533" r:id="rId63"/>
    <p:sldId id="535" r:id="rId64"/>
    <p:sldId id="536" r:id="rId65"/>
    <p:sldId id="537" r:id="rId66"/>
    <p:sldId id="538" r:id="rId67"/>
    <p:sldId id="541" r:id="rId68"/>
    <p:sldId id="556" r:id="rId69"/>
    <p:sldId id="522" r:id="rId70"/>
    <p:sldId id="490" r:id="rId71"/>
    <p:sldId id="562" r:id="rId72"/>
    <p:sldId id="560" r:id="rId73"/>
    <p:sldId id="561" r:id="rId74"/>
    <p:sldId id="523" r:id="rId75"/>
    <p:sldId id="555" r:id="rId76"/>
    <p:sldId id="542" r:id="rId77"/>
    <p:sldId id="258" r:id="rId78"/>
    <p:sldId id="500" r:id="rId79"/>
    <p:sldId id="503" r:id="rId80"/>
    <p:sldId id="260" r:id="rId81"/>
    <p:sldId id="497" r:id="rId82"/>
    <p:sldId id="563" r:id="rId83"/>
    <p:sldId id="564" r:id="rId84"/>
    <p:sldId id="565" r:id="rId85"/>
    <p:sldId id="566" r:id="rId86"/>
    <p:sldId id="567" r:id="rId8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0"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viewProps" Target="view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theme" Target="theme/theme1.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5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2.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2.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3.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3.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örstasida endast logo">
    <p:spTree>
      <p:nvGrpSpPr>
        <p:cNvPr id="1" name=""/>
        <p:cNvGrpSpPr/>
        <p:nvPr/>
      </p:nvGrpSpPr>
      <p:grpSpPr>
        <a:xfrm>
          <a:off x="0" y="0"/>
          <a:ext cx="0" cy="0"/>
          <a:chOff x="0" y="0"/>
          <a:chExt cx="0" cy="0"/>
        </a:xfrm>
      </p:grpSpPr>
      <p:pic>
        <p:nvPicPr>
          <p:cNvPr id="4" name="Bildobjekt 3" descr="En bild som visar träd, utomhus, skog, trä&#10;&#10;Automatiskt genererad beskrivning">
            <a:extLst>
              <a:ext uri="{FF2B5EF4-FFF2-40B4-BE49-F238E27FC236}">
                <a16:creationId xmlns:a16="http://schemas.microsoft.com/office/drawing/2014/main" id="{844745CF-7C36-3243-B9C6-AD5D1C2F5B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Bildobjekt 6" descr="En bild som visar ritning&#10;&#10;Automatiskt genererad beskrivning">
            <a:extLst>
              <a:ext uri="{FF2B5EF4-FFF2-40B4-BE49-F238E27FC236}">
                <a16:creationId xmlns:a16="http://schemas.microsoft.com/office/drawing/2014/main" id="{43E5D5CC-697F-6844-939F-0A5A8BC965B0}"/>
              </a:ext>
            </a:extLst>
          </p:cNvPr>
          <p:cNvPicPr>
            <a:picLocks noChangeAspect="1"/>
          </p:cNvPicPr>
          <p:nvPr userDrawn="1"/>
        </p:nvPicPr>
        <p:blipFill>
          <a:blip r:embed="rId3"/>
          <a:stretch>
            <a:fillRect/>
          </a:stretch>
        </p:blipFill>
        <p:spPr>
          <a:xfrm>
            <a:off x="1841326" y="2280912"/>
            <a:ext cx="8509348" cy="1994378"/>
          </a:xfrm>
          <a:prstGeom prst="rect">
            <a:avLst/>
          </a:prstGeom>
        </p:spPr>
      </p:pic>
    </p:spTree>
    <p:extLst>
      <p:ext uri="{BB962C8B-B14F-4D97-AF65-F5344CB8AC3E}">
        <p14:creationId xmlns:p14="http://schemas.microsoft.com/office/powerpoint/2010/main" val="1606792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Mellansida Rubrik 5">
    <p:spTree>
      <p:nvGrpSpPr>
        <p:cNvPr id="1" name=""/>
        <p:cNvGrpSpPr/>
        <p:nvPr/>
      </p:nvGrpSpPr>
      <p:grpSpPr>
        <a:xfrm>
          <a:off x="0" y="0"/>
          <a:ext cx="0" cy="0"/>
          <a:chOff x="0" y="0"/>
          <a:chExt cx="0" cy="0"/>
        </a:xfrm>
      </p:grpSpPr>
      <p:pic>
        <p:nvPicPr>
          <p:cNvPr id="5" name="Bildobjekt 4" descr="En bild som visar utomhus, snö, stående, person&#10;&#10;Automatiskt genererad beskrivning">
            <a:extLst>
              <a:ext uri="{FF2B5EF4-FFF2-40B4-BE49-F238E27FC236}">
                <a16:creationId xmlns:a16="http://schemas.microsoft.com/office/drawing/2014/main" id="{EDA43F72-F58B-4A42-A6FA-37B1057F67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4926687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3DF6BD5-1E6C-9BEF-DC1E-59A8D2D1A064}"/>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AAC4E1F-A3C7-8443-0342-584FFC6B4686}"/>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49EB61C-A14C-0255-F17F-9CA8D6AF0A40}"/>
              </a:ext>
            </a:extLst>
          </p:cNvPr>
          <p:cNvSpPr>
            <a:spLocks noGrp="1"/>
          </p:cNvSpPr>
          <p:nvPr>
            <p:ph type="dt" sz="half" idx="10"/>
          </p:nvPr>
        </p:nvSpPr>
        <p:spPr/>
        <p:txBody>
          <a:bodyPr/>
          <a:lstStyle/>
          <a:p>
            <a:fld id="{DEE3DA9E-74B0-41D4-8E5B-89BA55CB05DC}" type="datetimeFigureOut">
              <a:rPr lang="sv-SE" smtClean="0"/>
              <a:t>2024-02-08</a:t>
            </a:fld>
            <a:endParaRPr lang="sv-SE"/>
          </a:p>
        </p:txBody>
      </p:sp>
      <p:sp>
        <p:nvSpPr>
          <p:cNvPr id="5" name="Platshållare för sidfot 4">
            <a:extLst>
              <a:ext uri="{FF2B5EF4-FFF2-40B4-BE49-F238E27FC236}">
                <a16:creationId xmlns:a16="http://schemas.microsoft.com/office/drawing/2014/main" id="{C26B5661-A7FE-9959-542A-211839C0227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62C2385-AA77-A49F-BBB2-FF1179A455BB}"/>
              </a:ext>
            </a:extLst>
          </p:cNvPr>
          <p:cNvSpPr>
            <a:spLocks noGrp="1"/>
          </p:cNvSpPr>
          <p:nvPr>
            <p:ph type="sldNum" sz="quarter" idx="12"/>
          </p:nvPr>
        </p:nvSpPr>
        <p:spPr/>
        <p:txBody>
          <a:bodyPr/>
          <a:lstStyle/>
          <a:p>
            <a:fld id="{6306B3E4-62C5-4AC9-A9BF-54000E6F4F59}" type="slidenum">
              <a:rPr lang="sv-SE" smtClean="0"/>
              <a:t>‹#›</a:t>
            </a:fld>
            <a:endParaRPr lang="sv-SE"/>
          </a:p>
        </p:txBody>
      </p:sp>
    </p:spTree>
    <p:extLst>
      <p:ext uri="{BB962C8B-B14F-4D97-AF65-F5344CB8AC3E}">
        <p14:creationId xmlns:p14="http://schemas.microsoft.com/office/powerpoint/2010/main" val="14753304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0BE799A-57E5-FB13-DE73-ED937A802A92}"/>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E16A6808-E499-8DC4-0B25-2C88422FD7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54A23350-2291-A701-E3F2-E2411A9317EE}"/>
              </a:ext>
            </a:extLst>
          </p:cNvPr>
          <p:cNvSpPr>
            <a:spLocks noGrp="1"/>
          </p:cNvSpPr>
          <p:nvPr>
            <p:ph type="dt" sz="half" idx="10"/>
          </p:nvPr>
        </p:nvSpPr>
        <p:spPr/>
        <p:txBody>
          <a:bodyPr/>
          <a:lstStyle/>
          <a:p>
            <a:fld id="{DEE3DA9E-74B0-41D4-8E5B-89BA55CB05DC}" type="datetimeFigureOut">
              <a:rPr lang="sv-SE" smtClean="0"/>
              <a:t>2024-02-08</a:t>
            </a:fld>
            <a:endParaRPr lang="sv-SE"/>
          </a:p>
        </p:txBody>
      </p:sp>
      <p:sp>
        <p:nvSpPr>
          <p:cNvPr id="5" name="Platshållare för sidfot 4">
            <a:extLst>
              <a:ext uri="{FF2B5EF4-FFF2-40B4-BE49-F238E27FC236}">
                <a16:creationId xmlns:a16="http://schemas.microsoft.com/office/drawing/2014/main" id="{204B0AEC-3AA7-13C5-CD16-32C751253A9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0E27664-98A6-DCF2-723B-6DAA5C81ACAA}"/>
              </a:ext>
            </a:extLst>
          </p:cNvPr>
          <p:cNvSpPr>
            <a:spLocks noGrp="1"/>
          </p:cNvSpPr>
          <p:nvPr>
            <p:ph type="sldNum" sz="quarter" idx="12"/>
          </p:nvPr>
        </p:nvSpPr>
        <p:spPr/>
        <p:txBody>
          <a:bodyPr/>
          <a:lstStyle/>
          <a:p>
            <a:fld id="{6306B3E4-62C5-4AC9-A9BF-54000E6F4F59}" type="slidenum">
              <a:rPr lang="sv-SE" smtClean="0"/>
              <a:t>‹#›</a:t>
            </a:fld>
            <a:endParaRPr lang="sv-SE"/>
          </a:p>
        </p:txBody>
      </p:sp>
    </p:spTree>
    <p:extLst>
      <p:ext uri="{BB962C8B-B14F-4D97-AF65-F5344CB8AC3E}">
        <p14:creationId xmlns:p14="http://schemas.microsoft.com/office/powerpoint/2010/main" val="28070216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D3A265-1484-2BEC-3FE3-FD3A497F072F}"/>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75FE645-C0FE-A9AE-19E6-0D9AD883018B}"/>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073B61FC-A84D-E104-36FF-42D2A9ED2133}"/>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BC739C39-90ED-F297-9503-48636DF6A6B7}"/>
              </a:ext>
            </a:extLst>
          </p:cNvPr>
          <p:cNvSpPr>
            <a:spLocks noGrp="1"/>
          </p:cNvSpPr>
          <p:nvPr>
            <p:ph type="dt" sz="half" idx="10"/>
          </p:nvPr>
        </p:nvSpPr>
        <p:spPr/>
        <p:txBody>
          <a:bodyPr/>
          <a:lstStyle/>
          <a:p>
            <a:fld id="{DEE3DA9E-74B0-41D4-8E5B-89BA55CB05DC}" type="datetimeFigureOut">
              <a:rPr lang="sv-SE" smtClean="0"/>
              <a:t>2024-02-08</a:t>
            </a:fld>
            <a:endParaRPr lang="sv-SE"/>
          </a:p>
        </p:txBody>
      </p:sp>
      <p:sp>
        <p:nvSpPr>
          <p:cNvPr id="6" name="Platshållare för sidfot 5">
            <a:extLst>
              <a:ext uri="{FF2B5EF4-FFF2-40B4-BE49-F238E27FC236}">
                <a16:creationId xmlns:a16="http://schemas.microsoft.com/office/drawing/2014/main" id="{635B8091-EF19-55FA-5A80-D43CD21AA8F2}"/>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DE27F127-CFAA-23D9-53AB-FFA60874305F}"/>
              </a:ext>
            </a:extLst>
          </p:cNvPr>
          <p:cNvSpPr>
            <a:spLocks noGrp="1"/>
          </p:cNvSpPr>
          <p:nvPr>
            <p:ph type="sldNum" sz="quarter" idx="12"/>
          </p:nvPr>
        </p:nvSpPr>
        <p:spPr/>
        <p:txBody>
          <a:bodyPr/>
          <a:lstStyle/>
          <a:p>
            <a:fld id="{6306B3E4-62C5-4AC9-A9BF-54000E6F4F59}" type="slidenum">
              <a:rPr lang="sv-SE" smtClean="0"/>
              <a:t>‹#›</a:t>
            </a:fld>
            <a:endParaRPr lang="sv-SE"/>
          </a:p>
        </p:txBody>
      </p:sp>
    </p:spTree>
    <p:extLst>
      <p:ext uri="{BB962C8B-B14F-4D97-AF65-F5344CB8AC3E}">
        <p14:creationId xmlns:p14="http://schemas.microsoft.com/office/powerpoint/2010/main" val="35133294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80E12A5-052B-2940-79CF-23A6C4E852B3}"/>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9EEE7AD6-2FF3-498F-A3DE-470475E75E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9A3ECF40-C44B-8900-17A7-7E8940DECC28}"/>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8E8DC9EB-EB59-1426-B7E9-566AE26DE7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DFA7B30F-6EF8-392F-E51A-BAFB67C3A9FE}"/>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12636B66-BCC4-012F-3CBB-B82340436815}"/>
              </a:ext>
            </a:extLst>
          </p:cNvPr>
          <p:cNvSpPr>
            <a:spLocks noGrp="1"/>
          </p:cNvSpPr>
          <p:nvPr>
            <p:ph type="dt" sz="half" idx="10"/>
          </p:nvPr>
        </p:nvSpPr>
        <p:spPr/>
        <p:txBody>
          <a:bodyPr/>
          <a:lstStyle/>
          <a:p>
            <a:fld id="{DEE3DA9E-74B0-41D4-8E5B-89BA55CB05DC}" type="datetimeFigureOut">
              <a:rPr lang="sv-SE" smtClean="0"/>
              <a:t>2024-02-08</a:t>
            </a:fld>
            <a:endParaRPr lang="sv-SE"/>
          </a:p>
        </p:txBody>
      </p:sp>
      <p:sp>
        <p:nvSpPr>
          <p:cNvPr id="8" name="Platshållare för sidfot 7">
            <a:extLst>
              <a:ext uri="{FF2B5EF4-FFF2-40B4-BE49-F238E27FC236}">
                <a16:creationId xmlns:a16="http://schemas.microsoft.com/office/drawing/2014/main" id="{8E389AC3-32CA-951B-9B4B-D38A5F6A570A}"/>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0DEC9DD1-82EA-945F-F564-D8A15040DE05}"/>
              </a:ext>
            </a:extLst>
          </p:cNvPr>
          <p:cNvSpPr>
            <a:spLocks noGrp="1"/>
          </p:cNvSpPr>
          <p:nvPr>
            <p:ph type="sldNum" sz="quarter" idx="12"/>
          </p:nvPr>
        </p:nvSpPr>
        <p:spPr/>
        <p:txBody>
          <a:bodyPr/>
          <a:lstStyle/>
          <a:p>
            <a:fld id="{6306B3E4-62C5-4AC9-A9BF-54000E6F4F59}" type="slidenum">
              <a:rPr lang="sv-SE" smtClean="0"/>
              <a:t>‹#›</a:t>
            </a:fld>
            <a:endParaRPr lang="sv-SE"/>
          </a:p>
        </p:txBody>
      </p:sp>
    </p:spTree>
    <p:extLst>
      <p:ext uri="{BB962C8B-B14F-4D97-AF65-F5344CB8AC3E}">
        <p14:creationId xmlns:p14="http://schemas.microsoft.com/office/powerpoint/2010/main" val="20234465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93B8F2-0905-A5C8-9C69-54711F375C0F}"/>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BF6B9C11-7F90-6CED-6092-87D5774FB5A9}"/>
              </a:ext>
            </a:extLst>
          </p:cNvPr>
          <p:cNvSpPr>
            <a:spLocks noGrp="1"/>
          </p:cNvSpPr>
          <p:nvPr>
            <p:ph type="dt" sz="half" idx="10"/>
          </p:nvPr>
        </p:nvSpPr>
        <p:spPr/>
        <p:txBody>
          <a:bodyPr/>
          <a:lstStyle/>
          <a:p>
            <a:fld id="{DEE3DA9E-74B0-41D4-8E5B-89BA55CB05DC}" type="datetimeFigureOut">
              <a:rPr lang="sv-SE" smtClean="0"/>
              <a:t>2024-02-08</a:t>
            </a:fld>
            <a:endParaRPr lang="sv-SE"/>
          </a:p>
        </p:txBody>
      </p:sp>
      <p:sp>
        <p:nvSpPr>
          <p:cNvPr id="4" name="Platshållare för sidfot 3">
            <a:extLst>
              <a:ext uri="{FF2B5EF4-FFF2-40B4-BE49-F238E27FC236}">
                <a16:creationId xmlns:a16="http://schemas.microsoft.com/office/drawing/2014/main" id="{CD311B27-E014-AC92-542E-B93789B39DC4}"/>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481E0771-789F-CD0B-C1BF-3C11F6BF8AEC}"/>
              </a:ext>
            </a:extLst>
          </p:cNvPr>
          <p:cNvSpPr>
            <a:spLocks noGrp="1"/>
          </p:cNvSpPr>
          <p:nvPr>
            <p:ph type="sldNum" sz="quarter" idx="12"/>
          </p:nvPr>
        </p:nvSpPr>
        <p:spPr/>
        <p:txBody>
          <a:bodyPr/>
          <a:lstStyle/>
          <a:p>
            <a:fld id="{6306B3E4-62C5-4AC9-A9BF-54000E6F4F59}" type="slidenum">
              <a:rPr lang="sv-SE" smtClean="0"/>
              <a:t>‹#›</a:t>
            </a:fld>
            <a:endParaRPr lang="sv-SE"/>
          </a:p>
        </p:txBody>
      </p:sp>
    </p:spTree>
    <p:extLst>
      <p:ext uri="{BB962C8B-B14F-4D97-AF65-F5344CB8AC3E}">
        <p14:creationId xmlns:p14="http://schemas.microsoft.com/office/powerpoint/2010/main" val="392607135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8AA2F5AD-44B5-00DB-3201-C5BE514B5B80}"/>
              </a:ext>
            </a:extLst>
          </p:cNvPr>
          <p:cNvSpPr>
            <a:spLocks noGrp="1"/>
          </p:cNvSpPr>
          <p:nvPr>
            <p:ph type="dt" sz="half" idx="10"/>
          </p:nvPr>
        </p:nvSpPr>
        <p:spPr/>
        <p:txBody>
          <a:bodyPr/>
          <a:lstStyle/>
          <a:p>
            <a:fld id="{DEE3DA9E-74B0-41D4-8E5B-89BA55CB05DC}" type="datetimeFigureOut">
              <a:rPr lang="sv-SE" smtClean="0"/>
              <a:t>2024-02-08</a:t>
            </a:fld>
            <a:endParaRPr lang="sv-SE"/>
          </a:p>
        </p:txBody>
      </p:sp>
      <p:sp>
        <p:nvSpPr>
          <p:cNvPr id="3" name="Platshållare för sidfot 2">
            <a:extLst>
              <a:ext uri="{FF2B5EF4-FFF2-40B4-BE49-F238E27FC236}">
                <a16:creationId xmlns:a16="http://schemas.microsoft.com/office/drawing/2014/main" id="{8D288F32-E4E4-A7E7-C89D-6CAE8867ED5C}"/>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F3A958EA-FE5A-3998-E749-2CB6F4A7CE92}"/>
              </a:ext>
            </a:extLst>
          </p:cNvPr>
          <p:cNvSpPr>
            <a:spLocks noGrp="1"/>
          </p:cNvSpPr>
          <p:nvPr>
            <p:ph type="sldNum" sz="quarter" idx="12"/>
          </p:nvPr>
        </p:nvSpPr>
        <p:spPr/>
        <p:txBody>
          <a:bodyPr/>
          <a:lstStyle/>
          <a:p>
            <a:fld id="{6306B3E4-62C5-4AC9-A9BF-54000E6F4F59}" type="slidenum">
              <a:rPr lang="sv-SE" smtClean="0"/>
              <a:t>‹#›</a:t>
            </a:fld>
            <a:endParaRPr lang="sv-SE"/>
          </a:p>
        </p:txBody>
      </p:sp>
    </p:spTree>
    <p:extLst>
      <p:ext uri="{BB962C8B-B14F-4D97-AF65-F5344CB8AC3E}">
        <p14:creationId xmlns:p14="http://schemas.microsoft.com/office/powerpoint/2010/main" val="257683722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A69387-54E8-6319-C8EE-577510C93306}"/>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B17B0C5-817A-7CCE-A418-4B52D602FA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57BFC5EC-87F7-16CE-BBE5-F4142F3D4E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675A2F25-70D3-28D4-68D7-F5E5DB4C2498}"/>
              </a:ext>
            </a:extLst>
          </p:cNvPr>
          <p:cNvSpPr>
            <a:spLocks noGrp="1"/>
          </p:cNvSpPr>
          <p:nvPr>
            <p:ph type="dt" sz="half" idx="10"/>
          </p:nvPr>
        </p:nvSpPr>
        <p:spPr/>
        <p:txBody>
          <a:bodyPr/>
          <a:lstStyle/>
          <a:p>
            <a:fld id="{DEE3DA9E-74B0-41D4-8E5B-89BA55CB05DC}" type="datetimeFigureOut">
              <a:rPr lang="sv-SE" smtClean="0"/>
              <a:t>2024-02-08</a:t>
            </a:fld>
            <a:endParaRPr lang="sv-SE"/>
          </a:p>
        </p:txBody>
      </p:sp>
      <p:sp>
        <p:nvSpPr>
          <p:cNvPr id="6" name="Platshållare för sidfot 5">
            <a:extLst>
              <a:ext uri="{FF2B5EF4-FFF2-40B4-BE49-F238E27FC236}">
                <a16:creationId xmlns:a16="http://schemas.microsoft.com/office/drawing/2014/main" id="{C96482E7-C47A-E42E-C15E-EB6EA184A3F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8292515-706A-7449-1C29-507CA4DCB213}"/>
              </a:ext>
            </a:extLst>
          </p:cNvPr>
          <p:cNvSpPr>
            <a:spLocks noGrp="1"/>
          </p:cNvSpPr>
          <p:nvPr>
            <p:ph type="sldNum" sz="quarter" idx="12"/>
          </p:nvPr>
        </p:nvSpPr>
        <p:spPr/>
        <p:txBody>
          <a:bodyPr/>
          <a:lstStyle/>
          <a:p>
            <a:fld id="{6306B3E4-62C5-4AC9-A9BF-54000E6F4F59}" type="slidenum">
              <a:rPr lang="sv-SE" smtClean="0"/>
              <a:t>‹#›</a:t>
            </a:fld>
            <a:endParaRPr lang="sv-SE"/>
          </a:p>
        </p:txBody>
      </p:sp>
    </p:spTree>
    <p:extLst>
      <p:ext uri="{BB962C8B-B14F-4D97-AF65-F5344CB8AC3E}">
        <p14:creationId xmlns:p14="http://schemas.microsoft.com/office/powerpoint/2010/main" val="8497709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8F921DF-5561-ECE7-DB34-0711ED9D4513}"/>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702D35D9-4CF3-7F58-E31A-602F930530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8642ACA8-4371-6197-2273-FE1B07F672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ACC36D9D-EE43-BFBE-1787-3C2D35CA086A}"/>
              </a:ext>
            </a:extLst>
          </p:cNvPr>
          <p:cNvSpPr>
            <a:spLocks noGrp="1"/>
          </p:cNvSpPr>
          <p:nvPr>
            <p:ph type="dt" sz="half" idx="10"/>
          </p:nvPr>
        </p:nvSpPr>
        <p:spPr/>
        <p:txBody>
          <a:bodyPr/>
          <a:lstStyle/>
          <a:p>
            <a:fld id="{DEE3DA9E-74B0-41D4-8E5B-89BA55CB05DC}" type="datetimeFigureOut">
              <a:rPr lang="sv-SE" smtClean="0"/>
              <a:t>2024-02-08</a:t>
            </a:fld>
            <a:endParaRPr lang="sv-SE"/>
          </a:p>
        </p:txBody>
      </p:sp>
      <p:sp>
        <p:nvSpPr>
          <p:cNvPr id="6" name="Platshållare för sidfot 5">
            <a:extLst>
              <a:ext uri="{FF2B5EF4-FFF2-40B4-BE49-F238E27FC236}">
                <a16:creationId xmlns:a16="http://schemas.microsoft.com/office/drawing/2014/main" id="{3EAFC934-EFC2-A310-7888-97074C5716D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AA00C1E-A64B-8330-C1CC-0544052B71A1}"/>
              </a:ext>
            </a:extLst>
          </p:cNvPr>
          <p:cNvSpPr>
            <a:spLocks noGrp="1"/>
          </p:cNvSpPr>
          <p:nvPr>
            <p:ph type="sldNum" sz="quarter" idx="12"/>
          </p:nvPr>
        </p:nvSpPr>
        <p:spPr/>
        <p:txBody>
          <a:bodyPr/>
          <a:lstStyle/>
          <a:p>
            <a:fld id="{6306B3E4-62C5-4AC9-A9BF-54000E6F4F59}" type="slidenum">
              <a:rPr lang="sv-SE" smtClean="0"/>
              <a:t>‹#›</a:t>
            </a:fld>
            <a:endParaRPr lang="sv-SE"/>
          </a:p>
        </p:txBody>
      </p:sp>
    </p:spTree>
    <p:extLst>
      <p:ext uri="{BB962C8B-B14F-4D97-AF65-F5344CB8AC3E}">
        <p14:creationId xmlns:p14="http://schemas.microsoft.com/office/powerpoint/2010/main" val="36581190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84029E-BC0F-53CA-05FA-ACF4E5F37FC1}"/>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13210F54-C676-CAF3-542A-97947096AD4C}"/>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EDFEE83-25B9-83BE-4C4D-21288174D3F8}"/>
              </a:ext>
            </a:extLst>
          </p:cNvPr>
          <p:cNvSpPr>
            <a:spLocks noGrp="1"/>
          </p:cNvSpPr>
          <p:nvPr>
            <p:ph type="dt" sz="half" idx="10"/>
          </p:nvPr>
        </p:nvSpPr>
        <p:spPr/>
        <p:txBody>
          <a:bodyPr/>
          <a:lstStyle/>
          <a:p>
            <a:fld id="{DEE3DA9E-74B0-41D4-8E5B-89BA55CB05DC}" type="datetimeFigureOut">
              <a:rPr lang="sv-SE" smtClean="0"/>
              <a:t>2024-02-08</a:t>
            </a:fld>
            <a:endParaRPr lang="sv-SE"/>
          </a:p>
        </p:txBody>
      </p:sp>
      <p:sp>
        <p:nvSpPr>
          <p:cNvPr id="5" name="Platshållare för sidfot 4">
            <a:extLst>
              <a:ext uri="{FF2B5EF4-FFF2-40B4-BE49-F238E27FC236}">
                <a16:creationId xmlns:a16="http://schemas.microsoft.com/office/drawing/2014/main" id="{175946F7-620B-FCF0-4BA4-ED82FF50BF5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BBB5761-A592-9F0B-2C82-D03B99BAB180}"/>
              </a:ext>
            </a:extLst>
          </p:cNvPr>
          <p:cNvSpPr>
            <a:spLocks noGrp="1"/>
          </p:cNvSpPr>
          <p:nvPr>
            <p:ph type="sldNum" sz="quarter" idx="12"/>
          </p:nvPr>
        </p:nvSpPr>
        <p:spPr/>
        <p:txBody>
          <a:bodyPr/>
          <a:lstStyle/>
          <a:p>
            <a:fld id="{6306B3E4-62C5-4AC9-A9BF-54000E6F4F59}" type="slidenum">
              <a:rPr lang="sv-SE" smtClean="0"/>
              <a:t>‹#›</a:t>
            </a:fld>
            <a:endParaRPr lang="sv-SE"/>
          </a:p>
        </p:txBody>
      </p:sp>
    </p:spTree>
    <p:extLst>
      <p:ext uri="{BB962C8B-B14F-4D97-AF65-F5344CB8AC3E}">
        <p14:creationId xmlns:p14="http://schemas.microsoft.com/office/powerpoint/2010/main" val="15097047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4CF098C8-37B8-F720-0435-2461EDB91228}"/>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6FB63210-4FFD-7979-A3A5-4D67ECEE21AA}"/>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B7722AB-5A46-8DB7-CD28-C2E6E8ECD34E}"/>
              </a:ext>
            </a:extLst>
          </p:cNvPr>
          <p:cNvSpPr>
            <a:spLocks noGrp="1"/>
          </p:cNvSpPr>
          <p:nvPr>
            <p:ph type="dt" sz="half" idx="10"/>
          </p:nvPr>
        </p:nvSpPr>
        <p:spPr/>
        <p:txBody>
          <a:bodyPr/>
          <a:lstStyle/>
          <a:p>
            <a:fld id="{DEE3DA9E-74B0-41D4-8E5B-89BA55CB05DC}" type="datetimeFigureOut">
              <a:rPr lang="sv-SE" smtClean="0"/>
              <a:t>2024-02-08</a:t>
            </a:fld>
            <a:endParaRPr lang="sv-SE"/>
          </a:p>
        </p:txBody>
      </p:sp>
      <p:sp>
        <p:nvSpPr>
          <p:cNvPr id="5" name="Platshållare för sidfot 4">
            <a:extLst>
              <a:ext uri="{FF2B5EF4-FFF2-40B4-BE49-F238E27FC236}">
                <a16:creationId xmlns:a16="http://schemas.microsoft.com/office/drawing/2014/main" id="{95D80573-68C6-8D70-E611-08F9625C906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952AFF8-EA7B-93CD-8625-1A88183DCB50}"/>
              </a:ext>
            </a:extLst>
          </p:cNvPr>
          <p:cNvSpPr>
            <a:spLocks noGrp="1"/>
          </p:cNvSpPr>
          <p:nvPr>
            <p:ph type="sldNum" sz="quarter" idx="12"/>
          </p:nvPr>
        </p:nvSpPr>
        <p:spPr/>
        <p:txBody>
          <a:bodyPr/>
          <a:lstStyle/>
          <a:p>
            <a:fld id="{6306B3E4-62C5-4AC9-A9BF-54000E6F4F59}" type="slidenum">
              <a:rPr lang="sv-SE" smtClean="0"/>
              <a:t>‹#›</a:t>
            </a:fld>
            <a:endParaRPr lang="sv-SE"/>
          </a:p>
        </p:txBody>
      </p:sp>
    </p:spTree>
    <p:extLst>
      <p:ext uri="{BB962C8B-B14F-4D97-AF65-F5344CB8AC3E}">
        <p14:creationId xmlns:p14="http://schemas.microsoft.com/office/powerpoint/2010/main" val="4134445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Mellansida Rubrik 6">
    <p:spTree>
      <p:nvGrpSpPr>
        <p:cNvPr id="1" name=""/>
        <p:cNvGrpSpPr/>
        <p:nvPr/>
      </p:nvGrpSpPr>
      <p:grpSpPr>
        <a:xfrm>
          <a:off x="0" y="0"/>
          <a:ext cx="0" cy="0"/>
          <a:chOff x="0" y="0"/>
          <a:chExt cx="0" cy="0"/>
        </a:xfrm>
      </p:grpSpPr>
      <p:pic>
        <p:nvPicPr>
          <p:cNvPr id="5" name="Bildobjekt 4" descr="En bild som visar träd, utomhus, transport, av trä&#10;&#10;Automatiskt genererad beskrivning">
            <a:extLst>
              <a:ext uri="{FF2B5EF4-FFF2-40B4-BE49-F238E27FC236}">
                <a16:creationId xmlns:a16="http://schemas.microsoft.com/office/drawing/2014/main" id="{9068025E-6855-214E-880C-F7376AE82D5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5728018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Rubrik och innehåll 3">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9307AE-B9C0-432C-8A3F-EB63E4725EE3}"/>
              </a:ext>
            </a:extLst>
          </p:cNvPr>
          <p:cNvSpPr>
            <a:spLocks noGrp="1"/>
          </p:cNvSpPr>
          <p:nvPr>
            <p:ph type="title"/>
          </p:nvPr>
        </p:nvSpPr>
        <p:spPr>
          <a:xfrm>
            <a:off x="838200" y="365125"/>
            <a:ext cx="9231489" cy="1325563"/>
          </a:xfrm>
        </p:spPr>
        <p:txBody>
          <a:bodyPr/>
          <a:lstStyle>
            <a:lvl1pPr>
              <a:defRPr b="1">
                <a:solidFill>
                  <a:srgbClr val="35962B"/>
                </a:solidFill>
              </a:defRPr>
            </a:lvl1pPr>
          </a:lstStyle>
          <a:p>
            <a:r>
              <a:rPr lang="sv-SE"/>
              <a:t>Klicka här för att ändra mall för rubrikformat</a:t>
            </a:r>
          </a:p>
        </p:txBody>
      </p:sp>
      <p:sp>
        <p:nvSpPr>
          <p:cNvPr id="5" name="Platshållare för text 4">
            <a:extLst>
              <a:ext uri="{FF2B5EF4-FFF2-40B4-BE49-F238E27FC236}">
                <a16:creationId xmlns:a16="http://schemas.microsoft.com/office/drawing/2014/main" id="{465285A8-5268-44F5-92EB-8547E57B4CEC}"/>
              </a:ext>
            </a:extLst>
          </p:cNvPr>
          <p:cNvSpPr>
            <a:spLocks noGrp="1"/>
          </p:cNvSpPr>
          <p:nvPr>
            <p:ph type="body" sz="quarter" idx="10"/>
          </p:nvPr>
        </p:nvSpPr>
        <p:spPr>
          <a:xfrm>
            <a:off x="838200" y="1709353"/>
            <a:ext cx="9231489" cy="397632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textruta 2">
            <a:extLst>
              <a:ext uri="{FF2B5EF4-FFF2-40B4-BE49-F238E27FC236}">
                <a16:creationId xmlns:a16="http://schemas.microsoft.com/office/drawing/2014/main" id="{75E3F488-7F4F-B813-6817-881CEFE0C085}"/>
              </a:ext>
            </a:extLst>
          </p:cNvPr>
          <p:cNvSpPr txBox="1"/>
          <p:nvPr userDrawn="1"/>
        </p:nvSpPr>
        <p:spPr>
          <a:xfrm>
            <a:off x="10047667" y="-15903"/>
            <a:ext cx="2144333" cy="369332"/>
          </a:xfrm>
          <a:prstGeom prst="rect">
            <a:avLst/>
          </a:prstGeom>
          <a:noFill/>
        </p:spPr>
        <p:txBody>
          <a:bodyPr wrap="square">
            <a:spAutoFit/>
          </a:bodyPr>
          <a:lstStyle/>
          <a:p>
            <a:r>
              <a:rPr lang="sv-SE" sz="1800">
                <a:solidFill>
                  <a:schemeClr val="bg2">
                    <a:lumMod val="50000"/>
                  </a:schemeClr>
                </a:solidFill>
              </a:rPr>
              <a:t>OBS! Arbetsmaterial</a:t>
            </a:r>
          </a:p>
        </p:txBody>
      </p:sp>
    </p:spTree>
    <p:extLst>
      <p:ext uri="{BB962C8B-B14F-4D97-AF65-F5344CB8AC3E}">
        <p14:creationId xmlns:p14="http://schemas.microsoft.com/office/powerpoint/2010/main" val="2130931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Mellansida Rubrik 6">
    <p:spTree>
      <p:nvGrpSpPr>
        <p:cNvPr id="1" name=""/>
        <p:cNvGrpSpPr/>
        <p:nvPr/>
      </p:nvGrpSpPr>
      <p:grpSpPr>
        <a:xfrm>
          <a:off x="0" y="0"/>
          <a:ext cx="0" cy="0"/>
          <a:chOff x="0" y="0"/>
          <a:chExt cx="0" cy="0"/>
        </a:xfrm>
      </p:grpSpPr>
      <p:pic>
        <p:nvPicPr>
          <p:cNvPr id="6" name="Bildobjekt 5" descr="En bild som visar träd, utomhus, växt, skog&#10;&#10;Automatiskt genererad beskrivning">
            <a:extLst>
              <a:ext uri="{FF2B5EF4-FFF2-40B4-BE49-F238E27FC236}">
                <a16:creationId xmlns:a16="http://schemas.microsoft.com/office/drawing/2014/main" id="{DD08B0C4-8633-7041-A346-C1115B476B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222181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2_Mellansida Rubrik 6">
    <p:spTree>
      <p:nvGrpSpPr>
        <p:cNvPr id="1" name=""/>
        <p:cNvGrpSpPr/>
        <p:nvPr/>
      </p:nvGrpSpPr>
      <p:grpSpPr>
        <a:xfrm>
          <a:off x="0" y="0"/>
          <a:ext cx="0" cy="0"/>
          <a:chOff x="0" y="0"/>
          <a:chExt cx="0" cy="0"/>
        </a:xfrm>
      </p:grpSpPr>
      <p:pic>
        <p:nvPicPr>
          <p:cNvPr id="5" name="Bildobjekt 4" descr="En bild som visar bit, choklad, nära&#10;&#10;Automatiskt genererad beskrivning">
            <a:extLst>
              <a:ext uri="{FF2B5EF4-FFF2-40B4-BE49-F238E27FC236}">
                <a16:creationId xmlns:a16="http://schemas.microsoft.com/office/drawing/2014/main" id="{5219BA8A-737E-7A40-BC15-66400703B6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2796650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3_Mellansida Rubrik 6">
    <p:spTree>
      <p:nvGrpSpPr>
        <p:cNvPr id="1" name=""/>
        <p:cNvGrpSpPr/>
        <p:nvPr/>
      </p:nvGrpSpPr>
      <p:grpSpPr>
        <a:xfrm>
          <a:off x="0" y="0"/>
          <a:ext cx="0" cy="0"/>
          <a:chOff x="0" y="0"/>
          <a:chExt cx="0" cy="0"/>
        </a:xfrm>
      </p:grpSpPr>
      <p:pic>
        <p:nvPicPr>
          <p:cNvPr id="6" name="Bildobjekt 5" descr="En bild som visar tårta, leksak, födelsedag&#10;&#10;Automatiskt genererad beskrivning">
            <a:extLst>
              <a:ext uri="{FF2B5EF4-FFF2-40B4-BE49-F238E27FC236}">
                <a16:creationId xmlns:a16="http://schemas.microsoft.com/office/drawing/2014/main" id="{2F1CB311-7921-1D45-B6AC-44CA93726D1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182912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Rubrik och punktlist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54037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Rubrik och brö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448261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Rubrik och punktlista">
    <p:bg>
      <p:bgPr>
        <a:solidFill>
          <a:srgbClr val="DFDCD8"/>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E373ED7-365C-4324-8A54-F8822D97EEB4}"/>
              </a:ext>
            </a:extLst>
          </p:cNvPr>
          <p:cNvPicPr>
            <a:picLocks noChangeAspect="1"/>
          </p:cNvPicPr>
          <p:nvPr userDrawn="1"/>
        </p:nvPicPr>
        <p:blipFill>
          <a:blip r:embed="rId2"/>
          <a:stretch>
            <a:fillRect/>
          </a:stretch>
        </p:blipFill>
        <p:spPr>
          <a:xfrm>
            <a:off x="11317288" y="296863"/>
            <a:ext cx="539631" cy="532800"/>
          </a:xfrm>
          <a:prstGeom prst="rect">
            <a:avLst/>
          </a:prstGeom>
        </p:spPr>
      </p:pic>
      <p:sp>
        <p:nvSpPr>
          <p:cNvPr id="5" name="Rubrik 1">
            <a:extLst>
              <a:ext uri="{FF2B5EF4-FFF2-40B4-BE49-F238E27FC236}">
                <a16:creationId xmlns:a16="http://schemas.microsoft.com/office/drawing/2014/main" id="{EED67C67-F8DF-482E-96DD-3E08F44A409C}"/>
              </a:ext>
            </a:extLst>
          </p:cNvPr>
          <p:cNvSpPr>
            <a:spLocks noGrp="1"/>
          </p:cNvSpPr>
          <p:nvPr>
            <p:ph type="title" hasCustomPrompt="1"/>
          </p:nvPr>
        </p:nvSpPr>
        <p:spPr>
          <a:xfrm>
            <a:off x="838200" y="2595369"/>
            <a:ext cx="6439422" cy="1325563"/>
          </a:xfrm>
        </p:spPr>
        <p:txBody>
          <a:bodyPr anchor="t"/>
          <a:lstStyle>
            <a:lvl1pPr>
              <a:defRPr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E37F559B-BA39-40A8-A8E2-FD864868AD6C}"/>
              </a:ext>
            </a:extLst>
          </p:cNvPr>
          <p:cNvSpPr>
            <a:spLocks noGrp="1"/>
          </p:cNvSpPr>
          <p:nvPr>
            <p:ph type="body" sz="quarter" idx="10" hasCustomPrompt="1"/>
          </p:nvPr>
        </p:nvSpPr>
        <p:spPr>
          <a:xfrm>
            <a:off x="838199" y="4117068"/>
            <a:ext cx="8452757" cy="1559990"/>
          </a:xfrm>
        </p:spPr>
        <p:txBody>
          <a:bodyPr/>
          <a:lstStyle>
            <a:lvl1pPr>
              <a:buFontTx/>
              <a:buNone/>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Tree>
    <p:extLst>
      <p:ext uri="{BB962C8B-B14F-4D97-AF65-F5344CB8AC3E}">
        <p14:creationId xmlns:p14="http://schemas.microsoft.com/office/powerpoint/2010/main" val="1115883136"/>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Rubrik och punktlista">
    <p:bg>
      <p:bgPr>
        <a:solidFill>
          <a:srgbClr val="0F0F0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3906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Rubrik och brödtext">
    <p:bg>
      <p:bgPr>
        <a:solidFill>
          <a:srgbClr val="0F0F0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lstStyle>
            <a:lvl1pPr marL="4763" indent="0">
              <a:lnSpc>
                <a:spcPct val="130000"/>
              </a:lnSpc>
              <a:spcAft>
                <a:spcPts val="1200"/>
              </a:spcAft>
              <a:buFont typeface="Arial" panose="020B0604020202020204" pitchFamily="34" charset="0"/>
              <a:buNone/>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4139309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Förstasida_1">
    <p:spTree>
      <p:nvGrpSpPr>
        <p:cNvPr id="1" name=""/>
        <p:cNvGrpSpPr/>
        <p:nvPr/>
      </p:nvGrpSpPr>
      <p:grpSpPr>
        <a:xfrm>
          <a:off x="0" y="0"/>
          <a:ext cx="0" cy="0"/>
          <a:chOff x="0" y="0"/>
          <a:chExt cx="0" cy="0"/>
        </a:xfrm>
      </p:grpSpPr>
      <p:pic>
        <p:nvPicPr>
          <p:cNvPr id="7" name="Bildobjekt 6" descr="En bild som visar inomhus, bit, choklad, nära&#10;&#10;Automatiskt genererad beskrivning">
            <a:extLst>
              <a:ext uri="{FF2B5EF4-FFF2-40B4-BE49-F238E27FC236}">
                <a16:creationId xmlns:a16="http://schemas.microsoft.com/office/drawing/2014/main" id="{D698C875-4914-3947-BDA0-1A8EDB48C6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5309DB69-9C4F-3247-AF7F-705F73A4D21D}"/>
              </a:ext>
            </a:extLst>
          </p:cNvPr>
          <p:cNvSpPr>
            <a:spLocks noGrp="1"/>
          </p:cNvSpPr>
          <p:nvPr>
            <p:ph type="ctrTitle" hasCustomPrompt="1"/>
          </p:nvPr>
        </p:nvSpPr>
        <p:spPr>
          <a:xfrm>
            <a:off x="1631267" y="1382707"/>
            <a:ext cx="6242137" cy="443314"/>
          </a:xfrm>
        </p:spPr>
        <p:txBody>
          <a:bodyPr anchor="t"/>
          <a:lstStyle>
            <a:lvl1pPr algn="l">
              <a:defRPr sz="1600" b="1" i="0" spc="-3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döpa presentationen</a:t>
            </a:r>
          </a:p>
        </p:txBody>
      </p:sp>
      <p:sp>
        <p:nvSpPr>
          <p:cNvPr id="3" name="Underrubrik 2">
            <a:extLst>
              <a:ext uri="{FF2B5EF4-FFF2-40B4-BE49-F238E27FC236}">
                <a16:creationId xmlns:a16="http://schemas.microsoft.com/office/drawing/2014/main" id="{746FF08F-4952-E34F-8725-A2380E0A879C}"/>
              </a:ext>
            </a:extLst>
          </p:cNvPr>
          <p:cNvSpPr>
            <a:spLocks noGrp="1"/>
          </p:cNvSpPr>
          <p:nvPr>
            <p:ph type="subTitle" idx="1" hasCustomPrompt="1"/>
          </p:nvPr>
        </p:nvSpPr>
        <p:spPr>
          <a:xfrm>
            <a:off x="1631267" y="1667233"/>
            <a:ext cx="4230941" cy="317575"/>
          </a:xfrm>
        </p:spPr>
        <p:txBody>
          <a:bodyPr/>
          <a:lstStyle>
            <a:lvl1pPr marL="0" indent="0" algn="l">
              <a:buNone/>
              <a:defRPr sz="11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skriva datum</a:t>
            </a:r>
          </a:p>
        </p:txBody>
      </p:sp>
      <p:pic>
        <p:nvPicPr>
          <p:cNvPr id="6" name="Bildobjekt 5" descr="En bild som visar ritning&#10;&#10;Automatiskt genererad beskrivning">
            <a:extLst>
              <a:ext uri="{FF2B5EF4-FFF2-40B4-BE49-F238E27FC236}">
                <a16:creationId xmlns:a16="http://schemas.microsoft.com/office/drawing/2014/main" id="{13A9E33A-5696-6347-B3A9-1F8412DFEBD4}"/>
              </a:ext>
            </a:extLst>
          </p:cNvPr>
          <p:cNvPicPr>
            <a:picLocks noChangeAspect="1"/>
          </p:cNvPicPr>
          <p:nvPr userDrawn="1"/>
        </p:nvPicPr>
        <p:blipFill>
          <a:blip r:embed="rId3"/>
          <a:stretch>
            <a:fillRect/>
          </a:stretch>
        </p:blipFill>
        <p:spPr>
          <a:xfrm>
            <a:off x="565758" y="503694"/>
            <a:ext cx="4106783" cy="962527"/>
          </a:xfrm>
          <a:prstGeom prst="rect">
            <a:avLst/>
          </a:prstGeom>
        </p:spPr>
      </p:pic>
    </p:spTree>
    <p:extLst>
      <p:ext uri="{BB962C8B-B14F-4D97-AF65-F5344CB8AC3E}">
        <p14:creationId xmlns:p14="http://schemas.microsoft.com/office/powerpoint/2010/main" val="2253356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Rubrik och punktlista">
    <p:bg>
      <p:bgPr>
        <a:solidFill>
          <a:srgbClr val="1F6575"/>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4455CA7D-5F1E-47A7-A16A-DA19D8CA7E0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3030E92-01DB-4B95-8CB7-C4A02C831281}"/>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Tree>
    <p:extLst>
      <p:ext uri="{BB962C8B-B14F-4D97-AF65-F5344CB8AC3E}">
        <p14:creationId xmlns:p14="http://schemas.microsoft.com/office/powerpoint/2010/main" val="1609101934"/>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Rubrik och punktlista">
    <p:bg>
      <p:bgPr>
        <a:solidFill>
          <a:srgbClr val="1F657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1594693099"/>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8_Rubrik och punktlista skog">
    <p:bg>
      <p:bgPr>
        <a:solidFill>
          <a:srgbClr val="1F6575"/>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4455CA7D-5F1E-47A7-A16A-DA19D8CA7E0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3030E92-01DB-4B95-8CB7-C4A02C831281}"/>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8" name="Bildobjekt 7" descr="En bild som visar text, träd, utomhus, natur&#10;&#10;Automatiskt genererad beskrivning">
            <a:extLst>
              <a:ext uri="{FF2B5EF4-FFF2-40B4-BE49-F238E27FC236}">
                <a16:creationId xmlns:a16="http://schemas.microsoft.com/office/drawing/2014/main" id="{A96232E9-F9E3-4F98-94D0-77E4C9D89C88}"/>
              </a:ext>
            </a:extLst>
          </p:cNvPr>
          <p:cNvPicPr>
            <a:picLocks noChangeAspect="1"/>
          </p:cNvPicPr>
          <p:nvPr userDrawn="1"/>
        </p:nvPicPr>
        <p:blipFill rotWithShape="1">
          <a:blip r:embed="rId3" cstate="email">
            <a:alphaModFix amt="20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168218953"/>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7_Rubrik och punktlista skog">
    <p:bg>
      <p:bgPr>
        <a:solidFill>
          <a:srgbClr val="1F657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8" name="Bildobjekt 7" descr="En bild som visar text, träd, utomhus, natur&#10;&#10;Automatiskt genererad beskrivning">
            <a:extLst>
              <a:ext uri="{FF2B5EF4-FFF2-40B4-BE49-F238E27FC236}">
                <a16:creationId xmlns:a16="http://schemas.microsoft.com/office/drawing/2014/main" id="{A959F5E3-4393-4ED4-9630-CA956E0373C6}"/>
              </a:ext>
            </a:extLst>
          </p:cNvPr>
          <p:cNvPicPr>
            <a:picLocks noChangeAspect="1"/>
          </p:cNvPicPr>
          <p:nvPr userDrawn="1"/>
        </p:nvPicPr>
        <p:blipFill rotWithShape="1">
          <a:blip r:embed="rId4" cstate="email">
            <a:alphaModFix amt="20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1885333543"/>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Rubrik och punktlista">
    <p:bg>
      <p:bgPr>
        <a:solidFill>
          <a:srgbClr val="007B4F"/>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635A18FD-F9DB-4EF3-900E-AB3E825F52A1}"/>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861597B-4C3A-4E44-BB94-8E312EBCEB6E}"/>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Tree>
    <p:extLst>
      <p:ext uri="{BB962C8B-B14F-4D97-AF65-F5344CB8AC3E}">
        <p14:creationId xmlns:p14="http://schemas.microsoft.com/office/powerpoint/2010/main" val="4054771550"/>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Rubrik och punktlista">
    <p:bg>
      <p:bgPr>
        <a:solidFill>
          <a:srgbClr val="007B4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3268762256"/>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Rubrik och punktlista">
    <p:bg>
      <p:bgPr>
        <a:solidFill>
          <a:srgbClr val="007B4F"/>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635A18FD-F9DB-4EF3-900E-AB3E825F52A1}"/>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861597B-4C3A-4E44-BB94-8E312EBCEB6E}"/>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3" name="Bildobjekt 2" descr="En bild som visar text, växt, natthimmel&#10;&#10;Automatiskt genererad beskrivning">
            <a:extLst>
              <a:ext uri="{FF2B5EF4-FFF2-40B4-BE49-F238E27FC236}">
                <a16:creationId xmlns:a16="http://schemas.microsoft.com/office/drawing/2014/main" id="{F6EB22F1-56EB-427F-9F7D-8BD801DCC993}"/>
              </a:ext>
            </a:extLst>
          </p:cNvPr>
          <p:cNvPicPr>
            <a:picLocks noChangeAspect="1"/>
          </p:cNvPicPr>
          <p:nvPr userDrawn="1"/>
        </p:nvPicPr>
        <p:blipFill rotWithShape="1">
          <a:blip r:embed="rId3" cstate="email">
            <a:alphaModFix amt="20000"/>
            <a:extLst>
              <a:ext uri="{28A0092B-C50C-407E-A947-70E740481C1C}">
                <a14:useLocalDpi xmlns:a14="http://schemas.microsoft.com/office/drawing/2010/main"/>
              </a:ext>
            </a:extLst>
          </a:blip>
          <a:srcRect/>
          <a:stretch/>
        </p:blipFill>
        <p:spPr>
          <a:xfrm>
            <a:off x="0" y="3810613"/>
            <a:ext cx="12192000" cy="3047388"/>
          </a:xfrm>
          <a:prstGeom prst="rect">
            <a:avLst/>
          </a:prstGeom>
        </p:spPr>
      </p:pic>
    </p:spTree>
    <p:extLst>
      <p:ext uri="{BB962C8B-B14F-4D97-AF65-F5344CB8AC3E}">
        <p14:creationId xmlns:p14="http://schemas.microsoft.com/office/powerpoint/2010/main" val="3140412434"/>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2_Rubrik och punktlista">
    <p:bg>
      <p:bgPr>
        <a:solidFill>
          <a:srgbClr val="007B4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6" name="Bildobjekt 5" descr="En bild som visar text, växt, natthimmel&#10;&#10;Automatiskt genererad beskrivning">
            <a:extLst>
              <a:ext uri="{FF2B5EF4-FFF2-40B4-BE49-F238E27FC236}">
                <a16:creationId xmlns:a16="http://schemas.microsoft.com/office/drawing/2014/main" id="{608C5B33-718D-40E8-9021-6F58AE46CB7E}"/>
              </a:ext>
            </a:extLst>
          </p:cNvPr>
          <p:cNvPicPr>
            <a:picLocks noChangeAspect="1"/>
          </p:cNvPicPr>
          <p:nvPr userDrawn="1"/>
        </p:nvPicPr>
        <p:blipFill rotWithShape="1">
          <a:blip r:embed="rId4" cstate="email">
            <a:alphaModFix amt="20000"/>
            <a:extLst>
              <a:ext uri="{28A0092B-C50C-407E-A947-70E740481C1C}">
                <a14:useLocalDpi xmlns:a14="http://schemas.microsoft.com/office/drawing/2010/main"/>
              </a:ext>
            </a:extLst>
          </a:blip>
          <a:srcRect/>
          <a:stretch/>
        </p:blipFill>
        <p:spPr>
          <a:xfrm>
            <a:off x="0" y="3821763"/>
            <a:ext cx="12192000" cy="3036237"/>
          </a:xfrm>
          <a:prstGeom prst="rect">
            <a:avLst/>
          </a:prstGeom>
        </p:spPr>
      </p:pic>
    </p:spTree>
    <p:extLst>
      <p:ext uri="{BB962C8B-B14F-4D97-AF65-F5344CB8AC3E}">
        <p14:creationId xmlns:p14="http://schemas.microsoft.com/office/powerpoint/2010/main" val="3429910650"/>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1_Mellansida Rubrik 1">
    <p:spTree>
      <p:nvGrpSpPr>
        <p:cNvPr id="1" name=""/>
        <p:cNvGrpSpPr/>
        <p:nvPr/>
      </p:nvGrpSpPr>
      <p:grpSpPr>
        <a:xfrm>
          <a:off x="0" y="0"/>
          <a:ext cx="0" cy="0"/>
          <a:chOff x="0" y="0"/>
          <a:chExt cx="0" cy="0"/>
        </a:xfrm>
      </p:grpSpPr>
      <p:pic>
        <p:nvPicPr>
          <p:cNvPr id="5" name="Bildobjekt 4" descr="En bild som visar utomhus, himmel, föremål utomhus, rad&#10;&#10;Automatiskt genererad beskrivning">
            <a:extLst>
              <a:ext uri="{FF2B5EF4-FFF2-40B4-BE49-F238E27FC236}">
                <a16:creationId xmlns:a16="http://schemas.microsoft.com/office/drawing/2014/main" id="{CB8BBDA1-C9D2-E048-A654-0B56C6A04F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rubrik</a:t>
            </a:r>
          </a:p>
        </p:txBody>
      </p:sp>
      <p:pic>
        <p:nvPicPr>
          <p:cNvPr id="8" name="Bildobjekt 7">
            <a:extLst>
              <a:ext uri="{FF2B5EF4-FFF2-40B4-BE49-F238E27FC236}">
                <a16:creationId xmlns:a16="http://schemas.microsoft.com/office/drawing/2014/main" id="{1A506F4A-FEB1-3448-8FB5-208E45A78918}"/>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1599483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1_Mellansida Rubrik 4">
    <p:spTree>
      <p:nvGrpSpPr>
        <p:cNvPr id="1" name=""/>
        <p:cNvGrpSpPr/>
        <p:nvPr/>
      </p:nvGrpSpPr>
      <p:grpSpPr>
        <a:xfrm>
          <a:off x="0" y="0"/>
          <a:ext cx="0" cy="0"/>
          <a:chOff x="0" y="0"/>
          <a:chExt cx="0" cy="0"/>
        </a:xfrm>
      </p:grpSpPr>
      <p:pic>
        <p:nvPicPr>
          <p:cNvPr id="5" name="Bildobjekt 4" descr="En bild som visar träd, utomhus, skog, växt&#10;&#10;Automatiskt genererad beskrivning">
            <a:extLst>
              <a:ext uri="{FF2B5EF4-FFF2-40B4-BE49-F238E27FC236}">
                <a16:creationId xmlns:a16="http://schemas.microsoft.com/office/drawing/2014/main" id="{2C9D44E2-6AB2-3847-8709-32933A20EB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5577468"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2904125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309DB69-9C4F-3247-AF7F-705F73A4D21D}"/>
              </a:ext>
            </a:extLst>
          </p:cNvPr>
          <p:cNvSpPr>
            <a:spLocks noGrp="1"/>
          </p:cNvSpPr>
          <p:nvPr>
            <p:ph type="ctrTitle"/>
          </p:nvPr>
        </p:nvSpPr>
        <p:spPr>
          <a:xfrm>
            <a:off x="1524000" y="2393795"/>
            <a:ext cx="8127304" cy="1116168"/>
          </a:xfrm>
        </p:spPr>
        <p:txBody>
          <a:bodyPr anchor="t"/>
          <a:lstStyle>
            <a:lvl1pPr algn="l">
              <a:defRPr sz="3600" b="1" i="0" spc="-8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746FF08F-4952-E34F-8725-A2380E0A879C}"/>
              </a:ext>
            </a:extLst>
          </p:cNvPr>
          <p:cNvSpPr>
            <a:spLocks noGrp="1"/>
          </p:cNvSpPr>
          <p:nvPr>
            <p:ph type="subTitle" idx="1"/>
          </p:nvPr>
        </p:nvSpPr>
        <p:spPr>
          <a:xfrm>
            <a:off x="1524000" y="3602038"/>
            <a:ext cx="9144000" cy="1655762"/>
          </a:xfrm>
        </p:spPr>
        <p:txBody>
          <a:bodyPr/>
          <a:lstStyle>
            <a:lvl1pPr marL="0" indent="0" algn="l">
              <a:buNone/>
              <a:defRPr sz="2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7" name="Bildobjekt 6">
            <a:extLst>
              <a:ext uri="{FF2B5EF4-FFF2-40B4-BE49-F238E27FC236}">
                <a16:creationId xmlns:a16="http://schemas.microsoft.com/office/drawing/2014/main" id="{7D0B8E1C-8E9D-B44C-99B1-6CE46C99917B}"/>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7653411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4_Mellansida Rubrik 6">
    <p:spTree>
      <p:nvGrpSpPr>
        <p:cNvPr id="1" name=""/>
        <p:cNvGrpSpPr/>
        <p:nvPr/>
      </p:nvGrpSpPr>
      <p:grpSpPr>
        <a:xfrm>
          <a:off x="0" y="0"/>
          <a:ext cx="0" cy="0"/>
          <a:chOff x="0" y="0"/>
          <a:chExt cx="0" cy="0"/>
        </a:xfrm>
      </p:grpSpPr>
      <p:pic>
        <p:nvPicPr>
          <p:cNvPr id="6" name="Bildobjekt 5" descr="En bild som visar träd, utomhus, transport, skog&#10;&#10;Automatiskt genererad beskrivning">
            <a:extLst>
              <a:ext uri="{FF2B5EF4-FFF2-40B4-BE49-F238E27FC236}">
                <a16:creationId xmlns:a16="http://schemas.microsoft.com/office/drawing/2014/main" id="{583E969E-2309-714E-8EC1-B47605F58C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3312354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5_Mellansida Rubrik 6">
    <p:spTree>
      <p:nvGrpSpPr>
        <p:cNvPr id="1" name=""/>
        <p:cNvGrpSpPr/>
        <p:nvPr/>
      </p:nvGrpSpPr>
      <p:grpSpPr>
        <a:xfrm>
          <a:off x="0" y="0"/>
          <a:ext cx="0" cy="0"/>
          <a:chOff x="0" y="0"/>
          <a:chExt cx="0" cy="0"/>
        </a:xfrm>
      </p:grpSpPr>
      <p:pic>
        <p:nvPicPr>
          <p:cNvPr id="5" name="Bildobjekt 4" descr="En bild som visar träd, utomhus, skog, trä&#10;&#10;Automatiskt genererad beskrivning">
            <a:extLst>
              <a:ext uri="{FF2B5EF4-FFF2-40B4-BE49-F238E27FC236}">
                <a16:creationId xmlns:a16="http://schemas.microsoft.com/office/drawing/2014/main" id="{FE204568-3E71-624C-B70D-14E2EC4526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4377150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6_Mellansida Rubrik 6">
    <p:spTree>
      <p:nvGrpSpPr>
        <p:cNvPr id="1" name=""/>
        <p:cNvGrpSpPr/>
        <p:nvPr/>
      </p:nvGrpSpPr>
      <p:grpSpPr>
        <a:xfrm>
          <a:off x="0" y="0"/>
          <a:ext cx="0" cy="0"/>
          <a:chOff x="0" y="0"/>
          <a:chExt cx="0" cy="0"/>
        </a:xfrm>
      </p:grpSpPr>
      <p:pic>
        <p:nvPicPr>
          <p:cNvPr id="6" name="Bildobjekt 5" descr="En bild som visar utomhus, gräs, träd, växt&#10;&#10;Automatiskt genererad beskrivning">
            <a:extLst>
              <a:ext uri="{FF2B5EF4-FFF2-40B4-BE49-F238E27FC236}">
                <a16:creationId xmlns:a16="http://schemas.microsoft.com/office/drawing/2014/main" id="{DE5F308A-4224-664E-AC74-19DE6F9619D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5288867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Rubriksida mål och fokus skog ljung">
    <p:spTree>
      <p:nvGrpSpPr>
        <p:cNvPr id="1" name=""/>
        <p:cNvGrpSpPr/>
        <p:nvPr/>
      </p:nvGrpSpPr>
      <p:grpSpPr>
        <a:xfrm>
          <a:off x="0" y="0"/>
          <a:ext cx="0" cy="0"/>
          <a:chOff x="0" y="0"/>
          <a:chExt cx="0" cy="0"/>
        </a:xfrm>
      </p:grpSpPr>
      <p:pic>
        <p:nvPicPr>
          <p:cNvPr id="2" name="Bildobjekt 1" descr="En bild som visar text, växt, natthimmel&#10;&#10;Automatiskt genererad beskrivning">
            <a:extLst>
              <a:ext uri="{FF2B5EF4-FFF2-40B4-BE49-F238E27FC236}">
                <a16:creationId xmlns:a16="http://schemas.microsoft.com/office/drawing/2014/main" id="{ED4AF340-8D86-7791-AD7D-652282C9E56E}"/>
              </a:ext>
            </a:extLst>
          </p:cNvPr>
          <p:cNvPicPr>
            <a:picLocks noChangeAspect="1"/>
          </p:cNvPicPr>
          <p:nvPr userDrawn="1"/>
        </p:nvPicPr>
        <p:blipFill rotWithShape="1">
          <a:blip r:embed="rId2" cstate="email">
            <a:alphaModFix amt="1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3836857"/>
            <a:ext cx="12192000" cy="3021143"/>
          </a:xfrm>
          <a:prstGeom prst="rect">
            <a:avLst/>
          </a:prstGeom>
          <a:effectLst/>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35382410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0_Rubrik och punktlista skog ljun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3"/>
          <a:stretch>
            <a:fillRect/>
          </a:stretch>
        </p:blipFill>
        <p:spPr>
          <a:xfrm>
            <a:off x="11317288" y="296863"/>
            <a:ext cx="539631" cy="532800"/>
          </a:xfrm>
          <a:prstGeom prst="rect">
            <a:avLst/>
          </a:prstGeom>
        </p:spPr>
      </p:pic>
      <p:pic>
        <p:nvPicPr>
          <p:cNvPr id="7" name="Bildobjekt 6" descr="En bild som visar text, växt, natthimmel&#10;&#10;Automatiskt genererad beskrivning">
            <a:extLst>
              <a:ext uri="{FF2B5EF4-FFF2-40B4-BE49-F238E27FC236}">
                <a16:creationId xmlns:a16="http://schemas.microsoft.com/office/drawing/2014/main" id="{74C213AF-6C3D-43A3-A57B-830BEB5811E3}"/>
              </a:ext>
            </a:extLst>
          </p:cNvPr>
          <p:cNvPicPr>
            <a:picLocks noChangeAspect="1"/>
          </p:cNvPicPr>
          <p:nvPr userDrawn="1"/>
        </p:nvPicPr>
        <p:blipFill rotWithShape="1">
          <a:blip r:embed="rId4" cstate="email">
            <a:alphaModFix amt="1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3836857"/>
            <a:ext cx="12192000" cy="3021143"/>
          </a:xfrm>
          <a:prstGeom prst="rect">
            <a:avLst/>
          </a:prstGeom>
          <a:effectLst/>
        </p:spPr>
      </p:pic>
    </p:spTree>
    <p:extLst>
      <p:ext uri="{BB962C8B-B14F-4D97-AF65-F5344CB8AC3E}">
        <p14:creationId xmlns:p14="http://schemas.microsoft.com/office/powerpoint/2010/main" val="28508310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4_Rubrik och brödtext liten textruta skog ljung">
    <p:spTree>
      <p:nvGrpSpPr>
        <p:cNvPr id="1" name=""/>
        <p:cNvGrpSpPr/>
        <p:nvPr/>
      </p:nvGrpSpPr>
      <p:grpSpPr>
        <a:xfrm>
          <a:off x="0" y="0"/>
          <a:ext cx="0" cy="0"/>
          <a:chOff x="0" y="0"/>
          <a:chExt cx="0" cy="0"/>
        </a:xfrm>
      </p:grpSpPr>
      <p:pic>
        <p:nvPicPr>
          <p:cNvPr id="5" name="Bildobjekt 4" descr="En bild som visar text, växt, natthimmel&#10;&#10;Automatiskt genererad beskrivning">
            <a:extLst>
              <a:ext uri="{FF2B5EF4-FFF2-40B4-BE49-F238E27FC236}">
                <a16:creationId xmlns:a16="http://schemas.microsoft.com/office/drawing/2014/main" id="{8687B7DF-24F8-4FCC-8CF5-01FAFB97641E}"/>
              </a:ext>
            </a:extLst>
          </p:cNvPr>
          <p:cNvPicPr>
            <a:picLocks noChangeAspect="1"/>
          </p:cNvPicPr>
          <p:nvPr userDrawn="1"/>
        </p:nvPicPr>
        <p:blipFill rotWithShape="1">
          <a:blip r:embed="rId2" cstate="email">
            <a:alphaModFix amt="1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3836857"/>
            <a:ext cx="12192000" cy="3021143"/>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29269482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Rubriksida mål och fokus skog grön">
    <p:spTree>
      <p:nvGrpSpPr>
        <p:cNvPr id="1" name=""/>
        <p:cNvGrpSpPr/>
        <p:nvPr/>
      </p:nvGrpSpPr>
      <p:grpSpPr>
        <a:xfrm>
          <a:off x="0" y="0"/>
          <a:ext cx="0" cy="0"/>
          <a:chOff x="0" y="0"/>
          <a:chExt cx="0" cy="0"/>
        </a:xfrm>
      </p:grpSpPr>
      <p:pic>
        <p:nvPicPr>
          <p:cNvPr id="4" name="Bildobjekt 3" descr="En bild som visar text, växt, natthimmel&#10;&#10;Automatiskt genererad beskrivning">
            <a:extLst>
              <a:ext uri="{FF2B5EF4-FFF2-40B4-BE49-F238E27FC236}">
                <a16:creationId xmlns:a16="http://schemas.microsoft.com/office/drawing/2014/main" id="{61119EC1-EAE9-4FF6-8300-3884E9383155}"/>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3836857"/>
            <a:ext cx="12192000" cy="3103143"/>
          </a:xfrm>
          <a:prstGeom prst="rect">
            <a:avLst/>
          </a:prstGeom>
          <a:effectLst/>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8" name="Bildobjekt 7">
            <a:extLst>
              <a:ext uri="{FF2B5EF4-FFF2-40B4-BE49-F238E27FC236}">
                <a16:creationId xmlns:a16="http://schemas.microsoft.com/office/drawing/2014/main" id="{ABA4F4CE-E9D4-44F7-BBC7-2A1E00A60782}"/>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4893253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8_Rubrik och text skog grön">
    <p:spTree>
      <p:nvGrpSpPr>
        <p:cNvPr id="1" name=""/>
        <p:cNvGrpSpPr/>
        <p:nvPr/>
      </p:nvGrpSpPr>
      <p:grpSpPr>
        <a:xfrm>
          <a:off x="0" y="0"/>
          <a:ext cx="0" cy="0"/>
          <a:chOff x="0" y="0"/>
          <a:chExt cx="0" cy="0"/>
        </a:xfrm>
      </p:grpSpPr>
      <p:pic>
        <p:nvPicPr>
          <p:cNvPr id="5" name="Bildobjekt 4" descr="En bild som visar text, växt, natthimmel&#10;&#10;Automatiskt genererad beskrivning">
            <a:extLst>
              <a:ext uri="{FF2B5EF4-FFF2-40B4-BE49-F238E27FC236}">
                <a16:creationId xmlns:a16="http://schemas.microsoft.com/office/drawing/2014/main" id="{0F636A2D-8C25-4F6A-90B1-56A1F5D75C83}"/>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3836857"/>
            <a:ext cx="12192000" cy="3103143"/>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6"/>
            <a:ext cx="10515600" cy="4123482"/>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7550115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3_Rubrik och brödtext liten textruta skog grön">
    <p:spTree>
      <p:nvGrpSpPr>
        <p:cNvPr id="1" name=""/>
        <p:cNvGrpSpPr/>
        <p:nvPr/>
      </p:nvGrpSpPr>
      <p:grpSpPr>
        <a:xfrm>
          <a:off x="0" y="0"/>
          <a:ext cx="0" cy="0"/>
          <a:chOff x="0" y="0"/>
          <a:chExt cx="0" cy="0"/>
        </a:xfrm>
      </p:grpSpPr>
      <p:pic>
        <p:nvPicPr>
          <p:cNvPr id="5" name="Bildobjekt 4" descr="En bild som visar text, växt, natthimmel&#10;&#10;Automatiskt genererad beskrivning">
            <a:extLst>
              <a:ext uri="{FF2B5EF4-FFF2-40B4-BE49-F238E27FC236}">
                <a16:creationId xmlns:a16="http://schemas.microsoft.com/office/drawing/2014/main" id="{8687B7DF-24F8-4FCC-8CF5-01FAFB97641E}"/>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3836857"/>
            <a:ext cx="12192000" cy="3103143"/>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9135619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7_Rubriksida mål och fokus skog blå">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2"/>
          <a:stretch>
            <a:fillRect/>
          </a:stretch>
        </p:blipFill>
        <p:spPr>
          <a:xfrm>
            <a:off x="11317288" y="306859"/>
            <a:ext cx="539631" cy="532800"/>
          </a:xfrm>
          <a:prstGeom prst="rect">
            <a:avLst/>
          </a:prstGeom>
        </p:spPr>
      </p:pic>
      <p:pic>
        <p:nvPicPr>
          <p:cNvPr id="8" name="Bildobjekt 7">
            <a:extLst>
              <a:ext uri="{FF2B5EF4-FFF2-40B4-BE49-F238E27FC236}">
                <a16:creationId xmlns:a16="http://schemas.microsoft.com/office/drawing/2014/main" id="{ABA4F4CE-E9D4-44F7-BBC7-2A1E00A60782}"/>
              </a:ext>
            </a:extLst>
          </p:cNvPr>
          <p:cNvPicPr>
            <a:picLocks noChangeAspect="1"/>
          </p:cNvPicPr>
          <p:nvPr userDrawn="1"/>
        </p:nvPicPr>
        <p:blipFill>
          <a:blip r:embed="rId3"/>
          <a:stretch>
            <a:fillRect/>
          </a:stretch>
        </p:blipFill>
        <p:spPr>
          <a:xfrm>
            <a:off x="11317288" y="296863"/>
            <a:ext cx="539631" cy="532800"/>
          </a:xfrm>
          <a:prstGeom prst="rect">
            <a:avLst/>
          </a:prstGeom>
        </p:spPr>
      </p:pic>
      <p:pic>
        <p:nvPicPr>
          <p:cNvPr id="11" name="Bildobjekt 10" descr="En bild som visar text, träd, utomhus, natur&#10;&#10;Automatiskt genererad beskrivning">
            <a:extLst>
              <a:ext uri="{FF2B5EF4-FFF2-40B4-BE49-F238E27FC236}">
                <a16:creationId xmlns:a16="http://schemas.microsoft.com/office/drawing/2014/main" id="{271A51A6-0CC7-4C24-B019-85A592794107}"/>
              </a:ext>
            </a:extLst>
          </p:cNvPr>
          <p:cNvPicPr>
            <a:picLocks noChangeAspect="1"/>
          </p:cNvPicPr>
          <p:nvPr userDrawn="1"/>
        </p:nvPicPr>
        <p:blipFill rotWithShape="1">
          <a:blip r:embed="rId4" cstate="email">
            <a:alphaModFix amt="15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148973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Mellansida Rubrik 1">
    <p:spTree>
      <p:nvGrpSpPr>
        <p:cNvPr id="1" name=""/>
        <p:cNvGrpSpPr/>
        <p:nvPr/>
      </p:nvGrpSpPr>
      <p:grpSpPr>
        <a:xfrm>
          <a:off x="0" y="0"/>
          <a:ext cx="0" cy="0"/>
          <a:chOff x="0" y="0"/>
          <a:chExt cx="0" cy="0"/>
        </a:xfrm>
      </p:grpSpPr>
      <p:pic>
        <p:nvPicPr>
          <p:cNvPr id="4" name="Bildobjekt 3" descr="En bild som visar himmel, utomhus, föremål utomhus, rad&#10;&#10;Automatiskt genererad beskrivning">
            <a:extLst>
              <a:ext uri="{FF2B5EF4-FFF2-40B4-BE49-F238E27FC236}">
                <a16:creationId xmlns:a16="http://schemas.microsoft.com/office/drawing/2014/main" id="{90666055-DDF7-5044-974C-60C12F5A5E1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rubrik</a:t>
            </a:r>
          </a:p>
        </p:txBody>
      </p:sp>
      <p:pic>
        <p:nvPicPr>
          <p:cNvPr id="8" name="Bildobjekt 7">
            <a:extLst>
              <a:ext uri="{FF2B5EF4-FFF2-40B4-BE49-F238E27FC236}">
                <a16:creationId xmlns:a16="http://schemas.microsoft.com/office/drawing/2014/main" id="{1A506F4A-FEB1-3448-8FB5-208E45A78918}"/>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27750407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4_Rubrik och punktlista skog blå">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3"/>
          <a:stretch>
            <a:fillRect/>
          </a:stretch>
        </p:blipFill>
        <p:spPr>
          <a:xfrm>
            <a:off x="11317288" y="296863"/>
            <a:ext cx="539631" cy="532800"/>
          </a:xfrm>
          <a:prstGeom prst="rect">
            <a:avLst/>
          </a:prstGeom>
        </p:spPr>
      </p:pic>
      <p:pic>
        <p:nvPicPr>
          <p:cNvPr id="7" name="Bildobjekt 6" descr="En bild som visar text, träd, utomhus, natur&#10;&#10;Automatiskt genererad beskrivning">
            <a:extLst>
              <a:ext uri="{FF2B5EF4-FFF2-40B4-BE49-F238E27FC236}">
                <a16:creationId xmlns:a16="http://schemas.microsoft.com/office/drawing/2014/main" id="{BE2BA5EE-D5BB-406C-93B0-CA8F887936EF}"/>
              </a:ext>
            </a:extLst>
          </p:cNvPr>
          <p:cNvPicPr>
            <a:picLocks noChangeAspect="1"/>
          </p:cNvPicPr>
          <p:nvPr userDrawn="1"/>
        </p:nvPicPr>
        <p:blipFill rotWithShape="1">
          <a:blip r:embed="rId4" cstate="email">
            <a:alphaModFix amt="15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26970309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5_Rubrik och brödtext liten textruta skog blå">
    <p:spTree>
      <p:nvGrpSpPr>
        <p:cNvPr id="1" name=""/>
        <p:cNvGrpSpPr/>
        <p:nvPr/>
      </p:nvGrpSpPr>
      <p:grpSpPr>
        <a:xfrm>
          <a:off x="0" y="0"/>
          <a:ext cx="0" cy="0"/>
          <a:chOff x="0" y="0"/>
          <a:chExt cx="0" cy="0"/>
        </a:xfrm>
      </p:grpSpPr>
      <p:pic>
        <p:nvPicPr>
          <p:cNvPr id="4" name="Bildobjekt 3" descr="En bild som visar text, träd, utomhus, natur&#10;&#10;Automatiskt genererad beskrivning">
            <a:extLst>
              <a:ext uri="{FF2B5EF4-FFF2-40B4-BE49-F238E27FC236}">
                <a16:creationId xmlns:a16="http://schemas.microsoft.com/office/drawing/2014/main" id="{DD81890C-23DF-6210-0CDB-1E929B94206C}"/>
              </a:ext>
            </a:extLst>
          </p:cNvPr>
          <p:cNvPicPr>
            <a:picLocks noChangeAspect="1"/>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0" y="3807181"/>
            <a:ext cx="12192000" cy="3050819"/>
          </a:xfrm>
          <a:prstGeom prst="rect">
            <a:avLst/>
          </a:prstGeom>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0034360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6_Rubrik och punktlista handslag">
    <p:spTree>
      <p:nvGrpSpPr>
        <p:cNvPr id="1" name=""/>
        <p:cNvGrpSpPr/>
        <p:nvPr/>
      </p:nvGrpSpPr>
      <p:grpSpPr>
        <a:xfrm>
          <a:off x="0" y="0"/>
          <a:ext cx="0" cy="0"/>
          <a:chOff x="0" y="0"/>
          <a:chExt cx="0" cy="0"/>
        </a:xfrm>
      </p:grpSpPr>
      <p:pic>
        <p:nvPicPr>
          <p:cNvPr id="5" name="Bildobjekt 4" descr="En bild som visar duva&#10;&#10;Automatiskt genererad beskrivning">
            <a:extLst>
              <a:ext uri="{FF2B5EF4-FFF2-40B4-BE49-F238E27FC236}">
                <a16:creationId xmlns:a16="http://schemas.microsoft.com/office/drawing/2014/main" id="{7B3FEB56-2BD7-4995-8EB3-C8DE7B414547}"/>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3079720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7_Rubrik och punktlista handslag ljus toning">
    <p:spTree>
      <p:nvGrpSpPr>
        <p:cNvPr id="1" name=""/>
        <p:cNvGrpSpPr/>
        <p:nvPr/>
      </p:nvGrpSpPr>
      <p:grpSpPr>
        <a:xfrm>
          <a:off x="0" y="0"/>
          <a:ext cx="0" cy="0"/>
          <a:chOff x="0" y="0"/>
          <a:chExt cx="0" cy="0"/>
        </a:xfrm>
      </p:grpSpPr>
      <p:pic>
        <p:nvPicPr>
          <p:cNvPr id="5" name="Bildobjekt 4" descr="En bild som visar duva&#10;&#10;Automatiskt genererad beskrivning">
            <a:extLst>
              <a:ext uri="{FF2B5EF4-FFF2-40B4-BE49-F238E27FC236}">
                <a16:creationId xmlns:a16="http://schemas.microsoft.com/office/drawing/2014/main" id="{7B3FEB56-2BD7-4995-8EB3-C8DE7B414547}"/>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ktangel 6">
            <a:extLst>
              <a:ext uri="{FF2B5EF4-FFF2-40B4-BE49-F238E27FC236}">
                <a16:creationId xmlns:a16="http://schemas.microsoft.com/office/drawing/2014/main" id="{45489A8B-6881-414C-AAA8-C5354BC0FB48}"/>
              </a:ext>
            </a:extLst>
          </p:cNvPr>
          <p:cNvSpPr/>
          <p:nvPr userDrawn="1"/>
        </p:nvSpPr>
        <p:spPr>
          <a:xfrm>
            <a:off x="0" y="0"/>
            <a:ext cx="12192000" cy="6858000"/>
          </a:xfrm>
          <a:prstGeom prst="rect">
            <a:avLst/>
          </a:prstGeom>
          <a:gradFill>
            <a:gsLst>
              <a:gs pos="0">
                <a:schemeClr val="bg1"/>
              </a:gs>
              <a:gs pos="100000">
                <a:schemeClr val="bg1">
                  <a:alpha val="4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2211312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4_Rubrik och punktlista blå bakgrund pussel">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ChangeAspect="1"/>
          </p:cNvPicPr>
          <p:nvPr userDrawn="1"/>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4"/>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2300220432"/>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Rubriksida mål och fokus grön bakgrund sko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83FF4CA-70AC-47A8-A306-987D5991B9C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24592633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Rubriksida mål och fokus blå bakgrund skog">
    <p:spTree>
      <p:nvGrpSpPr>
        <p:cNvPr id="1" name=""/>
        <p:cNvGrpSpPr/>
        <p:nvPr/>
      </p:nvGrpSpPr>
      <p:grpSpPr>
        <a:xfrm>
          <a:off x="0" y="0"/>
          <a:ext cx="0" cy="0"/>
          <a:chOff x="0" y="0"/>
          <a:chExt cx="0" cy="0"/>
        </a:xfrm>
      </p:grpSpPr>
      <p:pic>
        <p:nvPicPr>
          <p:cNvPr id="4" name="Bildobjekt 3" descr="En bild som visar vår, oskärpa, havsbotten&#10;&#10;Automatiskt genererad beskrivning">
            <a:extLst>
              <a:ext uri="{FF2B5EF4-FFF2-40B4-BE49-F238E27FC236}">
                <a16:creationId xmlns:a16="http://schemas.microsoft.com/office/drawing/2014/main" id="{FA705A57-FC75-428A-A2D0-216A038F2F0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9414719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3_Rubrik och punktlista pussel ljus">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C7A0564-F709-4FBD-9315-712441A16B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ktangel 3">
            <a:extLst>
              <a:ext uri="{FF2B5EF4-FFF2-40B4-BE49-F238E27FC236}">
                <a16:creationId xmlns:a16="http://schemas.microsoft.com/office/drawing/2014/main" id="{341DACD4-61AE-4542-A805-0FDA3E1A7E1F}"/>
              </a:ext>
            </a:extLst>
          </p:cNvPr>
          <p:cNvSpPr/>
          <p:nvPr userDrawn="1"/>
        </p:nvSpPr>
        <p:spPr>
          <a:xfrm>
            <a:off x="0" y="0"/>
            <a:ext cx="12192000" cy="6858000"/>
          </a:xfrm>
          <a:prstGeom prst="rect">
            <a:avLst/>
          </a:prstGeom>
          <a:gradFill>
            <a:gsLst>
              <a:gs pos="0">
                <a:schemeClr val="bg1"/>
              </a:gs>
              <a:gs pos="100000">
                <a:schemeClr val="bg1">
                  <a:alpha val="4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41514988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Rubriksida mål och fokus pussel">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84DA6C6-552A-42CE-981A-75BBFEF3C4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endParaRPr lang="sv-SE" dirty="0"/>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9164754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90DBE3-5934-F94B-117D-41850CA8A6E3}"/>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DBEDB257-1CBB-BEF2-286C-212BDAA5A7CF}"/>
              </a:ext>
            </a:extLst>
          </p:cNvPr>
          <p:cNvSpPr>
            <a:spLocks noGrp="1"/>
          </p:cNvSpPr>
          <p:nvPr>
            <p:ph type="dt" sz="half" idx="10"/>
          </p:nvPr>
        </p:nvSpPr>
        <p:spPr/>
        <p:txBody>
          <a:bodyPr/>
          <a:lstStyle/>
          <a:p>
            <a:fld id="{F637D77F-9B0E-A448-B81E-B6100637E94F}" type="datetimeFigureOut">
              <a:rPr lang="sv-SE" smtClean="0"/>
              <a:t>2024-02-08</a:t>
            </a:fld>
            <a:endParaRPr lang="sv-SE"/>
          </a:p>
        </p:txBody>
      </p:sp>
      <p:sp>
        <p:nvSpPr>
          <p:cNvPr id="4" name="Platshållare för sidfot 3">
            <a:extLst>
              <a:ext uri="{FF2B5EF4-FFF2-40B4-BE49-F238E27FC236}">
                <a16:creationId xmlns:a16="http://schemas.microsoft.com/office/drawing/2014/main" id="{2065A81A-A3BB-C6FB-F4BC-0278EACDEE71}"/>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82332137-BD9C-1764-D972-5E9EB1CDB8A7}"/>
              </a:ext>
            </a:extLst>
          </p:cNvPr>
          <p:cNvSpPr>
            <a:spLocks noGrp="1"/>
          </p:cNvSpPr>
          <p:nvPr>
            <p:ph type="sldNum" sz="quarter" idx="12"/>
          </p:nvPr>
        </p:nvSpPr>
        <p:spPr/>
        <p:txBody>
          <a:bodyPr/>
          <a:lstStyle/>
          <a:p>
            <a:fld id="{3C58DE52-BC3F-934E-9E28-15BE3F642BA6}" type="slidenum">
              <a:rPr lang="sv-SE" smtClean="0"/>
              <a:t>‹#›</a:t>
            </a:fld>
            <a:endParaRPr lang="sv-SE"/>
          </a:p>
        </p:txBody>
      </p:sp>
    </p:spTree>
    <p:extLst>
      <p:ext uri="{BB962C8B-B14F-4D97-AF65-F5344CB8AC3E}">
        <p14:creationId xmlns:p14="http://schemas.microsoft.com/office/powerpoint/2010/main" val="728299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Mellansida Rubrik 2">
    <p:spTree>
      <p:nvGrpSpPr>
        <p:cNvPr id="1" name=""/>
        <p:cNvGrpSpPr/>
        <p:nvPr/>
      </p:nvGrpSpPr>
      <p:grpSpPr>
        <a:xfrm>
          <a:off x="0" y="0"/>
          <a:ext cx="0" cy="0"/>
          <a:chOff x="0" y="0"/>
          <a:chExt cx="0" cy="0"/>
        </a:xfrm>
      </p:grpSpPr>
      <p:pic>
        <p:nvPicPr>
          <p:cNvPr id="5" name="Bildobjekt 4" descr="En bild som visar grön, sitter, skog, träd&#10;&#10;Automatiskt genererad beskrivning">
            <a:extLst>
              <a:ext uri="{FF2B5EF4-FFF2-40B4-BE49-F238E27FC236}">
                <a16:creationId xmlns:a16="http://schemas.microsoft.com/office/drawing/2014/main" id="{922A2FA4-7B6B-4B4A-8C6A-280873A755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42490638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Förstasida endast logo">
    <p:spTree>
      <p:nvGrpSpPr>
        <p:cNvPr id="1" name=""/>
        <p:cNvGrpSpPr/>
        <p:nvPr/>
      </p:nvGrpSpPr>
      <p:grpSpPr>
        <a:xfrm>
          <a:off x="0" y="0"/>
          <a:ext cx="0" cy="0"/>
          <a:chOff x="0" y="0"/>
          <a:chExt cx="0" cy="0"/>
        </a:xfrm>
      </p:grpSpPr>
      <p:pic>
        <p:nvPicPr>
          <p:cNvPr id="7" name="Bildobjekt 6" descr="En bild som visar ritning&#10;&#10;Automatiskt genererad beskrivning">
            <a:extLst>
              <a:ext uri="{FF2B5EF4-FFF2-40B4-BE49-F238E27FC236}">
                <a16:creationId xmlns:a16="http://schemas.microsoft.com/office/drawing/2014/main" id="{43E5D5CC-697F-6844-939F-0A5A8BC965B0}"/>
              </a:ext>
            </a:extLst>
          </p:cNvPr>
          <p:cNvPicPr>
            <a:picLocks noChangeAspect="1"/>
          </p:cNvPicPr>
          <p:nvPr userDrawn="1"/>
        </p:nvPicPr>
        <p:blipFill>
          <a:blip r:embed="rId2"/>
          <a:stretch>
            <a:fillRect/>
          </a:stretch>
        </p:blipFill>
        <p:spPr>
          <a:xfrm>
            <a:off x="1841326" y="2280912"/>
            <a:ext cx="8509348" cy="1994378"/>
          </a:xfrm>
          <a:prstGeom prst="rect">
            <a:avLst/>
          </a:prstGeom>
        </p:spPr>
      </p:pic>
      <p:pic>
        <p:nvPicPr>
          <p:cNvPr id="2" name="Bildobjekt 1">
            <a:extLst>
              <a:ext uri="{FF2B5EF4-FFF2-40B4-BE49-F238E27FC236}">
                <a16:creationId xmlns:a16="http://schemas.microsoft.com/office/drawing/2014/main" id="{AAFBC022-8214-FA35-90CF-4ED5B1EE298C}"/>
              </a:ext>
            </a:extLst>
          </p:cNvPr>
          <p:cNvPicPr>
            <a:picLocks noChangeAspect="1"/>
          </p:cNvPicPr>
          <p:nvPr userDrawn="1"/>
        </p:nvPicPr>
        <p:blipFill>
          <a:blip r:embed="rId3"/>
          <a:stretch>
            <a:fillRect/>
          </a:stretch>
        </p:blipFill>
        <p:spPr>
          <a:xfrm>
            <a:off x="0" y="15050"/>
            <a:ext cx="12192000" cy="6842950"/>
          </a:xfrm>
          <a:prstGeom prst="rect">
            <a:avLst/>
          </a:prstGeom>
        </p:spPr>
      </p:pic>
    </p:spTree>
    <p:extLst>
      <p:ext uri="{BB962C8B-B14F-4D97-AF65-F5344CB8AC3E}">
        <p14:creationId xmlns:p14="http://schemas.microsoft.com/office/powerpoint/2010/main" val="12816215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Förstasida_1">
    <p:spTree>
      <p:nvGrpSpPr>
        <p:cNvPr id="1" name=""/>
        <p:cNvGrpSpPr/>
        <p:nvPr/>
      </p:nvGrpSpPr>
      <p:grpSpPr>
        <a:xfrm>
          <a:off x="0" y="0"/>
          <a:ext cx="0" cy="0"/>
          <a:chOff x="0" y="0"/>
          <a:chExt cx="0" cy="0"/>
        </a:xfrm>
      </p:grpSpPr>
      <p:pic>
        <p:nvPicPr>
          <p:cNvPr id="7" name="Bildobjekt 6" descr="En bild som visar inomhus, bit, choklad, nära&#10;&#10;Automatiskt genererad beskrivning">
            <a:extLst>
              <a:ext uri="{FF2B5EF4-FFF2-40B4-BE49-F238E27FC236}">
                <a16:creationId xmlns:a16="http://schemas.microsoft.com/office/drawing/2014/main" id="{D698C875-4914-3947-BDA0-1A8EDB48C6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5309DB69-9C4F-3247-AF7F-705F73A4D21D}"/>
              </a:ext>
            </a:extLst>
          </p:cNvPr>
          <p:cNvSpPr>
            <a:spLocks noGrp="1"/>
          </p:cNvSpPr>
          <p:nvPr>
            <p:ph type="ctrTitle" hasCustomPrompt="1"/>
          </p:nvPr>
        </p:nvSpPr>
        <p:spPr>
          <a:xfrm>
            <a:off x="1631267" y="1382707"/>
            <a:ext cx="6242137" cy="443314"/>
          </a:xfrm>
        </p:spPr>
        <p:txBody>
          <a:bodyPr anchor="t"/>
          <a:lstStyle>
            <a:lvl1pPr algn="l">
              <a:defRPr sz="1600" b="1" i="0" spc="-3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döpa presentationen</a:t>
            </a:r>
          </a:p>
        </p:txBody>
      </p:sp>
      <p:sp>
        <p:nvSpPr>
          <p:cNvPr id="3" name="Underrubrik 2">
            <a:extLst>
              <a:ext uri="{FF2B5EF4-FFF2-40B4-BE49-F238E27FC236}">
                <a16:creationId xmlns:a16="http://schemas.microsoft.com/office/drawing/2014/main" id="{746FF08F-4952-E34F-8725-A2380E0A879C}"/>
              </a:ext>
            </a:extLst>
          </p:cNvPr>
          <p:cNvSpPr>
            <a:spLocks noGrp="1"/>
          </p:cNvSpPr>
          <p:nvPr>
            <p:ph type="subTitle" idx="1" hasCustomPrompt="1"/>
          </p:nvPr>
        </p:nvSpPr>
        <p:spPr>
          <a:xfrm>
            <a:off x="1631267" y="1667233"/>
            <a:ext cx="4230941" cy="317575"/>
          </a:xfrm>
        </p:spPr>
        <p:txBody>
          <a:bodyPr/>
          <a:lstStyle>
            <a:lvl1pPr marL="0" indent="0" algn="l">
              <a:buNone/>
              <a:defRPr sz="11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skriva datum</a:t>
            </a:r>
          </a:p>
        </p:txBody>
      </p:sp>
      <p:pic>
        <p:nvPicPr>
          <p:cNvPr id="6" name="Bildobjekt 5" descr="En bild som visar ritning&#10;&#10;Automatiskt genererad beskrivning">
            <a:extLst>
              <a:ext uri="{FF2B5EF4-FFF2-40B4-BE49-F238E27FC236}">
                <a16:creationId xmlns:a16="http://schemas.microsoft.com/office/drawing/2014/main" id="{13A9E33A-5696-6347-B3A9-1F8412DFEBD4}"/>
              </a:ext>
            </a:extLst>
          </p:cNvPr>
          <p:cNvPicPr>
            <a:picLocks noChangeAspect="1"/>
          </p:cNvPicPr>
          <p:nvPr userDrawn="1"/>
        </p:nvPicPr>
        <p:blipFill>
          <a:blip r:embed="rId3"/>
          <a:stretch>
            <a:fillRect/>
          </a:stretch>
        </p:blipFill>
        <p:spPr>
          <a:xfrm>
            <a:off x="565758" y="503694"/>
            <a:ext cx="4106783" cy="962527"/>
          </a:xfrm>
          <a:prstGeom prst="rect">
            <a:avLst/>
          </a:prstGeom>
        </p:spPr>
      </p:pic>
    </p:spTree>
    <p:extLst>
      <p:ext uri="{BB962C8B-B14F-4D97-AF65-F5344CB8AC3E}">
        <p14:creationId xmlns:p14="http://schemas.microsoft.com/office/powerpoint/2010/main" val="40622342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309DB69-9C4F-3247-AF7F-705F73A4D21D}"/>
              </a:ext>
            </a:extLst>
          </p:cNvPr>
          <p:cNvSpPr>
            <a:spLocks noGrp="1"/>
          </p:cNvSpPr>
          <p:nvPr>
            <p:ph type="ctrTitle"/>
          </p:nvPr>
        </p:nvSpPr>
        <p:spPr>
          <a:xfrm>
            <a:off x="1524000" y="2393795"/>
            <a:ext cx="8127304" cy="1116168"/>
          </a:xfrm>
        </p:spPr>
        <p:txBody>
          <a:bodyPr anchor="t"/>
          <a:lstStyle>
            <a:lvl1pPr algn="l">
              <a:defRPr sz="3600" b="1" i="0" spc="-8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746FF08F-4952-E34F-8725-A2380E0A879C}"/>
              </a:ext>
            </a:extLst>
          </p:cNvPr>
          <p:cNvSpPr>
            <a:spLocks noGrp="1"/>
          </p:cNvSpPr>
          <p:nvPr>
            <p:ph type="subTitle" idx="1"/>
          </p:nvPr>
        </p:nvSpPr>
        <p:spPr>
          <a:xfrm>
            <a:off x="1524000" y="3602038"/>
            <a:ext cx="9144000" cy="1655762"/>
          </a:xfrm>
        </p:spPr>
        <p:txBody>
          <a:bodyPr/>
          <a:lstStyle>
            <a:lvl1pPr marL="0" indent="0" algn="l">
              <a:buNone/>
              <a:defRPr sz="2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7" name="Bildobjekt 6">
            <a:extLst>
              <a:ext uri="{FF2B5EF4-FFF2-40B4-BE49-F238E27FC236}">
                <a16:creationId xmlns:a16="http://schemas.microsoft.com/office/drawing/2014/main" id="{7D0B8E1C-8E9D-B44C-99B1-6CE46C99917B}"/>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7348829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Mellansida Rubrik 1">
    <p:spTree>
      <p:nvGrpSpPr>
        <p:cNvPr id="1" name=""/>
        <p:cNvGrpSpPr/>
        <p:nvPr/>
      </p:nvGrpSpPr>
      <p:grpSpPr>
        <a:xfrm>
          <a:off x="0" y="0"/>
          <a:ext cx="0" cy="0"/>
          <a:chOff x="0" y="0"/>
          <a:chExt cx="0" cy="0"/>
        </a:xfrm>
      </p:grpSpPr>
      <p:pic>
        <p:nvPicPr>
          <p:cNvPr id="4" name="Bildobjekt 3" descr="En bild som visar himmel, utomhus, föremål utomhus, rad&#10;&#10;Automatiskt genererad beskrivning">
            <a:extLst>
              <a:ext uri="{FF2B5EF4-FFF2-40B4-BE49-F238E27FC236}">
                <a16:creationId xmlns:a16="http://schemas.microsoft.com/office/drawing/2014/main" id="{90666055-DDF7-5044-974C-60C12F5A5E1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rubrik</a:t>
            </a:r>
          </a:p>
        </p:txBody>
      </p:sp>
      <p:pic>
        <p:nvPicPr>
          <p:cNvPr id="8" name="Bildobjekt 7">
            <a:extLst>
              <a:ext uri="{FF2B5EF4-FFF2-40B4-BE49-F238E27FC236}">
                <a16:creationId xmlns:a16="http://schemas.microsoft.com/office/drawing/2014/main" id="{1A506F4A-FEB1-3448-8FB5-208E45A78918}"/>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3662643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Mellansida Rubrik 2">
    <p:spTree>
      <p:nvGrpSpPr>
        <p:cNvPr id="1" name=""/>
        <p:cNvGrpSpPr/>
        <p:nvPr/>
      </p:nvGrpSpPr>
      <p:grpSpPr>
        <a:xfrm>
          <a:off x="0" y="0"/>
          <a:ext cx="0" cy="0"/>
          <a:chOff x="0" y="0"/>
          <a:chExt cx="0" cy="0"/>
        </a:xfrm>
      </p:grpSpPr>
      <p:pic>
        <p:nvPicPr>
          <p:cNvPr id="5" name="Bildobjekt 4" descr="En bild som visar grön, sitter, skog, träd&#10;&#10;Automatiskt genererad beskrivning">
            <a:extLst>
              <a:ext uri="{FF2B5EF4-FFF2-40B4-BE49-F238E27FC236}">
                <a16:creationId xmlns:a16="http://schemas.microsoft.com/office/drawing/2014/main" id="{922A2FA4-7B6B-4B4A-8C6A-280873A755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24440969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Mellansida Rubrik 2">
    <p:spTree>
      <p:nvGrpSpPr>
        <p:cNvPr id="1" name=""/>
        <p:cNvGrpSpPr/>
        <p:nvPr/>
      </p:nvGrpSpPr>
      <p:grpSpPr>
        <a:xfrm>
          <a:off x="0" y="0"/>
          <a:ext cx="0" cy="0"/>
          <a:chOff x="0" y="0"/>
          <a:chExt cx="0" cy="0"/>
        </a:xfrm>
      </p:grpSpPr>
      <p:pic>
        <p:nvPicPr>
          <p:cNvPr id="4" name="Bildobjekt 3" descr="En bild som visar utomhus, träd, skog, växt&#10;&#10;Automatiskt genererad beskrivning">
            <a:extLst>
              <a:ext uri="{FF2B5EF4-FFF2-40B4-BE49-F238E27FC236}">
                <a16:creationId xmlns:a16="http://schemas.microsoft.com/office/drawing/2014/main" id="{D05B3671-A5BB-C92A-C73F-68063F4B9F31}"/>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20000"/>
                    </a14:imgEffect>
                    <a14:imgEffect>
                      <a14:brightnessContrast contrast="-13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a:effectLst>
            <a:outerShdw blurRad="63500" dist="38100" dir="18900000" algn="bl" rotWithShape="0">
              <a:prstClr val="black">
                <a:alpha val="40000"/>
              </a:prstClr>
            </a:outerShdw>
          </a:effectLst>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sp>
        <p:nvSpPr>
          <p:cNvPr id="18" name="Platshållare för text 17">
            <a:extLst>
              <a:ext uri="{FF2B5EF4-FFF2-40B4-BE49-F238E27FC236}">
                <a16:creationId xmlns:a16="http://schemas.microsoft.com/office/drawing/2014/main" id="{887B0604-5438-4DCD-88B7-2DF8A2874897}"/>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7" name="Bildobjekt 6">
            <a:extLst>
              <a:ext uri="{FF2B5EF4-FFF2-40B4-BE49-F238E27FC236}">
                <a16:creationId xmlns:a16="http://schemas.microsoft.com/office/drawing/2014/main" id="{55854DE9-2CFB-45C4-8325-43FF1AE76EBD}"/>
              </a:ext>
            </a:extLst>
          </p:cNvPr>
          <p:cNvPicPr>
            <a:picLocks noChangeAspect="1"/>
          </p:cNvPicPr>
          <p:nvPr userDrawn="1"/>
        </p:nvPicPr>
        <p:blipFill>
          <a:blip r:embed="rId4"/>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4752512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Mellansida Rubrik 2">
    <p:spTree>
      <p:nvGrpSpPr>
        <p:cNvPr id="1" name=""/>
        <p:cNvGrpSpPr/>
        <p:nvPr/>
      </p:nvGrpSpPr>
      <p:grpSpPr>
        <a:xfrm>
          <a:off x="0" y="0"/>
          <a:ext cx="0" cy="0"/>
          <a:chOff x="0" y="0"/>
          <a:chExt cx="0" cy="0"/>
        </a:xfrm>
      </p:grpSpPr>
      <p:pic>
        <p:nvPicPr>
          <p:cNvPr id="8" name="Bildobjekt 7" descr="En bild som visar träd, växt, utomhus, löv&#10;&#10;Automatiskt genererad beskrivning">
            <a:extLst>
              <a:ext uri="{FF2B5EF4-FFF2-40B4-BE49-F238E27FC236}">
                <a16:creationId xmlns:a16="http://schemas.microsoft.com/office/drawing/2014/main" id="{CCCBB8AC-2B37-F50A-184A-6B4687A88070}"/>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35000"/>
                    </a14:imgEffect>
                    <a14:imgEffect>
                      <a14:colorTemperature colorTemp="7200"/>
                    </a14:imgEffect>
                    <a14:imgEffect>
                      <a14:saturation sat="81000"/>
                    </a14:imgEffect>
                    <a14:imgEffect>
                      <a14:brightnessContrast bright="-24000" contrast="5000"/>
                    </a14:imgEffect>
                  </a14:imgLayer>
                </a14:imgProps>
              </a:ext>
              <a:ext uri="{28A0092B-C50C-407E-A947-70E740481C1C}">
                <a14:useLocalDpi xmlns:a14="http://schemas.microsoft.com/office/drawing/2010/main"/>
              </a:ext>
            </a:extLst>
          </a:blip>
          <a:srcRect/>
          <a:stretch/>
        </p:blipFill>
        <p:spPr>
          <a:xfrm>
            <a:off x="-1" y="0"/>
            <a:ext cx="12218997"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a:effectLst>
            <a:outerShdw blurRad="63500" dist="38100" dir="18900000" algn="bl" rotWithShape="0">
              <a:prstClr val="black">
                <a:alpha val="40000"/>
              </a:prstClr>
            </a:outerShdw>
          </a:effectLst>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sp>
        <p:nvSpPr>
          <p:cNvPr id="18" name="Platshållare för text 17">
            <a:extLst>
              <a:ext uri="{FF2B5EF4-FFF2-40B4-BE49-F238E27FC236}">
                <a16:creationId xmlns:a16="http://schemas.microsoft.com/office/drawing/2014/main" id="{887B0604-5438-4DCD-88B7-2DF8A2874897}"/>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7" name="Bildobjekt 6">
            <a:extLst>
              <a:ext uri="{FF2B5EF4-FFF2-40B4-BE49-F238E27FC236}">
                <a16:creationId xmlns:a16="http://schemas.microsoft.com/office/drawing/2014/main" id="{55854DE9-2CFB-45C4-8325-43FF1AE76EBD}"/>
              </a:ext>
            </a:extLst>
          </p:cNvPr>
          <p:cNvPicPr>
            <a:picLocks noChangeAspect="1"/>
          </p:cNvPicPr>
          <p:nvPr userDrawn="1"/>
        </p:nvPicPr>
        <p:blipFill>
          <a:blip r:embed="rId4"/>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41169472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Mellansida Rubrik 3">
    <p:spTree>
      <p:nvGrpSpPr>
        <p:cNvPr id="1" name=""/>
        <p:cNvGrpSpPr/>
        <p:nvPr/>
      </p:nvGrpSpPr>
      <p:grpSpPr>
        <a:xfrm>
          <a:off x="0" y="0"/>
          <a:ext cx="0" cy="0"/>
          <a:chOff x="0" y="0"/>
          <a:chExt cx="0" cy="0"/>
        </a:xfrm>
      </p:grpSpPr>
      <p:pic>
        <p:nvPicPr>
          <p:cNvPr id="5" name="Bildobjekt 4" descr="En bild som visar gräs&#10;&#10;Automatiskt genererad beskrivning">
            <a:extLst>
              <a:ext uri="{FF2B5EF4-FFF2-40B4-BE49-F238E27FC236}">
                <a16:creationId xmlns:a16="http://schemas.microsoft.com/office/drawing/2014/main" id="{658C782C-89B4-254C-A0A9-6C93B1645F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3684178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Mellansida Rubrik 4">
    <p:spTree>
      <p:nvGrpSpPr>
        <p:cNvPr id="1" name=""/>
        <p:cNvGrpSpPr/>
        <p:nvPr/>
      </p:nvGrpSpPr>
      <p:grpSpPr>
        <a:xfrm>
          <a:off x="0" y="0"/>
          <a:ext cx="0" cy="0"/>
          <a:chOff x="0" y="0"/>
          <a:chExt cx="0" cy="0"/>
        </a:xfrm>
      </p:grpSpPr>
      <p:pic>
        <p:nvPicPr>
          <p:cNvPr id="6" name="Bildobjekt 5" descr="En bild som visar träd, utomhus, gräs, skog&#10;&#10;Automatiskt genererad beskrivning">
            <a:extLst>
              <a:ext uri="{FF2B5EF4-FFF2-40B4-BE49-F238E27FC236}">
                <a16:creationId xmlns:a16="http://schemas.microsoft.com/office/drawing/2014/main" id="{2065AC02-8907-0B41-A36A-ADB110B29B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22698479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Mellansida Rubrik 5">
    <p:spTree>
      <p:nvGrpSpPr>
        <p:cNvPr id="1" name=""/>
        <p:cNvGrpSpPr/>
        <p:nvPr/>
      </p:nvGrpSpPr>
      <p:grpSpPr>
        <a:xfrm>
          <a:off x="0" y="0"/>
          <a:ext cx="0" cy="0"/>
          <a:chOff x="0" y="0"/>
          <a:chExt cx="0" cy="0"/>
        </a:xfrm>
      </p:grpSpPr>
      <p:pic>
        <p:nvPicPr>
          <p:cNvPr id="5" name="Bildobjekt 4" descr="En bild som visar utomhus, snö, stående, person&#10;&#10;Automatiskt genererad beskrivning">
            <a:extLst>
              <a:ext uri="{FF2B5EF4-FFF2-40B4-BE49-F238E27FC236}">
                <a16:creationId xmlns:a16="http://schemas.microsoft.com/office/drawing/2014/main" id="{EDA43F72-F58B-4A42-A6FA-37B1057F67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268647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Mellansida Rubrik 2">
    <p:spTree>
      <p:nvGrpSpPr>
        <p:cNvPr id="1" name=""/>
        <p:cNvGrpSpPr/>
        <p:nvPr/>
      </p:nvGrpSpPr>
      <p:grpSpPr>
        <a:xfrm>
          <a:off x="0" y="0"/>
          <a:ext cx="0" cy="0"/>
          <a:chOff x="0" y="0"/>
          <a:chExt cx="0" cy="0"/>
        </a:xfrm>
      </p:grpSpPr>
      <p:pic>
        <p:nvPicPr>
          <p:cNvPr id="4" name="Bildobjekt 3" descr="En bild som visar utomhus, träd, skog, växt&#10;&#10;Automatiskt genererad beskrivning">
            <a:extLst>
              <a:ext uri="{FF2B5EF4-FFF2-40B4-BE49-F238E27FC236}">
                <a16:creationId xmlns:a16="http://schemas.microsoft.com/office/drawing/2014/main" id="{D05B3671-A5BB-C92A-C73F-68063F4B9F31}"/>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20000"/>
                    </a14:imgEffect>
                    <a14:imgEffect>
                      <a14:brightnessContrast contrast="-13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a:effectLst>
            <a:outerShdw blurRad="63500" dist="38100" dir="18900000" algn="bl" rotWithShape="0">
              <a:prstClr val="black">
                <a:alpha val="40000"/>
              </a:prstClr>
            </a:outerShdw>
          </a:effectLst>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sp>
        <p:nvSpPr>
          <p:cNvPr id="18" name="Platshållare för text 17">
            <a:extLst>
              <a:ext uri="{FF2B5EF4-FFF2-40B4-BE49-F238E27FC236}">
                <a16:creationId xmlns:a16="http://schemas.microsoft.com/office/drawing/2014/main" id="{887B0604-5438-4DCD-88B7-2DF8A2874897}"/>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7" name="Bildobjekt 6">
            <a:extLst>
              <a:ext uri="{FF2B5EF4-FFF2-40B4-BE49-F238E27FC236}">
                <a16:creationId xmlns:a16="http://schemas.microsoft.com/office/drawing/2014/main" id="{55854DE9-2CFB-45C4-8325-43FF1AE76EBD}"/>
              </a:ext>
            </a:extLst>
          </p:cNvPr>
          <p:cNvPicPr>
            <a:picLocks noChangeAspect="1"/>
          </p:cNvPicPr>
          <p:nvPr userDrawn="1"/>
        </p:nvPicPr>
        <p:blipFill>
          <a:blip r:embed="rId4"/>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22848089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Mellansida Rubrik 6">
    <p:spTree>
      <p:nvGrpSpPr>
        <p:cNvPr id="1" name=""/>
        <p:cNvGrpSpPr/>
        <p:nvPr/>
      </p:nvGrpSpPr>
      <p:grpSpPr>
        <a:xfrm>
          <a:off x="0" y="0"/>
          <a:ext cx="0" cy="0"/>
          <a:chOff x="0" y="0"/>
          <a:chExt cx="0" cy="0"/>
        </a:xfrm>
      </p:grpSpPr>
      <p:pic>
        <p:nvPicPr>
          <p:cNvPr id="5" name="Bildobjekt 4" descr="En bild som visar träd, utomhus, transport, av trä&#10;&#10;Automatiskt genererad beskrivning">
            <a:extLst>
              <a:ext uri="{FF2B5EF4-FFF2-40B4-BE49-F238E27FC236}">
                <a16:creationId xmlns:a16="http://schemas.microsoft.com/office/drawing/2014/main" id="{9068025E-6855-214E-880C-F7376AE82D5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4186533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1_Mellansida Rubrik 6">
    <p:spTree>
      <p:nvGrpSpPr>
        <p:cNvPr id="1" name=""/>
        <p:cNvGrpSpPr/>
        <p:nvPr/>
      </p:nvGrpSpPr>
      <p:grpSpPr>
        <a:xfrm>
          <a:off x="0" y="0"/>
          <a:ext cx="0" cy="0"/>
          <a:chOff x="0" y="0"/>
          <a:chExt cx="0" cy="0"/>
        </a:xfrm>
      </p:grpSpPr>
      <p:pic>
        <p:nvPicPr>
          <p:cNvPr id="6" name="Bildobjekt 5" descr="En bild som visar träd, utomhus, växt, skog&#10;&#10;Automatiskt genererad beskrivning">
            <a:extLst>
              <a:ext uri="{FF2B5EF4-FFF2-40B4-BE49-F238E27FC236}">
                <a16:creationId xmlns:a16="http://schemas.microsoft.com/office/drawing/2014/main" id="{DD08B0C4-8633-7041-A346-C1115B476B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7391601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2_Mellansida Rubrik 6">
    <p:spTree>
      <p:nvGrpSpPr>
        <p:cNvPr id="1" name=""/>
        <p:cNvGrpSpPr/>
        <p:nvPr/>
      </p:nvGrpSpPr>
      <p:grpSpPr>
        <a:xfrm>
          <a:off x="0" y="0"/>
          <a:ext cx="0" cy="0"/>
          <a:chOff x="0" y="0"/>
          <a:chExt cx="0" cy="0"/>
        </a:xfrm>
      </p:grpSpPr>
      <p:pic>
        <p:nvPicPr>
          <p:cNvPr id="5" name="Bildobjekt 4" descr="En bild som visar bit, choklad, nära&#10;&#10;Automatiskt genererad beskrivning">
            <a:extLst>
              <a:ext uri="{FF2B5EF4-FFF2-40B4-BE49-F238E27FC236}">
                <a16:creationId xmlns:a16="http://schemas.microsoft.com/office/drawing/2014/main" id="{5219BA8A-737E-7A40-BC15-66400703B6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0920879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3_Mellansida Rubrik 6">
    <p:spTree>
      <p:nvGrpSpPr>
        <p:cNvPr id="1" name=""/>
        <p:cNvGrpSpPr/>
        <p:nvPr/>
      </p:nvGrpSpPr>
      <p:grpSpPr>
        <a:xfrm>
          <a:off x="0" y="0"/>
          <a:ext cx="0" cy="0"/>
          <a:chOff x="0" y="0"/>
          <a:chExt cx="0" cy="0"/>
        </a:xfrm>
      </p:grpSpPr>
      <p:pic>
        <p:nvPicPr>
          <p:cNvPr id="6" name="Bildobjekt 5" descr="En bild som visar tårta, leksak, födelsedag&#10;&#10;Automatiskt genererad beskrivning">
            <a:extLst>
              <a:ext uri="{FF2B5EF4-FFF2-40B4-BE49-F238E27FC236}">
                <a16:creationId xmlns:a16="http://schemas.microsoft.com/office/drawing/2014/main" id="{2F1CB311-7921-1D45-B6AC-44CA93726D1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2931888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Rubrik och punktlist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7419539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Rubrik och brö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0774169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1_Rubrik och punktlista">
    <p:bg>
      <p:bgPr>
        <a:solidFill>
          <a:srgbClr val="DFDCD8"/>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E373ED7-365C-4324-8A54-F8822D97EEB4}"/>
              </a:ext>
            </a:extLst>
          </p:cNvPr>
          <p:cNvPicPr>
            <a:picLocks noChangeAspect="1"/>
          </p:cNvPicPr>
          <p:nvPr userDrawn="1"/>
        </p:nvPicPr>
        <p:blipFill>
          <a:blip r:embed="rId2"/>
          <a:stretch>
            <a:fillRect/>
          </a:stretch>
        </p:blipFill>
        <p:spPr>
          <a:xfrm>
            <a:off x="11317288" y="296863"/>
            <a:ext cx="539631" cy="532800"/>
          </a:xfrm>
          <a:prstGeom prst="rect">
            <a:avLst/>
          </a:prstGeom>
        </p:spPr>
      </p:pic>
      <p:sp>
        <p:nvSpPr>
          <p:cNvPr id="5" name="Rubrik 1">
            <a:extLst>
              <a:ext uri="{FF2B5EF4-FFF2-40B4-BE49-F238E27FC236}">
                <a16:creationId xmlns:a16="http://schemas.microsoft.com/office/drawing/2014/main" id="{EED67C67-F8DF-482E-96DD-3E08F44A409C}"/>
              </a:ext>
            </a:extLst>
          </p:cNvPr>
          <p:cNvSpPr>
            <a:spLocks noGrp="1"/>
          </p:cNvSpPr>
          <p:nvPr>
            <p:ph type="title" hasCustomPrompt="1"/>
          </p:nvPr>
        </p:nvSpPr>
        <p:spPr>
          <a:xfrm>
            <a:off x="838200" y="2595369"/>
            <a:ext cx="6439422" cy="1325563"/>
          </a:xfrm>
        </p:spPr>
        <p:txBody>
          <a:bodyPr anchor="t"/>
          <a:lstStyle>
            <a:lvl1pPr>
              <a:defRPr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E37F559B-BA39-40A8-A8E2-FD864868AD6C}"/>
              </a:ext>
            </a:extLst>
          </p:cNvPr>
          <p:cNvSpPr>
            <a:spLocks noGrp="1"/>
          </p:cNvSpPr>
          <p:nvPr>
            <p:ph type="body" sz="quarter" idx="10" hasCustomPrompt="1"/>
          </p:nvPr>
        </p:nvSpPr>
        <p:spPr>
          <a:xfrm>
            <a:off x="838199" y="4117068"/>
            <a:ext cx="8452757" cy="1559990"/>
          </a:xfrm>
        </p:spPr>
        <p:txBody>
          <a:bodyPr/>
          <a:lstStyle>
            <a:lvl1pPr>
              <a:buFontTx/>
              <a:buNone/>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Tree>
    <p:extLst>
      <p:ext uri="{BB962C8B-B14F-4D97-AF65-F5344CB8AC3E}">
        <p14:creationId xmlns:p14="http://schemas.microsoft.com/office/powerpoint/2010/main" val="1985162559"/>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_Rubrik och punktlista">
    <p:bg>
      <p:bgPr>
        <a:solidFill>
          <a:srgbClr val="0F0F0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99874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_Rubrik och brödtext">
    <p:bg>
      <p:bgPr>
        <a:solidFill>
          <a:srgbClr val="0F0F0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lstStyle>
            <a:lvl1pPr marL="4763" indent="0">
              <a:lnSpc>
                <a:spcPct val="130000"/>
              </a:lnSpc>
              <a:spcAft>
                <a:spcPts val="1200"/>
              </a:spcAft>
              <a:buFont typeface="Arial" panose="020B0604020202020204" pitchFamily="34" charset="0"/>
              <a:buNone/>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40200486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0_Rubrik och punktlista">
    <p:bg>
      <p:bgPr>
        <a:solidFill>
          <a:srgbClr val="1F6575"/>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4455CA7D-5F1E-47A7-A16A-DA19D8CA7E0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3030E92-01DB-4B95-8CB7-C4A02C831281}"/>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Tree>
    <p:extLst>
      <p:ext uri="{BB962C8B-B14F-4D97-AF65-F5344CB8AC3E}">
        <p14:creationId xmlns:p14="http://schemas.microsoft.com/office/powerpoint/2010/main" val="2193076920"/>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Mellansida Rubrik 2">
    <p:spTree>
      <p:nvGrpSpPr>
        <p:cNvPr id="1" name=""/>
        <p:cNvGrpSpPr/>
        <p:nvPr/>
      </p:nvGrpSpPr>
      <p:grpSpPr>
        <a:xfrm>
          <a:off x="0" y="0"/>
          <a:ext cx="0" cy="0"/>
          <a:chOff x="0" y="0"/>
          <a:chExt cx="0" cy="0"/>
        </a:xfrm>
      </p:grpSpPr>
      <p:pic>
        <p:nvPicPr>
          <p:cNvPr id="8" name="Bildobjekt 7" descr="En bild som visar träd, växt, utomhus, löv&#10;&#10;Automatiskt genererad beskrivning">
            <a:extLst>
              <a:ext uri="{FF2B5EF4-FFF2-40B4-BE49-F238E27FC236}">
                <a16:creationId xmlns:a16="http://schemas.microsoft.com/office/drawing/2014/main" id="{CCCBB8AC-2B37-F50A-184A-6B4687A88070}"/>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35000"/>
                    </a14:imgEffect>
                    <a14:imgEffect>
                      <a14:colorTemperature colorTemp="7200"/>
                    </a14:imgEffect>
                    <a14:imgEffect>
                      <a14:saturation sat="81000"/>
                    </a14:imgEffect>
                    <a14:imgEffect>
                      <a14:brightnessContrast bright="-24000" contrast="5000"/>
                    </a14:imgEffect>
                  </a14:imgLayer>
                </a14:imgProps>
              </a:ext>
              <a:ext uri="{28A0092B-C50C-407E-A947-70E740481C1C}">
                <a14:useLocalDpi xmlns:a14="http://schemas.microsoft.com/office/drawing/2010/main"/>
              </a:ext>
            </a:extLst>
          </a:blip>
          <a:srcRect/>
          <a:stretch/>
        </p:blipFill>
        <p:spPr>
          <a:xfrm>
            <a:off x="-1" y="0"/>
            <a:ext cx="12218997"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a:effectLst>
            <a:outerShdw blurRad="63500" dist="38100" dir="18900000" algn="bl" rotWithShape="0">
              <a:prstClr val="black">
                <a:alpha val="40000"/>
              </a:prstClr>
            </a:outerShdw>
          </a:effectLst>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sp>
        <p:nvSpPr>
          <p:cNvPr id="18" name="Platshållare för text 17">
            <a:extLst>
              <a:ext uri="{FF2B5EF4-FFF2-40B4-BE49-F238E27FC236}">
                <a16:creationId xmlns:a16="http://schemas.microsoft.com/office/drawing/2014/main" id="{887B0604-5438-4DCD-88B7-2DF8A2874897}"/>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7" name="Bildobjekt 6">
            <a:extLst>
              <a:ext uri="{FF2B5EF4-FFF2-40B4-BE49-F238E27FC236}">
                <a16:creationId xmlns:a16="http://schemas.microsoft.com/office/drawing/2014/main" id="{55854DE9-2CFB-45C4-8325-43FF1AE76EBD}"/>
              </a:ext>
            </a:extLst>
          </p:cNvPr>
          <p:cNvPicPr>
            <a:picLocks noChangeAspect="1"/>
          </p:cNvPicPr>
          <p:nvPr userDrawn="1"/>
        </p:nvPicPr>
        <p:blipFill>
          <a:blip r:embed="rId4"/>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25955446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2_Rubrik och punktlista">
    <p:bg>
      <p:bgPr>
        <a:solidFill>
          <a:srgbClr val="1F657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1199994369"/>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8_Rubrik och punktlista skog">
    <p:bg>
      <p:bgPr>
        <a:solidFill>
          <a:srgbClr val="1F6575"/>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4455CA7D-5F1E-47A7-A16A-DA19D8CA7E0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3030E92-01DB-4B95-8CB7-C4A02C831281}"/>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8" name="Bildobjekt 7" descr="En bild som visar text, träd, utomhus, natur&#10;&#10;Automatiskt genererad beskrivning">
            <a:extLst>
              <a:ext uri="{FF2B5EF4-FFF2-40B4-BE49-F238E27FC236}">
                <a16:creationId xmlns:a16="http://schemas.microsoft.com/office/drawing/2014/main" id="{A96232E9-F9E3-4F98-94D0-77E4C9D89C88}"/>
              </a:ext>
            </a:extLst>
          </p:cNvPr>
          <p:cNvPicPr>
            <a:picLocks noChangeAspect="1"/>
          </p:cNvPicPr>
          <p:nvPr userDrawn="1"/>
        </p:nvPicPr>
        <p:blipFill rotWithShape="1">
          <a:blip r:embed="rId3" cstate="email">
            <a:alphaModFix amt="20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2543261475"/>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27_Rubrik och punktlista skog">
    <p:bg>
      <p:bgPr>
        <a:solidFill>
          <a:srgbClr val="1F657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8" name="Bildobjekt 7" descr="En bild som visar text, träd, utomhus, natur&#10;&#10;Automatiskt genererad beskrivning">
            <a:extLst>
              <a:ext uri="{FF2B5EF4-FFF2-40B4-BE49-F238E27FC236}">
                <a16:creationId xmlns:a16="http://schemas.microsoft.com/office/drawing/2014/main" id="{A959F5E3-4393-4ED4-9630-CA956E0373C6}"/>
              </a:ext>
            </a:extLst>
          </p:cNvPr>
          <p:cNvPicPr>
            <a:picLocks noChangeAspect="1"/>
          </p:cNvPicPr>
          <p:nvPr userDrawn="1"/>
        </p:nvPicPr>
        <p:blipFill rotWithShape="1">
          <a:blip r:embed="rId4" cstate="email">
            <a:alphaModFix amt="20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1412244507"/>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_Rubrik och punktlista">
    <p:bg>
      <p:bgPr>
        <a:solidFill>
          <a:srgbClr val="007B4F"/>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635A18FD-F9DB-4EF3-900E-AB3E825F52A1}"/>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861597B-4C3A-4E44-BB94-8E312EBCEB6E}"/>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Tree>
    <p:extLst>
      <p:ext uri="{BB962C8B-B14F-4D97-AF65-F5344CB8AC3E}">
        <p14:creationId xmlns:p14="http://schemas.microsoft.com/office/powerpoint/2010/main" val="819025738"/>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4_Rubrik och punktlista">
    <p:bg>
      <p:bgPr>
        <a:solidFill>
          <a:srgbClr val="007B4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52247170"/>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3_Rubrik och punktlista">
    <p:bg>
      <p:bgPr>
        <a:solidFill>
          <a:srgbClr val="007B4F"/>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635A18FD-F9DB-4EF3-900E-AB3E825F52A1}"/>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861597B-4C3A-4E44-BB94-8E312EBCEB6E}"/>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3" name="Bildobjekt 2" descr="En bild som visar text, växt, natthimmel&#10;&#10;Automatiskt genererad beskrivning">
            <a:extLst>
              <a:ext uri="{FF2B5EF4-FFF2-40B4-BE49-F238E27FC236}">
                <a16:creationId xmlns:a16="http://schemas.microsoft.com/office/drawing/2014/main" id="{F6EB22F1-56EB-427F-9F7D-8BD801DCC993}"/>
              </a:ext>
            </a:extLst>
          </p:cNvPr>
          <p:cNvPicPr>
            <a:picLocks noChangeAspect="1"/>
          </p:cNvPicPr>
          <p:nvPr userDrawn="1"/>
        </p:nvPicPr>
        <p:blipFill rotWithShape="1">
          <a:blip r:embed="rId3" cstate="email">
            <a:alphaModFix amt="20000"/>
            <a:extLst>
              <a:ext uri="{28A0092B-C50C-407E-A947-70E740481C1C}">
                <a14:useLocalDpi xmlns:a14="http://schemas.microsoft.com/office/drawing/2010/main"/>
              </a:ext>
            </a:extLst>
          </a:blip>
          <a:srcRect/>
          <a:stretch/>
        </p:blipFill>
        <p:spPr>
          <a:xfrm>
            <a:off x="0" y="3810613"/>
            <a:ext cx="12192000" cy="3047388"/>
          </a:xfrm>
          <a:prstGeom prst="rect">
            <a:avLst/>
          </a:prstGeom>
        </p:spPr>
      </p:pic>
    </p:spTree>
    <p:extLst>
      <p:ext uri="{BB962C8B-B14F-4D97-AF65-F5344CB8AC3E}">
        <p14:creationId xmlns:p14="http://schemas.microsoft.com/office/powerpoint/2010/main" val="2071991625"/>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22_Rubrik och punktlista">
    <p:bg>
      <p:bgPr>
        <a:solidFill>
          <a:srgbClr val="007B4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6" name="Bildobjekt 5" descr="En bild som visar text, växt, natthimmel&#10;&#10;Automatiskt genererad beskrivning">
            <a:extLst>
              <a:ext uri="{FF2B5EF4-FFF2-40B4-BE49-F238E27FC236}">
                <a16:creationId xmlns:a16="http://schemas.microsoft.com/office/drawing/2014/main" id="{608C5B33-718D-40E8-9021-6F58AE46CB7E}"/>
              </a:ext>
            </a:extLst>
          </p:cNvPr>
          <p:cNvPicPr>
            <a:picLocks noChangeAspect="1"/>
          </p:cNvPicPr>
          <p:nvPr userDrawn="1"/>
        </p:nvPicPr>
        <p:blipFill rotWithShape="1">
          <a:blip r:embed="rId4" cstate="email">
            <a:alphaModFix amt="20000"/>
            <a:extLst>
              <a:ext uri="{28A0092B-C50C-407E-A947-70E740481C1C}">
                <a14:useLocalDpi xmlns:a14="http://schemas.microsoft.com/office/drawing/2010/main"/>
              </a:ext>
            </a:extLst>
          </a:blip>
          <a:srcRect/>
          <a:stretch/>
        </p:blipFill>
        <p:spPr>
          <a:xfrm>
            <a:off x="0" y="3821763"/>
            <a:ext cx="12192000" cy="3036237"/>
          </a:xfrm>
          <a:prstGeom prst="rect">
            <a:avLst/>
          </a:prstGeom>
        </p:spPr>
      </p:pic>
    </p:spTree>
    <p:extLst>
      <p:ext uri="{BB962C8B-B14F-4D97-AF65-F5344CB8AC3E}">
        <p14:creationId xmlns:p14="http://schemas.microsoft.com/office/powerpoint/2010/main" val="3576798035"/>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1_Mellansida Rubrik 1">
    <p:spTree>
      <p:nvGrpSpPr>
        <p:cNvPr id="1" name=""/>
        <p:cNvGrpSpPr/>
        <p:nvPr/>
      </p:nvGrpSpPr>
      <p:grpSpPr>
        <a:xfrm>
          <a:off x="0" y="0"/>
          <a:ext cx="0" cy="0"/>
          <a:chOff x="0" y="0"/>
          <a:chExt cx="0" cy="0"/>
        </a:xfrm>
      </p:grpSpPr>
      <p:pic>
        <p:nvPicPr>
          <p:cNvPr id="5" name="Bildobjekt 4" descr="En bild som visar utomhus, himmel, föremål utomhus, rad&#10;&#10;Automatiskt genererad beskrivning">
            <a:extLst>
              <a:ext uri="{FF2B5EF4-FFF2-40B4-BE49-F238E27FC236}">
                <a16:creationId xmlns:a16="http://schemas.microsoft.com/office/drawing/2014/main" id="{CB8BBDA1-C9D2-E048-A654-0B56C6A04F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rubrik</a:t>
            </a:r>
          </a:p>
        </p:txBody>
      </p:sp>
      <p:pic>
        <p:nvPicPr>
          <p:cNvPr id="8" name="Bildobjekt 7">
            <a:extLst>
              <a:ext uri="{FF2B5EF4-FFF2-40B4-BE49-F238E27FC236}">
                <a16:creationId xmlns:a16="http://schemas.microsoft.com/office/drawing/2014/main" id="{1A506F4A-FEB1-3448-8FB5-208E45A78918}"/>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42456808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1_Mellansida Rubrik 4">
    <p:spTree>
      <p:nvGrpSpPr>
        <p:cNvPr id="1" name=""/>
        <p:cNvGrpSpPr/>
        <p:nvPr/>
      </p:nvGrpSpPr>
      <p:grpSpPr>
        <a:xfrm>
          <a:off x="0" y="0"/>
          <a:ext cx="0" cy="0"/>
          <a:chOff x="0" y="0"/>
          <a:chExt cx="0" cy="0"/>
        </a:xfrm>
      </p:grpSpPr>
      <p:pic>
        <p:nvPicPr>
          <p:cNvPr id="5" name="Bildobjekt 4" descr="En bild som visar träd, utomhus, skog, växt&#10;&#10;Automatiskt genererad beskrivning">
            <a:extLst>
              <a:ext uri="{FF2B5EF4-FFF2-40B4-BE49-F238E27FC236}">
                <a16:creationId xmlns:a16="http://schemas.microsoft.com/office/drawing/2014/main" id="{2C9D44E2-6AB2-3847-8709-32933A20EB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5577468"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4693137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4_Mellansida Rubrik 6">
    <p:spTree>
      <p:nvGrpSpPr>
        <p:cNvPr id="1" name=""/>
        <p:cNvGrpSpPr/>
        <p:nvPr/>
      </p:nvGrpSpPr>
      <p:grpSpPr>
        <a:xfrm>
          <a:off x="0" y="0"/>
          <a:ext cx="0" cy="0"/>
          <a:chOff x="0" y="0"/>
          <a:chExt cx="0" cy="0"/>
        </a:xfrm>
      </p:grpSpPr>
      <p:pic>
        <p:nvPicPr>
          <p:cNvPr id="6" name="Bildobjekt 5" descr="En bild som visar träd, utomhus, transport, skog&#10;&#10;Automatiskt genererad beskrivning">
            <a:extLst>
              <a:ext uri="{FF2B5EF4-FFF2-40B4-BE49-F238E27FC236}">
                <a16:creationId xmlns:a16="http://schemas.microsoft.com/office/drawing/2014/main" id="{583E969E-2309-714E-8EC1-B47605F58C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872317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Mellansida Rubrik 3">
    <p:spTree>
      <p:nvGrpSpPr>
        <p:cNvPr id="1" name=""/>
        <p:cNvGrpSpPr/>
        <p:nvPr/>
      </p:nvGrpSpPr>
      <p:grpSpPr>
        <a:xfrm>
          <a:off x="0" y="0"/>
          <a:ext cx="0" cy="0"/>
          <a:chOff x="0" y="0"/>
          <a:chExt cx="0" cy="0"/>
        </a:xfrm>
      </p:grpSpPr>
      <p:pic>
        <p:nvPicPr>
          <p:cNvPr id="5" name="Bildobjekt 4" descr="En bild som visar gräs&#10;&#10;Automatiskt genererad beskrivning">
            <a:extLst>
              <a:ext uri="{FF2B5EF4-FFF2-40B4-BE49-F238E27FC236}">
                <a16:creationId xmlns:a16="http://schemas.microsoft.com/office/drawing/2014/main" id="{658C782C-89B4-254C-A0A9-6C93B1645F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5090177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5_Mellansida Rubrik 6">
    <p:spTree>
      <p:nvGrpSpPr>
        <p:cNvPr id="1" name=""/>
        <p:cNvGrpSpPr/>
        <p:nvPr/>
      </p:nvGrpSpPr>
      <p:grpSpPr>
        <a:xfrm>
          <a:off x="0" y="0"/>
          <a:ext cx="0" cy="0"/>
          <a:chOff x="0" y="0"/>
          <a:chExt cx="0" cy="0"/>
        </a:xfrm>
      </p:grpSpPr>
      <p:pic>
        <p:nvPicPr>
          <p:cNvPr id="5" name="Bildobjekt 4" descr="En bild som visar träd, utomhus, skog, trä&#10;&#10;Automatiskt genererad beskrivning">
            <a:extLst>
              <a:ext uri="{FF2B5EF4-FFF2-40B4-BE49-F238E27FC236}">
                <a16:creationId xmlns:a16="http://schemas.microsoft.com/office/drawing/2014/main" id="{FE204568-3E71-624C-B70D-14E2EC4526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23049838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6_Mellansida Rubrik 6">
    <p:spTree>
      <p:nvGrpSpPr>
        <p:cNvPr id="1" name=""/>
        <p:cNvGrpSpPr/>
        <p:nvPr/>
      </p:nvGrpSpPr>
      <p:grpSpPr>
        <a:xfrm>
          <a:off x="0" y="0"/>
          <a:ext cx="0" cy="0"/>
          <a:chOff x="0" y="0"/>
          <a:chExt cx="0" cy="0"/>
        </a:xfrm>
      </p:grpSpPr>
      <p:pic>
        <p:nvPicPr>
          <p:cNvPr id="6" name="Bildobjekt 5" descr="En bild som visar utomhus, gräs, träd, växt&#10;&#10;Automatiskt genererad beskrivning">
            <a:extLst>
              <a:ext uri="{FF2B5EF4-FFF2-40B4-BE49-F238E27FC236}">
                <a16:creationId xmlns:a16="http://schemas.microsoft.com/office/drawing/2014/main" id="{DE5F308A-4224-664E-AC74-19DE6F9619D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8487795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6_Rubriksida mål och fokus skog ljung">
    <p:spTree>
      <p:nvGrpSpPr>
        <p:cNvPr id="1" name=""/>
        <p:cNvGrpSpPr/>
        <p:nvPr/>
      </p:nvGrpSpPr>
      <p:grpSpPr>
        <a:xfrm>
          <a:off x="0" y="0"/>
          <a:ext cx="0" cy="0"/>
          <a:chOff x="0" y="0"/>
          <a:chExt cx="0" cy="0"/>
        </a:xfrm>
      </p:grpSpPr>
      <p:pic>
        <p:nvPicPr>
          <p:cNvPr id="2" name="Bildobjekt 1" descr="En bild som visar text, växt, natthimmel&#10;&#10;Automatiskt genererad beskrivning">
            <a:extLst>
              <a:ext uri="{FF2B5EF4-FFF2-40B4-BE49-F238E27FC236}">
                <a16:creationId xmlns:a16="http://schemas.microsoft.com/office/drawing/2014/main" id="{ED4AF340-8D86-7791-AD7D-652282C9E56E}"/>
              </a:ext>
            </a:extLst>
          </p:cNvPr>
          <p:cNvPicPr>
            <a:picLocks noChangeAspect="1"/>
          </p:cNvPicPr>
          <p:nvPr userDrawn="1"/>
        </p:nvPicPr>
        <p:blipFill rotWithShape="1">
          <a:blip r:embed="rId2" cstate="email">
            <a:alphaModFix amt="1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3836857"/>
            <a:ext cx="12192000" cy="3021143"/>
          </a:xfrm>
          <a:prstGeom prst="rect">
            <a:avLst/>
          </a:prstGeom>
          <a:effectLst/>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18969060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20_Rubrik och punktlista skog ljun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3"/>
          <a:stretch>
            <a:fillRect/>
          </a:stretch>
        </p:blipFill>
        <p:spPr>
          <a:xfrm>
            <a:off x="11317288" y="296863"/>
            <a:ext cx="539631" cy="532800"/>
          </a:xfrm>
          <a:prstGeom prst="rect">
            <a:avLst/>
          </a:prstGeom>
        </p:spPr>
      </p:pic>
      <p:pic>
        <p:nvPicPr>
          <p:cNvPr id="7" name="Bildobjekt 6" descr="En bild som visar text, växt, natthimmel&#10;&#10;Automatiskt genererad beskrivning">
            <a:extLst>
              <a:ext uri="{FF2B5EF4-FFF2-40B4-BE49-F238E27FC236}">
                <a16:creationId xmlns:a16="http://schemas.microsoft.com/office/drawing/2014/main" id="{74C213AF-6C3D-43A3-A57B-830BEB5811E3}"/>
              </a:ext>
            </a:extLst>
          </p:cNvPr>
          <p:cNvPicPr>
            <a:picLocks noChangeAspect="1"/>
          </p:cNvPicPr>
          <p:nvPr userDrawn="1"/>
        </p:nvPicPr>
        <p:blipFill rotWithShape="1">
          <a:blip r:embed="rId4" cstate="email">
            <a:alphaModFix amt="1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3836857"/>
            <a:ext cx="12192000" cy="3021143"/>
          </a:xfrm>
          <a:prstGeom prst="rect">
            <a:avLst/>
          </a:prstGeom>
          <a:effectLst/>
        </p:spPr>
      </p:pic>
    </p:spTree>
    <p:extLst>
      <p:ext uri="{BB962C8B-B14F-4D97-AF65-F5344CB8AC3E}">
        <p14:creationId xmlns:p14="http://schemas.microsoft.com/office/powerpoint/2010/main" val="26079612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4_Rubrik och brödtext liten textruta skog ljung">
    <p:spTree>
      <p:nvGrpSpPr>
        <p:cNvPr id="1" name=""/>
        <p:cNvGrpSpPr/>
        <p:nvPr/>
      </p:nvGrpSpPr>
      <p:grpSpPr>
        <a:xfrm>
          <a:off x="0" y="0"/>
          <a:ext cx="0" cy="0"/>
          <a:chOff x="0" y="0"/>
          <a:chExt cx="0" cy="0"/>
        </a:xfrm>
      </p:grpSpPr>
      <p:pic>
        <p:nvPicPr>
          <p:cNvPr id="5" name="Bildobjekt 4" descr="En bild som visar text, växt, natthimmel&#10;&#10;Automatiskt genererad beskrivning">
            <a:extLst>
              <a:ext uri="{FF2B5EF4-FFF2-40B4-BE49-F238E27FC236}">
                <a16:creationId xmlns:a16="http://schemas.microsoft.com/office/drawing/2014/main" id="{8687B7DF-24F8-4FCC-8CF5-01FAFB97641E}"/>
              </a:ext>
            </a:extLst>
          </p:cNvPr>
          <p:cNvPicPr>
            <a:picLocks noChangeAspect="1"/>
          </p:cNvPicPr>
          <p:nvPr userDrawn="1"/>
        </p:nvPicPr>
        <p:blipFill rotWithShape="1">
          <a:blip r:embed="rId2" cstate="email">
            <a:alphaModFix amt="1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3836857"/>
            <a:ext cx="12192000" cy="3021143"/>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42138635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5_Rubriksida mål och fokus skog grön">
    <p:spTree>
      <p:nvGrpSpPr>
        <p:cNvPr id="1" name=""/>
        <p:cNvGrpSpPr/>
        <p:nvPr/>
      </p:nvGrpSpPr>
      <p:grpSpPr>
        <a:xfrm>
          <a:off x="0" y="0"/>
          <a:ext cx="0" cy="0"/>
          <a:chOff x="0" y="0"/>
          <a:chExt cx="0" cy="0"/>
        </a:xfrm>
      </p:grpSpPr>
      <p:pic>
        <p:nvPicPr>
          <p:cNvPr id="4" name="Bildobjekt 3" descr="En bild som visar text, växt, natthimmel&#10;&#10;Automatiskt genererad beskrivning">
            <a:extLst>
              <a:ext uri="{FF2B5EF4-FFF2-40B4-BE49-F238E27FC236}">
                <a16:creationId xmlns:a16="http://schemas.microsoft.com/office/drawing/2014/main" id="{61119EC1-EAE9-4FF6-8300-3884E9383155}"/>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3836857"/>
            <a:ext cx="12192000" cy="3103143"/>
          </a:xfrm>
          <a:prstGeom prst="rect">
            <a:avLst/>
          </a:prstGeom>
          <a:effectLst/>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8" name="Bildobjekt 7">
            <a:extLst>
              <a:ext uri="{FF2B5EF4-FFF2-40B4-BE49-F238E27FC236}">
                <a16:creationId xmlns:a16="http://schemas.microsoft.com/office/drawing/2014/main" id="{ABA4F4CE-E9D4-44F7-BBC7-2A1E00A60782}"/>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25074255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8_Rubrik och text skog grön">
    <p:spTree>
      <p:nvGrpSpPr>
        <p:cNvPr id="1" name=""/>
        <p:cNvGrpSpPr/>
        <p:nvPr/>
      </p:nvGrpSpPr>
      <p:grpSpPr>
        <a:xfrm>
          <a:off x="0" y="0"/>
          <a:ext cx="0" cy="0"/>
          <a:chOff x="0" y="0"/>
          <a:chExt cx="0" cy="0"/>
        </a:xfrm>
      </p:grpSpPr>
      <p:pic>
        <p:nvPicPr>
          <p:cNvPr id="5" name="Bildobjekt 4" descr="En bild som visar text, växt, natthimmel&#10;&#10;Automatiskt genererad beskrivning">
            <a:extLst>
              <a:ext uri="{FF2B5EF4-FFF2-40B4-BE49-F238E27FC236}">
                <a16:creationId xmlns:a16="http://schemas.microsoft.com/office/drawing/2014/main" id="{0F636A2D-8C25-4F6A-90B1-56A1F5D75C83}"/>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3836857"/>
            <a:ext cx="12192000" cy="3103143"/>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6"/>
            <a:ext cx="10515600" cy="4123482"/>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24020663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3_Rubrik och brödtext liten textruta skog grön">
    <p:spTree>
      <p:nvGrpSpPr>
        <p:cNvPr id="1" name=""/>
        <p:cNvGrpSpPr/>
        <p:nvPr/>
      </p:nvGrpSpPr>
      <p:grpSpPr>
        <a:xfrm>
          <a:off x="0" y="0"/>
          <a:ext cx="0" cy="0"/>
          <a:chOff x="0" y="0"/>
          <a:chExt cx="0" cy="0"/>
        </a:xfrm>
      </p:grpSpPr>
      <p:pic>
        <p:nvPicPr>
          <p:cNvPr id="5" name="Bildobjekt 4" descr="En bild som visar text, växt, natthimmel&#10;&#10;Automatiskt genererad beskrivning">
            <a:extLst>
              <a:ext uri="{FF2B5EF4-FFF2-40B4-BE49-F238E27FC236}">
                <a16:creationId xmlns:a16="http://schemas.microsoft.com/office/drawing/2014/main" id="{8687B7DF-24F8-4FCC-8CF5-01FAFB97641E}"/>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3836857"/>
            <a:ext cx="12192000" cy="3103143"/>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5936511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7_Rubriksida mål och fokus skog blå">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2"/>
          <a:stretch>
            <a:fillRect/>
          </a:stretch>
        </p:blipFill>
        <p:spPr>
          <a:xfrm>
            <a:off x="11317288" y="306859"/>
            <a:ext cx="539631" cy="532800"/>
          </a:xfrm>
          <a:prstGeom prst="rect">
            <a:avLst/>
          </a:prstGeom>
        </p:spPr>
      </p:pic>
      <p:pic>
        <p:nvPicPr>
          <p:cNvPr id="8" name="Bildobjekt 7">
            <a:extLst>
              <a:ext uri="{FF2B5EF4-FFF2-40B4-BE49-F238E27FC236}">
                <a16:creationId xmlns:a16="http://schemas.microsoft.com/office/drawing/2014/main" id="{ABA4F4CE-E9D4-44F7-BBC7-2A1E00A60782}"/>
              </a:ext>
            </a:extLst>
          </p:cNvPr>
          <p:cNvPicPr>
            <a:picLocks noChangeAspect="1"/>
          </p:cNvPicPr>
          <p:nvPr userDrawn="1"/>
        </p:nvPicPr>
        <p:blipFill>
          <a:blip r:embed="rId3"/>
          <a:stretch>
            <a:fillRect/>
          </a:stretch>
        </p:blipFill>
        <p:spPr>
          <a:xfrm>
            <a:off x="11317288" y="296863"/>
            <a:ext cx="539631" cy="532800"/>
          </a:xfrm>
          <a:prstGeom prst="rect">
            <a:avLst/>
          </a:prstGeom>
        </p:spPr>
      </p:pic>
      <p:pic>
        <p:nvPicPr>
          <p:cNvPr id="11" name="Bildobjekt 10" descr="En bild som visar text, träd, utomhus, natur&#10;&#10;Automatiskt genererad beskrivning">
            <a:extLst>
              <a:ext uri="{FF2B5EF4-FFF2-40B4-BE49-F238E27FC236}">
                <a16:creationId xmlns:a16="http://schemas.microsoft.com/office/drawing/2014/main" id="{271A51A6-0CC7-4C24-B019-85A592794107}"/>
              </a:ext>
            </a:extLst>
          </p:cNvPr>
          <p:cNvPicPr>
            <a:picLocks noChangeAspect="1"/>
          </p:cNvPicPr>
          <p:nvPr userDrawn="1"/>
        </p:nvPicPr>
        <p:blipFill rotWithShape="1">
          <a:blip r:embed="rId4" cstate="email">
            <a:alphaModFix amt="15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9309187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24_Rubrik och punktlista skog blå">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3"/>
          <a:stretch>
            <a:fillRect/>
          </a:stretch>
        </p:blipFill>
        <p:spPr>
          <a:xfrm>
            <a:off x="11317288" y="296863"/>
            <a:ext cx="539631" cy="532800"/>
          </a:xfrm>
          <a:prstGeom prst="rect">
            <a:avLst/>
          </a:prstGeom>
        </p:spPr>
      </p:pic>
      <p:pic>
        <p:nvPicPr>
          <p:cNvPr id="7" name="Bildobjekt 6" descr="En bild som visar text, träd, utomhus, natur&#10;&#10;Automatiskt genererad beskrivning">
            <a:extLst>
              <a:ext uri="{FF2B5EF4-FFF2-40B4-BE49-F238E27FC236}">
                <a16:creationId xmlns:a16="http://schemas.microsoft.com/office/drawing/2014/main" id="{BE2BA5EE-D5BB-406C-93B0-CA8F887936EF}"/>
              </a:ext>
            </a:extLst>
          </p:cNvPr>
          <p:cNvPicPr>
            <a:picLocks noChangeAspect="1"/>
          </p:cNvPicPr>
          <p:nvPr userDrawn="1"/>
        </p:nvPicPr>
        <p:blipFill rotWithShape="1">
          <a:blip r:embed="rId4" cstate="email">
            <a:alphaModFix amt="15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4169876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Mellansida Rubrik 4">
    <p:spTree>
      <p:nvGrpSpPr>
        <p:cNvPr id="1" name=""/>
        <p:cNvGrpSpPr/>
        <p:nvPr/>
      </p:nvGrpSpPr>
      <p:grpSpPr>
        <a:xfrm>
          <a:off x="0" y="0"/>
          <a:ext cx="0" cy="0"/>
          <a:chOff x="0" y="0"/>
          <a:chExt cx="0" cy="0"/>
        </a:xfrm>
      </p:grpSpPr>
      <p:pic>
        <p:nvPicPr>
          <p:cNvPr id="6" name="Bildobjekt 5" descr="En bild som visar träd, utomhus, gräs, skog&#10;&#10;Automatiskt genererad beskrivning">
            <a:extLst>
              <a:ext uri="{FF2B5EF4-FFF2-40B4-BE49-F238E27FC236}">
                <a16:creationId xmlns:a16="http://schemas.microsoft.com/office/drawing/2014/main" id="{2065AC02-8907-0B41-A36A-ADB110B29B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5429977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5_Rubrik och brödtext liten textruta skog blå">
    <p:spTree>
      <p:nvGrpSpPr>
        <p:cNvPr id="1" name=""/>
        <p:cNvGrpSpPr/>
        <p:nvPr/>
      </p:nvGrpSpPr>
      <p:grpSpPr>
        <a:xfrm>
          <a:off x="0" y="0"/>
          <a:ext cx="0" cy="0"/>
          <a:chOff x="0" y="0"/>
          <a:chExt cx="0" cy="0"/>
        </a:xfrm>
      </p:grpSpPr>
      <p:pic>
        <p:nvPicPr>
          <p:cNvPr id="4" name="Bildobjekt 3" descr="En bild som visar text, träd, utomhus, natur&#10;&#10;Automatiskt genererad beskrivning">
            <a:extLst>
              <a:ext uri="{FF2B5EF4-FFF2-40B4-BE49-F238E27FC236}">
                <a16:creationId xmlns:a16="http://schemas.microsoft.com/office/drawing/2014/main" id="{DD81890C-23DF-6210-0CDB-1E929B94206C}"/>
              </a:ext>
            </a:extLst>
          </p:cNvPr>
          <p:cNvPicPr>
            <a:picLocks noChangeAspect="1"/>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0" y="3807181"/>
            <a:ext cx="12192000" cy="3050819"/>
          </a:xfrm>
          <a:prstGeom prst="rect">
            <a:avLst/>
          </a:prstGeom>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8079950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6_Rubrik och punktlista handslag">
    <p:spTree>
      <p:nvGrpSpPr>
        <p:cNvPr id="1" name=""/>
        <p:cNvGrpSpPr/>
        <p:nvPr/>
      </p:nvGrpSpPr>
      <p:grpSpPr>
        <a:xfrm>
          <a:off x="0" y="0"/>
          <a:ext cx="0" cy="0"/>
          <a:chOff x="0" y="0"/>
          <a:chExt cx="0" cy="0"/>
        </a:xfrm>
      </p:grpSpPr>
      <p:pic>
        <p:nvPicPr>
          <p:cNvPr id="5" name="Bildobjekt 4" descr="En bild som visar duva&#10;&#10;Automatiskt genererad beskrivning">
            <a:extLst>
              <a:ext uri="{FF2B5EF4-FFF2-40B4-BE49-F238E27FC236}">
                <a16:creationId xmlns:a16="http://schemas.microsoft.com/office/drawing/2014/main" id="{7B3FEB56-2BD7-4995-8EB3-C8DE7B414547}"/>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21535742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7_Rubrik och punktlista handslag ljus toning">
    <p:spTree>
      <p:nvGrpSpPr>
        <p:cNvPr id="1" name=""/>
        <p:cNvGrpSpPr/>
        <p:nvPr/>
      </p:nvGrpSpPr>
      <p:grpSpPr>
        <a:xfrm>
          <a:off x="0" y="0"/>
          <a:ext cx="0" cy="0"/>
          <a:chOff x="0" y="0"/>
          <a:chExt cx="0" cy="0"/>
        </a:xfrm>
      </p:grpSpPr>
      <p:pic>
        <p:nvPicPr>
          <p:cNvPr id="5" name="Bildobjekt 4" descr="En bild som visar duva&#10;&#10;Automatiskt genererad beskrivning">
            <a:extLst>
              <a:ext uri="{FF2B5EF4-FFF2-40B4-BE49-F238E27FC236}">
                <a16:creationId xmlns:a16="http://schemas.microsoft.com/office/drawing/2014/main" id="{7B3FEB56-2BD7-4995-8EB3-C8DE7B414547}"/>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ktangel 6">
            <a:extLst>
              <a:ext uri="{FF2B5EF4-FFF2-40B4-BE49-F238E27FC236}">
                <a16:creationId xmlns:a16="http://schemas.microsoft.com/office/drawing/2014/main" id="{45489A8B-6881-414C-AAA8-C5354BC0FB48}"/>
              </a:ext>
            </a:extLst>
          </p:cNvPr>
          <p:cNvSpPr/>
          <p:nvPr userDrawn="1"/>
        </p:nvSpPr>
        <p:spPr>
          <a:xfrm>
            <a:off x="0" y="0"/>
            <a:ext cx="12192000" cy="6858000"/>
          </a:xfrm>
          <a:prstGeom prst="rect">
            <a:avLst/>
          </a:prstGeom>
          <a:gradFill>
            <a:gsLst>
              <a:gs pos="0">
                <a:schemeClr val="bg1"/>
              </a:gs>
              <a:gs pos="100000">
                <a:schemeClr val="bg1">
                  <a:alpha val="4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23172770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14_Rubrik och punktlista blå bakgrund pussel">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ChangeAspect="1"/>
          </p:cNvPicPr>
          <p:nvPr userDrawn="1"/>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4"/>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1843355680"/>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0_Rubriksida mål och fokus grön bakgrund sko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83FF4CA-70AC-47A8-A306-987D5991B9C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22282682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9_Rubriksida mål och fokus blå bakgrund skog">
    <p:spTree>
      <p:nvGrpSpPr>
        <p:cNvPr id="1" name=""/>
        <p:cNvGrpSpPr/>
        <p:nvPr/>
      </p:nvGrpSpPr>
      <p:grpSpPr>
        <a:xfrm>
          <a:off x="0" y="0"/>
          <a:ext cx="0" cy="0"/>
          <a:chOff x="0" y="0"/>
          <a:chExt cx="0" cy="0"/>
        </a:xfrm>
      </p:grpSpPr>
      <p:pic>
        <p:nvPicPr>
          <p:cNvPr id="4" name="Bildobjekt 3" descr="En bild som visar vår, oskärpa, havsbotten&#10;&#10;Automatiskt genererad beskrivning">
            <a:extLst>
              <a:ext uri="{FF2B5EF4-FFF2-40B4-BE49-F238E27FC236}">
                <a16:creationId xmlns:a16="http://schemas.microsoft.com/office/drawing/2014/main" id="{FA705A57-FC75-428A-A2D0-216A038F2F0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41372930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3_Rubrik och punktlista pussel ljus">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C7A0564-F709-4FBD-9315-712441A16B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ktangel 3">
            <a:extLst>
              <a:ext uri="{FF2B5EF4-FFF2-40B4-BE49-F238E27FC236}">
                <a16:creationId xmlns:a16="http://schemas.microsoft.com/office/drawing/2014/main" id="{341DACD4-61AE-4542-A805-0FDA3E1A7E1F}"/>
              </a:ext>
            </a:extLst>
          </p:cNvPr>
          <p:cNvSpPr/>
          <p:nvPr userDrawn="1"/>
        </p:nvSpPr>
        <p:spPr>
          <a:xfrm>
            <a:off x="0" y="0"/>
            <a:ext cx="12192000" cy="6858000"/>
          </a:xfrm>
          <a:prstGeom prst="rect">
            <a:avLst/>
          </a:prstGeom>
          <a:gradFill>
            <a:gsLst>
              <a:gs pos="0">
                <a:schemeClr val="bg1"/>
              </a:gs>
              <a:gs pos="100000">
                <a:schemeClr val="bg1">
                  <a:alpha val="4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24615177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8_Rubriksida mål och fokus pussel">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84DA6C6-552A-42CE-981A-75BBFEF3C4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endParaRPr lang="sv-SE" dirty="0"/>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38190807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90DBE3-5934-F94B-117D-41850CA8A6E3}"/>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DBEDB257-1CBB-BEF2-286C-212BDAA5A7CF}"/>
              </a:ext>
            </a:extLst>
          </p:cNvPr>
          <p:cNvSpPr>
            <a:spLocks noGrp="1"/>
          </p:cNvSpPr>
          <p:nvPr>
            <p:ph type="dt" sz="half" idx="10"/>
          </p:nvPr>
        </p:nvSpPr>
        <p:spPr/>
        <p:txBody>
          <a:bodyPr/>
          <a:lstStyle/>
          <a:p>
            <a:fld id="{F637D77F-9B0E-A448-B81E-B6100637E94F}" type="datetimeFigureOut">
              <a:rPr lang="sv-SE" smtClean="0"/>
              <a:t>2024-02-08</a:t>
            </a:fld>
            <a:endParaRPr lang="sv-SE"/>
          </a:p>
        </p:txBody>
      </p:sp>
      <p:sp>
        <p:nvSpPr>
          <p:cNvPr id="4" name="Platshållare för sidfot 3">
            <a:extLst>
              <a:ext uri="{FF2B5EF4-FFF2-40B4-BE49-F238E27FC236}">
                <a16:creationId xmlns:a16="http://schemas.microsoft.com/office/drawing/2014/main" id="{2065A81A-A3BB-C6FB-F4BC-0278EACDEE71}"/>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82332137-BD9C-1764-D972-5E9EB1CDB8A7}"/>
              </a:ext>
            </a:extLst>
          </p:cNvPr>
          <p:cNvSpPr>
            <a:spLocks noGrp="1"/>
          </p:cNvSpPr>
          <p:nvPr>
            <p:ph type="sldNum" sz="quarter" idx="12"/>
          </p:nvPr>
        </p:nvSpPr>
        <p:spPr/>
        <p:txBody>
          <a:bodyPr/>
          <a:lstStyle/>
          <a:p>
            <a:fld id="{3C58DE52-BC3F-934E-9E28-15BE3F642BA6}" type="slidenum">
              <a:rPr lang="sv-SE" smtClean="0"/>
              <a:t>‹#›</a:t>
            </a:fld>
            <a:endParaRPr lang="sv-SE"/>
          </a:p>
        </p:txBody>
      </p:sp>
    </p:spTree>
    <p:extLst>
      <p:ext uri="{BB962C8B-B14F-4D97-AF65-F5344CB8AC3E}">
        <p14:creationId xmlns:p14="http://schemas.microsoft.com/office/powerpoint/2010/main" val="47478823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F7F85DB-F32D-5E30-0936-94DDE9A70837}"/>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C460D23B-5D25-17E2-AE59-7FC15275DB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1ECE7019-1E84-DC9F-0D8E-4E855B0681A7}"/>
              </a:ext>
            </a:extLst>
          </p:cNvPr>
          <p:cNvSpPr>
            <a:spLocks noGrp="1"/>
          </p:cNvSpPr>
          <p:nvPr>
            <p:ph type="dt" sz="half" idx="10"/>
          </p:nvPr>
        </p:nvSpPr>
        <p:spPr/>
        <p:txBody>
          <a:bodyPr/>
          <a:lstStyle/>
          <a:p>
            <a:fld id="{DEE3DA9E-74B0-41D4-8E5B-89BA55CB05DC}" type="datetimeFigureOut">
              <a:rPr lang="sv-SE" smtClean="0"/>
              <a:t>2024-02-08</a:t>
            </a:fld>
            <a:endParaRPr lang="sv-SE"/>
          </a:p>
        </p:txBody>
      </p:sp>
      <p:sp>
        <p:nvSpPr>
          <p:cNvPr id="5" name="Platshållare för sidfot 4">
            <a:extLst>
              <a:ext uri="{FF2B5EF4-FFF2-40B4-BE49-F238E27FC236}">
                <a16:creationId xmlns:a16="http://schemas.microsoft.com/office/drawing/2014/main" id="{91602BF9-9A3B-E99A-F6CB-3F9EBC61BDC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983613F-DCC2-EF86-4A73-E4DAD526C9B2}"/>
              </a:ext>
            </a:extLst>
          </p:cNvPr>
          <p:cNvSpPr>
            <a:spLocks noGrp="1"/>
          </p:cNvSpPr>
          <p:nvPr>
            <p:ph type="sldNum" sz="quarter" idx="12"/>
          </p:nvPr>
        </p:nvSpPr>
        <p:spPr/>
        <p:txBody>
          <a:bodyPr/>
          <a:lstStyle/>
          <a:p>
            <a:fld id="{6306B3E4-62C5-4AC9-A9BF-54000E6F4F59}" type="slidenum">
              <a:rPr lang="sv-SE" smtClean="0"/>
              <a:t>‹#›</a:t>
            </a:fld>
            <a:endParaRPr lang="sv-SE"/>
          </a:p>
        </p:txBody>
      </p:sp>
    </p:spTree>
    <p:extLst>
      <p:ext uri="{BB962C8B-B14F-4D97-AF65-F5344CB8AC3E}">
        <p14:creationId xmlns:p14="http://schemas.microsoft.com/office/powerpoint/2010/main" val="122278343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9" Type="http://schemas.openxmlformats.org/officeDocument/2006/relationships/slideLayout" Target="../slideLayouts/slideLayout88.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42" Type="http://schemas.openxmlformats.org/officeDocument/2006/relationships/slideLayout" Target="../slideLayouts/slideLayout91.xml"/><Relationship Id="rId47" Type="http://schemas.openxmlformats.org/officeDocument/2006/relationships/slideLayout" Target="../slideLayouts/slideLayout96.xml"/><Relationship Id="rId50" Type="http://schemas.openxmlformats.org/officeDocument/2006/relationships/theme" Target="../theme/theme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9" Type="http://schemas.openxmlformats.org/officeDocument/2006/relationships/slideLayout" Target="../slideLayouts/slideLayout78.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40" Type="http://schemas.openxmlformats.org/officeDocument/2006/relationships/slideLayout" Target="../slideLayouts/slideLayout89.xml"/><Relationship Id="rId45" Type="http://schemas.openxmlformats.org/officeDocument/2006/relationships/slideLayout" Target="../slideLayouts/slideLayout94.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49" Type="http://schemas.openxmlformats.org/officeDocument/2006/relationships/slideLayout" Target="../slideLayouts/slideLayout98.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4" Type="http://schemas.openxmlformats.org/officeDocument/2006/relationships/slideLayout" Target="../slideLayouts/slideLayout93.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43" Type="http://schemas.openxmlformats.org/officeDocument/2006/relationships/slideLayout" Target="../slideLayouts/slideLayout92.xml"/><Relationship Id="rId48" Type="http://schemas.openxmlformats.org/officeDocument/2006/relationships/slideLayout" Target="../slideLayouts/slideLayout97.xml"/><Relationship Id="rId8" Type="http://schemas.openxmlformats.org/officeDocument/2006/relationships/slideLayout" Target="../slideLayouts/slideLayout57.xml"/><Relationship Id="rId3" Type="http://schemas.openxmlformats.org/officeDocument/2006/relationships/slideLayout" Target="../slideLayouts/slideLayout52.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46" Type="http://schemas.openxmlformats.org/officeDocument/2006/relationships/slideLayout" Target="../slideLayouts/slideLayout95.xml"/><Relationship Id="rId20" Type="http://schemas.openxmlformats.org/officeDocument/2006/relationships/slideLayout" Target="../slideLayouts/slideLayout69.xml"/><Relationship Id="rId41" Type="http://schemas.openxmlformats.org/officeDocument/2006/relationships/slideLayout" Target="../slideLayouts/slideLayout90.xml"/><Relationship Id="rId1" Type="http://schemas.openxmlformats.org/officeDocument/2006/relationships/slideLayout" Target="../slideLayouts/slideLayout50.xml"/><Relationship Id="rId6"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3.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CC2A48DD-DCF3-F147-8A83-D4DBAA8C3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1120664-BCC5-EA40-8A3E-D97D345E8D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A835E7F-1923-2B4E-8792-250CFBB348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37D77F-9B0E-A448-B81E-B6100637E94F}" type="datetimeFigureOut">
              <a:rPr lang="sv-SE" smtClean="0"/>
              <a:t>2024-02-08</a:t>
            </a:fld>
            <a:endParaRPr lang="sv-SE"/>
          </a:p>
        </p:txBody>
      </p:sp>
      <p:sp>
        <p:nvSpPr>
          <p:cNvPr id="5" name="Platshållare för sidfot 4">
            <a:extLst>
              <a:ext uri="{FF2B5EF4-FFF2-40B4-BE49-F238E27FC236}">
                <a16:creationId xmlns:a16="http://schemas.microsoft.com/office/drawing/2014/main" id="{4AF51D83-120C-794C-9089-DF6BF25576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76B92AA7-8AD5-6A44-8B93-B38C992A6A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58DE52-BC3F-934E-9E28-15BE3F642BA6}" type="slidenum">
              <a:rPr lang="sv-SE" smtClean="0"/>
              <a:t>‹#›</a:t>
            </a:fld>
            <a:endParaRPr lang="sv-SE"/>
          </a:p>
        </p:txBody>
      </p:sp>
    </p:spTree>
    <p:extLst>
      <p:ext uri="{BB962C8B-B14F-4D97-AF65-F5344CB8AC3E}">
        <p14:creationId xmlns:p14="http://schemas.microsoft.com/office/powerpoint/2010/main" val="80216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CC2A48DD-DCF3-F147-8A83-D4DBAA8C3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1120664-BCC5-EA40-8A3E-D97D345E8D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A835E7F-1923-2B4E-8792-250CFBB348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37D77F-9B0E-A448-B81E-B6100637E94F}" type="datetimeFigureOut">
              <a:rPr lang="sv-SE" smtClean="0"/>
              <a:t>2024-02-08</a:t>
            </a:fld>
            <a:endParaRPr lang="sv-SE"/>
          </a:p>
        </p:txBody>
      </p:sp>
      <p:sp>
        <p:nvSpPr>
          <p:cNvPr id="5" name="Platshållare för sidfot 4">
            <a:extLst>
              <a:ext uri="{FF2B5EF4-FFF2-40B4-BE49-F238E27FC236}">
                <a16:creationId xmlns:a16="http://schemas.microsoft.com/office/drawing/2014/main" id="{4AF51D83-120C-794C-9089-DF6BF25576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76B92AA7-8AD5-6A44-8B93-B38C992A6A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58DE52-BC3F-934E-9E28-15BE3F642BA6}" type="slidenum">
              <a:rPr lang="sv-SE" smtClean="0"/>
              <a:t>‹#›</a:t>
            </a:fld>
            <a:endParaRPr lang="sv-SE"/>
          </a:p>
        </p:txBody>
      </p:sp>
    </p:spTree>
    <p:extLst>
      <p:ext uri="{BB962C8B-B14F-4D97-AF65-F5344CB8AC3E}">
        <p14:creationId xmlns:p14="http://schemas.microsoft.com/office/powerpoint/2010/main" val="192699510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 id="2147483743" r:id="rId33"/>
    <p:sldLayoutId id="2147483744" r:id="rId34"/>
    <p:sldLayoutId id="2147483745" r:id="rId35"/>
    <p:sldLayoutId id="2147483746" r:id="rId36"/>
    <p:sldLayoutId id="2147483747" r:id="rId37"/>
    <p:sldLayoutId id="2147483748" r:id="rId38"/>
    <p:sldLayoutId id="2147483749" r:id="rId39"/>
    <p:sldLayoutId id="2147483750" r:id="rId40"/>
    <p:sldLayoutId id="2147483751" r:id="rId41"/>
    <p:sldLayoutId id="2147483752" r:id="rId42"/>
    <p:sldLayoutId id="2147483753" r:id="rId43"/>
    <p:sldLayoutId id="2147483754" r:id="rId44"/>
    <p:sldLayoutId id="2147483755" r:id="rId45"/>
    <p:sldLayoutId id="2147483756" r:id="rId46"/>
    <p:sldLayoutId id="2147483757" r:id="rId47"/>
    <p:sldLayoutId id="2147483758" r:id="rId48"/>
    <p:sldLayoutId id="2147483759" r:id="rId4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F85B0E2-E05D-896F-DF20-15C200918F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0E9CF9E2-7892-746B-70DB-85541A813A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ACABDD8-E394-2854-3967-ED993CEE99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E3DA9E-74B0-41D4-8E5B-89BA55CB05DC}" type="datetimeFigureOut">
              <a:rPr lang="sv-SE" smtClean="0"/>
              <a:t>2024-02-08</a:t>
            </a:fld>
            <a:endParaRPr lang="sv-SE"/>
          </a:p>
        </p:txBody>
      </p:sp>
      <p:sp>
        <p:nvSpPr>
          <p:cNvPr id="5" name="Platshållare för sidfot 4">
            <a:extLst>
              <a:ext uri="{FF2B5EF4-FFF2-40B4-BE49-F238E27FC236}">
                <a16:creationId xmlns:a16="http://schemas.microsoft.com/office/drawing/2014/main" id="{3D63A387-6624-729A-593B-3537EF00E3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FB1861B4-B7EA-3DBD-6138-FFE03AAE51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06B3E4-62C5-4AC9-A9BF-54000E6F4F59}" type="slidenum">
              <a:rPr lang="sv-SE" smtClean="0"/>
              <a:t>‹#›</a:t>
            </a:fld>
            <a:endParaRPr lang="sv-SE"/>
          </a:p>
        </p:txBody>
      </p:sp>
    </p:spTree>
    <p:extLst>
      <p:ext uri="{BB962C8B-B14F-4D97-AF65-F5344CB8AC3E}">
        <p14:creationId xmlns:p14="http://schemas.microsoft.com/office/powerpoint/2010/main" val="218127588"/>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0.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2.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2.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2.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0.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5.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4.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4.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4.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4.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4.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4.xml"/></Relationships>
</file>

<file path=ppt/slides/_rels/slide66.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6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0.jpeg"/><Relationship Id="rId7" Type="http://schemas.openxmlformats.org/officeDocument/2006/relationships/image" Target="../media/image59.png"/><Relationship Id="rId2" Type="http://schemas.openxmlformats.org/officeDocument/2006/relationships/image" Target="../media/image39.jpeg"/><Relationship Id="rId1" Type="http://schemas.openxmlformats.org/officeDocument/2006/relationships/slideLayout" Target="../slideLayouts/slideLayout70.xml"/><Relationship Id="rId6" Type="http://schemas.openxmlformats.org/officeDocument/2006/relationships/image" Target="../media/image58.png"/><Relationship Id="rId5" Type="http://schemas.openxmlformats.org/officeDocument/2006/relationships/image" Target="../media/image43.png"/><Relationship Id="rId4" Type="http://schemas.openxmlformats.org/officeDocument/2006/relationships/image" Target="../media/image42.png"/></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0.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7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0.xml"/></Relationships>
</file>

<file path=ppt/slides/_rels/slide7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0.png"/><Relationship Id="rId1" Type="http://schemas.openxmlformats.org/officeDocument/2006/relationships/slideLayout" Target="../slideLayouts/slideLayout70.xml"/><Relationship Id="rId5" Type="http://schemas.openxmlformats.org/officeDocument/2006/relationships/image" Target="../media/image69.png"/><Relationship Id="rId4" Type="http://schemas.openxmlformats.org/officeDocument/2006/relationships/image" Target="../media/image68.png"/></Relationships>
</file>

<file path=ppt/slides/_rels/slide7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0.png"/><Relationship Id="rId1" Type="http://schemas.openxmlformats.org/officeDocument/2006/relationships/slideLayout" Target="../slideLayouts/slideLayout70.xml"/><Relationship Id="rId4" Type="http://schemas.openxmlformats.org/officeDocument/2006/relationships/image" Target="../media/image69.png"/></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00.xml"/></Relationships>
</file>

<file path=ppt/slides/_rels/slide7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00.xml"/></Relationships>
</file>

<file path=ppt/slides/_rels/slide77.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png"/><Relationship Id="rId1" Type="http://schemas.openxmlformats.org/officeDocument/2006/relationships/slideLayout" Target="../slideLayouts/slideLayout99.xml"/><Relationship Id="rId5" Type="http://schemas.openxmlformats.org/officeDocument/2006/relationships/image" Target="../media/image71.png"/><Relationship Id="rId4" Type="http://schemas.openxmlformats.org/officeDocument/2006/relationships/image" Target="../media/image74.png"/></Relationships>
</file>

<file path=ppt/slides/_rels/slide7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00.xml"/></Relationships>
</file>

<file path=ppt/slides/_rels/slide79.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png"/><Relationship Id="rId1" Type="http://schemas.openxmlformats.org/officeDocument/2006/relationships/slideLayout" Target="../slideLayouts/slideLayout110.xml"/><Relationship Id="rId4" Type="http://schemas.openxmlformats.org/officeDocument/2006/relationships/image" Target="../media/image7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00.xml"/></Relationships>
</file>

<file path=ppt/slides/_rels/slide8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0.xml"/></Relationships>
</file>

<file path=ppt/slides/_rels/slide8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0.xml"/></Relationships>
</file>

<file path=ppt/slides/_rels/slide8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0.xml"/></Relationships>
</file>

<file path=ppt/slides/_rels/slide8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673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ktangel 21">
            <a:extLst>
              <a:ext uri="{FF2B5EF4-FFF2-40B4-BE49-F238E27FC236}">
                <a16:creationId xmlns:a16="http://schemas.microsoft.com/office/drawing/2014/main" id="{DAE3BD8A-E984-140A-617A-569AAB107DA4}"/>
              </a:ext>
            </a:extLst>
          </p:cNvPr>
          <p:cNvSpPr/>
          <p:nvPr/>
        </p:nvSpPr>
        <p:spPr>
          <a:xfrm>
            <a:off x="160311" y="2987490"/>
            <a:ext cx="11871367" cy="914464"/>
          </a:xfrm>
          <a:prstGeom prst="rect">
            <a:avLst/>
          </a:prstGeom>
          <a:solidFill>
            <a:srgbClr val="66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LIM</a:t>
            </a:r>
          </a:p>
        </p:txBody>
      </p:sp>
      <p:sp>
        <p:nvSpPr>
          <p:cNvPr id="19" name="Rektangel 18">
            <a:extLst>
              <a:ext uri="{FF2B5EF4-FFF2-40B4-BE49-F238E27FC236}">
                <a16:creationId xmlns:a16="http://schemas.microsoft.com/office/drawing/2014/main" id="{D9213EA0-D501-DB33-2606-9811C5B72A15}"/>
              </a:ext>
            </a:extLst>
          </p:cNvPr>
          <p:cNvSpPr/>
          <p:nvPr/>
        </p:nvSpPr>
        <p:spPr>
          <a:xfrm>
            <a:off x="160310" y="2107847"/>
            <a:ext cx="11871367" cy="863811"/>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Förste köpare</a:t>
            </a:r>
          </a:p>
        </p:txBody>
      </p:sp>
      <p:sp>
        <p:nvSpPr>
          <p:cNvPr id="2" name="Rubrik 1">
            <a:extLst>
              <a:ext uri="{FF2B5EF4-FFF2-40B4-BE49-F238E27FC236}">
                <a16:creationId xmlns:a16="http://schemas.microsoft.com/office/drawing/2014/main" id="{106CBC02-CE07-5DCA-757D-DC63C871232F}"/>
              </a:ext>
            </a:extLst>
          </p:cNvPr>
          <p:cNvSpPr>
            <a:spLocks noGrp="1"/>
          </p:cNvSpPr>
          <p:nvPr>
            <p:ph type="title"/>
          </p:nvPr>
        </p:nvSpPr>
        <p:spPr/>
        <p:txBody>
          <a:bodyPr/>
          <a:lstStyle/>
          <a:p>
            <a:r>
              <a:rPr lang="sv-SE" dirty="0"/>
              <a:t>Initiera och administrera råvaru och tjänsteaffär</a:t>
            </a:r>
          </a:p>
        </p:txBody>
      </p:sp>
      <p:sp>
        <p:nvSpPr>
          <p:cNvPr id="6" name="Rektangel 5">
            <a:extLst>
              <a:ext uri="{FF2B5EF4-FFF2-40B4-BE49-F238E27FC236}">
                <a16:creationId xmlns:a16="http://schemas.microsoft.com/office/drawing/2014/main" id="{CBDCB2B9-E302-E01E-7DF5-483A4C3D4479}"/>
              </a:ext>
            </a:extLst>
          </p:cNvPr>
          <p:cNvSpPr/>
          <p:nvPr/>
        </p:nvSpPr>
        <p:spPr>
          <a:xfrm>
            <a:off x="160315" y="1257237"/>
            <a:ext cx="11871367" cy="83127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Förste köpare</a:t>
            </a:r>
          </a:p>
        </p:txBody>
      </p:sp>
      <p:sp>
        <p:nvSpPr>
          <p:cNvPr id="18" name="Pil: femhörning 17">
            <a:extLst>
              <a:ext uri="{FF2B5EF4-FFF2-40B4-BE49-F238E27FC236}">
                <a16:creationId xmlns:a16="http://schemas.microsoft.com/office/drawing/2014/main" id="{BC5A8087-DD73-B997-B7E2-67350CDA8231}"/>
              </a:ext>
            </a:extLst>
          </p:cNvPr>
          <p:cNvSpPr/>
          <p:nvPr/>
        </p:nvSpPr>
        <p:spPr>
          <a:xfrm>
            <a:off x="334514" y="1538038"/>
            <a:ext cx="884699" cy="37225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Skapa förstaleds-kontrakt</a:t>
            </a:r>
          </a:p>
        </p:txBody>
      </p:sp>
      <p:sp>
        <p:nvSpPr>
          <p:cNvPr id="16" name="Pil: femhörning 15">
            <a:extLst>
              <a:ext uri="{FF2B5EF4-FFF2-40B4-BE49-F238E27FC236}">
                <a16:creationId xmlns:a16="http://schemas.microsoft.com/office/drawing/2014/main" id="{DCC6D52E-7A58-22EE-ED66-1D44C48FBB65}"/>
              </a:ext>
            </a:extLst>
          </p:cNvPr>
          <p:cNvSpPr/>
          <p:nvPr/>
        </p:nvSpPr>
        <p:spPr>
          <a:xfrm>
            <a:off x="2335510" y="1523895"/>
            <a:ext cx="884699" cy="37225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Skapa avtals-objekt</a:t>
            </a:r>
          </a:p>
        </p:txBody>
      </p:sp>
      <p:sp>
        <p:nvSpPr>
          <p:cNvPr id="4" name="Flödesschema: Dokument 3">
            <a:extLst>
              <a:ext uri="{FF2B5EF4-FFF2-40B4-BE49-F238E27FC236}">
                <a16:creationId xmlns:a16="http://schemas.microsoft.com/office/drawing/2014/main" id="{9375421B-E695-95D8-9B46-5924783EF4FF}"/>
              </a:ext>
            </a:extLst>
          </p:cNvPr>
          <p:cNvSpPr/>
          <p:nvPr/>
        </p:nvSpPr>
        <p:spPr>
          <a:xfrm>
            <a:off x="1321647" y="1596731"/>
            <a:ext cx="621947" cy="254871"/>
          </a:xfrm>
          <a:prstGeom prst="flowChartDocumen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Förstaleds-kontrakt</a:t>
            </a:r>
          </a:p>
        </p:txBody>
      </p:sp>
      <p:sp>
        <p:nvSpPr>
          <p:cNvPr id="5" name="Flödesschema: Dokument 4">
            <a:extLst>
              <a:ext uri="{FF2B5EF4-FFF2-40B4-BE49-F238E27FC236}">
                <a16:creationId xmlns:a16="http://schemas.microsoft.com/office/drawing/2014/main" id="{A24B4B55-D8F0-8630-E48C-76B05543EB68}"/>
              </a:ext>
            </a:extLst>
          </p:cNvPr>
          <p:cNvSpPr/>
          <p:nvPr/>
        </p:nvSpPr>
        <p:spPr>
          <a:xfrm>
            <a:off x="3338462" y="1608315"/>
            <a:ext cx="441376" cy="231701"/>
          </a:xfrm>
          <a:prstGeom prst="flowChartDocumen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Avtals-objekt</a:t>
            </a:r>
          </a:p>
        </p:txBody>
      </p:sp>
      <p:sp>
        <p:nvSpPr>
          <p:cNvPr id="10" name="Pil: femhörning 9">
            <a:extLst>
              <a:ext uri="{FF2B5EF4-FFF2-40B4-BE49-F238E27FC236}">
                <a16:creationId xmlns:a16="http://schemas.microsoft.com/office/drawing/2014/main" id="{B126A0A2-2402-46CA-8DFE-295E083C6D07}"/>
              </a:ext>
            </a:extLst>
          </p:cNvPr>
          <p:cNvSpPr/>
          <p:nvPr/>
        </p:nvSpPr>
        <p:spPr>
          <a:xfrm>
            <a:off x="4872542" y="2420648"/>
            <a:ext cx="1312718" cy="37225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Spara och hantera avtalsobjekt</a:t>
            </a:r>
          </a:p>
        </p:txBody>
      </p:sp>
      <p:sp>
        <p:nvSpPr>
          <p:cNvPr id="11" name="Pil: femhörning 10">
            <a:extLst>
              <a:ext uri="{FF2B5EF4-FFF2-40B4-BE49-F238E27FC236}">
                <a16:creationId xmlns:a16="http://schemas.microsoft.com/office/drawing/2014/main" id="{CF002AB2-F506-418C-FAFD-747D37CF753B}"/>
              </a:ext>
            </a:extLst>
          </p:cNvPr>
          <p:cNvSpPr/>
          <p:nvPr/>
        </p:nvSpPr>
        <p:spPr>
          <a:xfrm>
            <a:off x="4848482" y="3284459"/>
            <a:ext cx="1312718" cy="37225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Spara och hantera avtalsobjekt</a:t>
            </a:r>
          </a:p>
        </p:txBody>
      </p:sp>
      <p:sp>
        <p:nvSpPr>
          <p:cNvPr id="12" name="Flödesschema: Dokument 11">
            <a:extLst>
              <a:ext uri="{FF2B5EF4-FFF2-40B4-BE49-F238E27FC236}">
                <a16:creationId xmlns:a16="http://schemas.microsoft.com/office/drawing/2014/main" id="{31204D45-53D1-8B44-0265-77A1E7150CBB}"/>
              </a:ext>
            </a:extLst>
          </p:cNvPr>
          <p:cNvSpPr/>
          <p:nvPr/>
        </p:nvSpPr>
        <p:spPr>
          <a:xfrm>
            <a:off x="4872542" y="2987490"/>
            <a:ext cx="655105" cy="231701"/>
          </a:xfrm>
          <a:prstGeom prst="flowChartDocumen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Begränsat Avtalsobjekt</a:t>
            </a:r>
          </a:p>
        </p:txBody>
      </p:sp>
      <p:cxnSp>
        <p:nvCxnSpPr>
          <p:cNvPr id="13" name="Rak pilkoppling 12">
            <a:extLst>
              <a:ext uri="{FF2B5EF4-FFF2-40B4-BE49-F238E27FC236}">
                <a16:creationId xmlns:a16="http://schemas.microsoft.com/office/drawing/2014/main" id="{CFA1F784-03C0-36F5-BB18-820B66E26CB7}"/>
              </a:ext>
            </a:extLst>
          </p:cNvPr>
          <p:cNvCxnSpPr>
            <a:cxnSpLocks/>
            <a:stCxn id="5" idx="2"/>
            <a:endCxn id="12" idx="0"/>
          </p:cNvCxnSpPr>
          <p:nvPr/>
        </p:nvCxnSpPr>
        <p:spPr>
          <a:xfrm>
            <a:off x="3559150" y="1824698"/>
            <a:ext cx="1640945" cy="11627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Rak pilkoppling 22">
            <a:extLst>
              <a:ext uri="{FF2B5EF4-FFF2-40B4-BE49-F238E27FC236}">
                <a16:creationId xmlns:a16="http://schemas.microsoft.com/office/drawing/2014/main" id="{120E2D9F-71EF-9EA3-18B5-D032D5DFFF73}"/>
              </a:ext>
            </a:extLst>
          </p:cNvPr>
          <p:cNvCxnSpPr>
            <a:cxnSpLocks/>
            <a:stCxn id="12" idx="2"/>
          </p:cNvCxnSpPr>
          <p:nvPr/>
        </p:nvCxnSpPr>
        <p:spPr>
          <a:xfrm>
            <a:off x="5200095" y="3203873"/>
            <a:ext cx="0" cy="805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ktangel 2">
            <a:extLst>
              <a:ext uri="{FF2B5EF4-FFF2-40B4-BE49-F238E27FC236}">
                <a16:creationId xmlns:a16="http://schemas.microsoft.com/office/drawing/2014/main" id="{9FEF281A-16BB-9330-AC5B-C8418A005721}"/>
              </a:ext>
            </a:extLst>
          </p:cNvPr>
          <p:cNvSpPr/>
          <p:nvPr/>
        </p:nvSpPr>
        <p:spPr>
          <a:xfrm>
            <a:off x="160309" y="3917786"/>
            <a:ext cx="11871367" cy="914464"/>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Biometria produktion</a:t>
            </a:r>
          </a:p>
        </p:txBody>
      </p:sp>
      <p:sp>
        <p:nvSpPr>
          <p:cNvPr id="14" name="Pil: femhörning 13">
            <a:extLst>
              <a:ext uri="{FF2B5EF4-FFF2-40B4-BE49-F238E27FC236}">
                <a16:creationId xmlns:a16="http://schemas.microsoft.com/office/drawing/2014/main" id="{8904F00E-BF8A-02B7-CF48-7D14684BC245}"/>
              </a:ext>
            </a:extLst>
          </p:cNvPr>
          <p:cNvSpPr/>
          <p:nvPr/>
        </p:nvSpPr>
        <p:spPr>
          <a:xfrm>
            <a:off x="3198021" y="3968419"/>
            <a:ext cx="884699" cy="37225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Skapa produktionsunderlag</a:t>
            </a:r>
          </a:p>
        </p:txBody>
      </p:sp>
      <p:sp>
        <p:nvSpPr>
          <p:cNvPr id="15" name="Rektangel: rundade hörn 14">
            <a:extLst>
              <a:ext uri="{FF2B5EF4-FFF2-40B4-BE49-F238E27FC236}">
                <a16:creationId xmlns:a16="http://schemas.microsoft.com/office/drawing/2014/main" id="{15C0686F-4B28-77BA-16BE-A92AF1FD3254}"/>
              </a:ext>
            </a:extLst>
          </p:cNvPr>
          <p:cNvSpPr/>
          <p:nvPr/>
        </p:nvSpPr>
        <p:spPr>
          <a:xfrm>
            <a:off x="4143807" y="3996986"/>
            <a:ext cx="910073" cy="31640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produktionsunderlag</a:t>
            </a:r>
          </a:p>
        </p:txBody>
      </p:sp>
      <p:sp>
        <p:nvSpPr>
          <p:cNvPr id="17" name="Flödesschema: Dokument 16">
            <a:extLst>
              <a:ext uri="{FF2B5EF4-FFF2-40B4-BE49-F238E27FC236}">
                <a16:creationId xmlns:a16="http://schemas.microsoft.com/office/drawing/2014/main" id="{3137723E-5C0D-D332-021F-418B7B93CFFA}"/>
              </a:ext>
            </a:extLst>
          </p:cNvPr>
          <p:cNvSpPr/>
          <p:nvPr/>
        </p:nvSpPr>
        <p:spPr>
          <a:xfrm>
            <a:off x="5099962" y="4058519"/>
            <a:ext cx="607083" cy="254871"/>
          </a:xfrm>
          <a:prstGeom prst="flowChartDocumen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err="1">
                <a:ln>
                  <a:noFill/>
                </a:ln>
                <a:solidFill>
                  <a:srgbClr val="000000"/>
                </a:solidFill>
                <a:effectLst/>
                <a:uLnTx/>
                <a:uFillTx/>
                <a:latin typeface="Calibri" panose="020F0502020204030204"/>
                <a:ea typeface="+mn-ea"/>
                <a:cs typeface="+mn-cs"/>
              </a:rPr>
              <a:t>Prod</a:t>
            </a: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-underlag</a:t>
            </a:r>
          </a:p>
        </p:txBody>
      </p:sp>
      <p:cxnSp>
        <p:nvCxnSpPr>
          <p:cNvPr id="24" name="Rak pilkoppling 23">
            <a:extLst>
              <a:ext uri="{FF2B5EF4-FFF2-40B4-BE49-F238E27FC236}">
                <a16:creationId xmlns:a16="http://schemas.microsoft.com/office/drawing/2014/main" id="{93D925C2-36E1-1059-737F-E4DBF69265B6}"/>
              </a:ext>
            </a:extLst>
          </p:cNvPr>
          <p:cNvCxnSpPr>
            <a:stCxn id="5" idx="2"/>
            <a:endCxn id="14" idx="0"/>
          </p:cNvCxnSpPr>
          <p:nvPr/>
        </p:nvCxnSpPr>
        <p:spPr>
          <a:xfrm flipH="1">
            <a:off x="3547306" y="1824698"/>
            <a:ext cx="11844" cy="21437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Rak pilkoppling 25">
            <a:extLst>
              <a:ext uri="{FF2B5EF4-FFF2-40B4-BE49-F238E27FC236}">
                <a16:creationId xmlns:a16="http://schemas.microsoft.com/office/drawing/2014/main" id="{D72B8479-55D7-F400-1A72-0DDA1E7988E4}"/>
              </a:ext>
            </a:extLst>
          </p:cNvPr>
          <p:cNvCxnSpPr>
            <a:cxnSpLocks/>
            <a:stCxn id="5" idx="2"/>
          </p:cNvCxnSpPr>
          <p:nvPr/>
        </p:nvCxnSpPr>
        <p:spPr>
          <a:xfrm>
            <a:off x="3559150" y="1824698"/>
            <a:ext cx="1289332" cy="7500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Pil: femhörning 28">
            <a:extLst>
              <a:ext uri="{FF2B5EF4-FFF2-40B4-BE49-F238E27FC236}">
                <a16:creationId xmlns:a16="http://schemas.microsoft.com/office/drawing/2014/main" id="{E578B83D-B27F-E804-7645-1C72BDA01E9F}"/>
              </a:ext>
            </a:extLst>
          </p:cNvPr>
          <p:cNvSpPr/>
          <p:nvPr/>
        </p:nvSpPr>
        <p:spPr>
          <a:xfrm>
            <a:off x="3198020" y="4404034"/>
            <a:ext cx="1341896" cy="37225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Förbereda för (Läser in LIM inför )produktionsrapportering</a:t>
            </a:r>
          </a:p>
        </p:txBody>
      </p:sp>
      <p:cxnSp>
        <p:nvCxnSpPr>
          <p:cNvPr id="9" name="Koppling: vinklad 8">
            <a:extLst>
              <a:ext uri="{FF2B5EF4-FFF2-40B4-BE49-F238E27FC236}">
                <a16:creationId xmlns:a16="http://schemas.microsoft.com/office/drawing/2014/main" id="{B6155E71-2808-FBE0-C340-7C9A4454CBBF}"/>
              </a:ext>
            </a:extLst>
          </p:cNvPr>
          <p:cNvCxnSpPr>
            <a:stCxn id="4" idx="2"/>
            <a:endCxn id="14" idx="1"/>
          </p:cNvCxnSpPr>
          <p:nvPr/>
        </p:nvCxnSpPr>
        <p:spPr>
          <a:xfrm rot="16200000" flipH="1">
            <a:off x="1255423" y="2211950"/>
            <a:ext cx="2319797" cy="156540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Pil: femhörning 6">
            <a:extLst>
              <a:ext uri="{FF2B5EF4-FFF2-40B4-BE49-F238E27FC236}">
                <a16:creationId xmlns:a16="http://schemas.microsoft.com/office/drawing/2014/main" id="{E70C8BD5-9BBB-BA46-3BEC-31B59ABB423B}"/>
              </a:ext>
            </a:extLst>
          </p:cNvPr>
          <p:cNvSpPr/>
          <p:nvPr/>
        </p:nvSpPr>
        <p:spPr>
          <a:xfrm>
            <a:off x="746638" y="149982"/>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Förbereda råvaru och tjänsteaffär</a:t>
            </a:r>
          </a:p>
        </p:txBody>
      </p:sp>
      <p:sp>
        <p:nvSpPr>
          <p:cNvPr id="8" name="Pil: femhörning 7">
            <a:extLst>
              <a:ext uri="{FF2B5EF4-FFF2-40B4-BE49-F238E27FC236}">
                <a16:creationId xmlns:a16="http://schemas.microsoft.com/office/drawing/2014/main" id="{F60A6832-873B-6D2C-82D0-6C4F6BF91EFB}"/>
              </a:ext>
            </a:extLst>
          </p:cNvPr>
          <p:cNvSpPr/>
          <p:nvPr/>
        </p:nvSpPr>
        <p:spPr>
          <a:xfrm>
            <a:off x="1463701" y="149982"/>
            <a:ext cx="679900" cy="40290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Initiera och administrera råvaru och tjänsteaffär</a:t>
            </a:r>
          </a:p>
        </p:txBody>
      </p:sp>
      <p:sp>
        <p:nvSpPr>
          <p:cNvPr id="21" name="Pil: femhörning 20">
            <a:extLst>
              <a:ext uri="{FF2B5EF4-FFF2-40B4-BE49-F238E27FC236}">
                <a16:creationId xmlns:a16="http://schemas.microsoft.com/office/drawing/2014/main" id="{B184442B-0638-FBE7-D487-6EF4B39C5289}"/>
              </a:ext>
            </a:extLst>
          </p:cNvPr>
          <p:cNvSpPr/>
          <p:nvPr/>
        </p:nvSpPr>
        <p:spPr>
          <a:xfrm>
            <a:off x="2180764" y="149982"/>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råvaruaffärens logistik</a:t>
            </a:r>
          </a:p>
        </p:txBody>
      </p:sp>
      <p:sp>
        <p:nvSpPr>
          <p:cNvPr id="25" name="Pil: femhörning 24">
            <a:extLst>
              <a:ext uri="{FF2B5EF4-FFF2-40B4-BE49-F238E27FC236}">
                <a16:creationId xmlns:a16="http://schemas.microsoft.com/office/drawing/2014/main" id="{85CE4941-FA7F-B7EF-7640-EC2A79D6EC07}"/>
              </a:ext>
            </a:extLst>
          </p:cNvPr>
          <p:cNvSpPr/>
          <p:nvPr/>
        </p:nvSpPr>
        <p:spPr>
          <a:xfrm>
            <a:off x="2897827" y="149982"/>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produktions-uppgifter</a:t>
            </a:r>
          </a:p>
        </p:txBody>
      </p:sp>
      <p:sp>
        <p:nvSpPr>
          <p:cNvPr id="27" name="Pil: femhörning 26">
            <a:extLst>
              <a:ext uri="{FF2B5EF4-FFF2-40B4-BE49-F238E27FC236}">
                <a16:creationId xmlns:a16="http://schemas.microsoft.com/office/drawing/2014/main" id="{CBFB1EA2-ADC2-6CF6-A698-8BDDBD7DDD4B}"/>
              </a:ext>
            </a:extLst>
          </p:cNvPr>
          <p:cNvSpPr/>
          <p:nvPr/>
        </p:nvSpPr>
        <p:spPr>
          <a:xfrm>
            <a:off x="3614890" y="149982"/>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transport-uppgifter</a:t>
            </a:r>
          </a:p>
        </p:txBody>
      </p:sp>
      <p:sp>
        <p:nvSpPr>
          <p:cNvPr id="28" name="Pil: femhörning 27">
            <a:extLst>
              <a:ext uri="{FF2B5EF4-FFF2-40B4-BE49-F238E27FC236}">
                <a16:creationId xmlns:a16="http://schemas.microsoft.com/office/drawing/2014/main" id="{F63CEEE2-CB88-FE2D-65DF-8A1E4870824F}"/>
              </a:ext>
            </a:extLst>
          </p:cNvPr>
          <p:cNvSpPr/>
          <p:nvPr/>
        </p:nvSpPr>
        <p:spPr>
          <a:xfrm>
            <a:off x="4331953" y="149982"/>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mätuppgifter</a:t>
            </a:r>
          </a:p>
        </p:txBody>
      </p:sp>
      <p:sp>
        <p:nvSpPr>
          <p:cNvPr id="32" name="Pil: femhörning 31">
            <a:extLst>
              <a:ext uri="{FF2B5EF4-FFF2-40B4-BE49-F238E27FC236}">
                <a16:creationId xmlns:a16="http://schemas.microsoft.com/office/drawing/2014/main" id="{85BD7F82-DA8D-C805-C5D4-A2DF309CF0DA}"/>
              </a:ext>
            </a:extLst>
          </p:cNvPr>
          <p:cNvSpPr/>
          <p:nvPr/>
        </p:nvSpPr>
        <p:spPr>
          <a:xfrm>
            <a:off x="5049016" y="149982"/>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Beräkna råvaru och tjänsteaffär</a:t>
            </a:r>
          </a:p>
        </p:txBody>
      </p:sp>
      <p:sp>
        <p:nvSpPr>
          <p:cNvPr id="33" name="Pil: femhörning 32">
            <a:extLst>
              <a:ext uri="{FF2B5EF4-FFF2-40B4-BE49-F238E27FC236}">
                <a16:creationId xmlns:a16="http://schemas.microsoft.com/office/drawing/2014/main" id="{D2AFA25C-D912-9E0B-30F9-4731BEB5F714}"/>
              </a:ext>
            </a:extLst>
          </p:cNvPr>
          <p:cNvSpPr/>
          <p:nvPr/>
        </p:nvSpPr>
        <p:spPr>
          <a:xfrm>
            <a:off x="5766079" y="149982"/>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Beräkna råvaru och tjänsteaffär</a:t>
            </a:r>
          </a:p>
        </p:txBody>
      </p:sp>
      <p:sp>
        <p:nvSpPr>
          <p:cNvPr id="34" name="Pil: femhörning 33">
            <a:extLst>
              <a:ext uri="{FF2B5EF4-FFF2-40B4-BE49-F238E27FC236}">
                <a16:creationId xmlns:a16="http://schemas.microsoft.com/office/drawing/2014/main" id="{477DFF5D-DFCB-DF64-F604-D1AB1332B3CE}"/>
              </a:ext>
            </a:extLst>
          </p:cNvPr>
          <p:cNvSpPr/>
          <p:nvPr/>
        </p:nvSpPr>
        <p:spPr>
          <a:xfrm>
            <a:off x="6483142" y="149982"/>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Redovisa råvaru och tjänsteaffär</a:t>
            </a:r>
          </a:p>
        </p:txBody>
      </p:sp>
      <p:sp>
        <p:nvSpPr>
          <p:cNvPr id="35" name="Pil: femhörning 34">
            <a:extLst>
              <a:ext uri="{FF2B5EF4-FFF2-40B4-BE49-F238E27FC236}">
                <a16:creationId xmlns:a16="http://schemas.microsoft.com/office/drawing/2014/main" id="{C9248628-BD12-6AC3-8877-97F29FDD9216}"/>
              </a:ext>
            </a:extLst>
          </p:cNvPr>
          <p:cNvSpPr/>
          <p:nvPr/>
        </p:nvSpPr>
        <p:spPr>
          <a:xfrm>
            <a:off x="7200205" y="149982"/>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Ändrings-hantering</a:t>
            </a:r>
          </a:p>
        </p:txBody>
      </p:sp>
      <p:sp>
        <p:nvSpPr>
          <p:cNvPr id="36" name="Pil: femhörning 35">
            <a:extLst>
              <a:ext uri="{FF2B5EF4-FFF2-40B4-BE49-F238E27FC236}">
                <a16:creationId xmlns:a16="http://schemas.microsoft.com/office/drawing/2014/main" id="{7EED2797-49F2-3240-1A69-79709888FCEF}"/>
              </a:ext>
            </a:extLst>
          </p:cNvPr>
          <p:cNvSpPr/>
          <p:nvPr/>
        </p:nvSpPr>
        <p:spPr>
          <a:xfrm>
            <a:off x="7917265" y="149982"/>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Övrigt</a:t>
            </a:r>
          </a:p>
        </p:txBody>
      </p:sp>
    </p:spTree>
    <p:extLst>
      <p:ext uri="{BB962C8B-B14F-4D97-AF65-F5344CB8AC3E}">
        <p14:creationId xmlns:p14="http://schemas.microsoft.com/office/powerpoint/2010/main" val="3595521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19DF7A-954A-6E8E-489D-0330CB565F28}"/>
              </a:ext>
            </a:extLst>
          </p:cNvPr>
          <p:cNvSpPr>
            <a:spLocks noGrp="1"/>
          </p:cNvSpPr>
          <p:nvPr>
            <p:ph type="title"/>
          </p:nvPr>
        </p:nvSpPr>
        <p:spPr/>
        <p:txBody>
          <a:bodyPr>
            <a:normAutofit fontScale="90000"/>
          </a:bodyPr>
          <a:lstStyle/>
          <a:p>
            <a:r>
              <a:rPr lang="sv-SE" sz="2700" dirty="0"/>
              <a:t>Förmågebeskrivning</a:t>
            </a:r>
            <a:br>
              <a:rPr lang="sv-SE" dirty="0"/>
            </a:br>
            <a:r>
              <a:rPr lang="sv-SE" sz="2200" b="1" dirty="0"/>
              <a:t>Hantera produktionsunderlag</a:t>
            </a:r>
            <a:br>
              <a:rPr lang="sv-SE" sz="2400" b="1" dirty="0"/>
            </a:br>
            <a:endParaRPr lang="sv-SE" dirty="0"/>
          </a:p>
        </p:txBody>
      </p:sp>
      <p:sp>
        <p:nvSpPr>
          <p:cNvPr id="5" name="Pil: femhörning 4">
            <a:extLst>
              <a:ext uri="{FF2B5EF4-FFF2-40B4-BE49-F238E27FC236}">
                <a16:creationId xmlns:a16="http://schemas.microsoft.com/office/drawing/2014/main" id="{7D54CA6B-7676-46E5-2684-282BB3DA328B}"/>
              </a:ext>
            </a:extLst>
          </p:cNvPr>
          <p:cNvSpPr/>
          <p:nvPr/>
        </p:nvSpPr>
        <p:spPr>
          <a:xfrm>
            <a:off x="566442" y="1764064"/>
            <a:ext cx="10787358" cy="4750024"/>
          </a:xfrm>
          <a:prstGeom prst="homePlate">
            <a:avLst>
              <a:gd name="adj" fmla="val 21380"/>
            </a:avLst>
          </a:prstGeom>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Syfte</a:t>
            </a:r>
            <a:r>
              <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Att fungera som underlag för vilka aktörer som är behöriga att ta del av produktionsresultatet. Och för att kontrollera att produktionsresultatets producerade sortiment matchar det som finns på produktionsunderlaget. Om det inte matchar avvisas produktionsresultaten.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rPr>
              <a:t>Funktion: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När avtalsobjektet aktiveras  skapar Biometria automatiskt ett Produktionsunderlag i version 0 som måste kompletteras med produktionsunderlagsrader.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Produktionsunderlaget ska kompletteras av Uppdragsgivare (= Förste köpare)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Logistikinformationsmottagare läses in för att lägga upp giltig mottagare av produktionsrapportering.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Förutsättningar IN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Att förstaledskontrakt är skapat och att avtalsobjekt är skapat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Affärsobjekt (integrationer ut)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Produktionsunderlag UT (till uppdragsgivare och ansvarigt produktionsbolag)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4867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19DF7A-954A-6E8E-489D-0330CB565F28}"/>
              </a:ext>
            </a:extLst>
          </p:cNvPr>
          <p:cNvSpPr>
            <a:spLocks noGrp="1"/>
          </p:cNvSpPr>
          <p:nvPr>
            <p:ph type="title"/>
          </p:nvPr>
        </p:nvSpPr>
        <p:spPr/>
        <p:txBody>
          <a:bodyPr/>
          <a:lstStyle/>
          <a:p>
            <a:r>
              <a:rPr lang="sv-SE" dirty="0"/>
              <a:t>Affärsobjekt/Integrationer - beskrivning</a:t>
            </a:r>
          </a:p>
        </p:txBody>
      </p:sp>
      <p:sp>
        <p:nvSpPr>
          <p:cNvPr id="7" name="Rektangel: rundade hörn 6">
            <a:extLst>
              <a:ext uri="{FF2B5EF4-FFF2-40B4-BE49-F238E27FC236}">
                <a16:creationId xmlns:a16="http://schemas.microsoft.com/office/drawing/2014/main" id="{B274F44F-7151-4771-B9FB-DD74CB296B24}"/>
              </a:ext>
            </a:extLst>
          </p:cNvPr>
          <p:cNvSpPr/>
          <p:nvPr/>
        </p:nvSpPr>
        <p:spPr>
          <a:xfrm>
            <a:off x="263525" y="1520825"/>
            <a:ext cx="3651641" cy="4720045"/>
          </a:xfrm>
          <a:prstGeom prst="roundRect">
            <a:avLst>
              <a:gd name="adj" fmla="val 6404"/>
            </a:avLst>
          </a:prstGeom>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Produktionsunderlag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När avtalsobjektet aktiveras  skapar Biometria automatiskt ett PU i version 0 som måste kompletteras med produktionsunderlagsrader.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Kan kompletteras av Uppdragsgivare (förste köpare) och om uppdragivaren anger ett ansvarigt produktionsföretag så kan det också uppdatera produktionsunderlaget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1" i="1" u="none" strike="noStrike" kern="1200" cap="none" spc="0" normalizeH="0" baseline="0" noProof="0" dirty="0">
                <a:ln>
                  <a:noFill/>
                </a:ln>
                <a:solidFill>
                  <a:srgbClr val="000000"/>
                </a:solidFill>
                <a:effectLst/>
                <a:uLnTx/>
                <a:uFillTx/>
                <a:latin typeface="Calibri" panose="020F0502020204030204"/>
                <a:ea typeface="+mn-ea"/>
                <a:cs typeface="+mn-cs"/>
              </a:rPr>
              <a:t>Syfte: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Säkerställa att skogsmaskinerna rapporterar rätt samt peka ut aktörer som ska ta del av produktionsdata.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Underlag för validering att produktionsresultatets producerade sortiment stämmer med de som finns på PU. Om det inte matchar avvisas produktionsresultat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1" i="1" u="none" strike="noStrike" kern="1200" cap="none" spc="0" normalizeH="0" baseline="0" noProof="0" dirty="0">
                <a:ln>
                  <a:noFill/>
                </a:ln>
                <a:solidFill>
                  <a:srgbClr val="000000"/>
                </a:solidFill>
                <a:effectLst/>
                <a:uLnTx/>
                <a:uFillTx/>
                <a:latin typeface="Calibri" panose="020F0502020204030204"/>
                <a:ea typeface="+mn-ea"/>
                <a:cs typeface="+mn-cs"/>
              </a:rPr>
              <a:t>Giltiga mottagare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Uppdragsgivare och ansvarigt produktionsföretag.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1"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Rektangel: rundade hörn 7">
            <a:extLst>
              <a:ext uri="{FF2B5EF4-FFF2-40B4-BE49-F238E27FC236}">
                <a16:creationId xmlns:a16="http://schemas.microsoft.com/office/drawing/2014/main" id="{5DBC75EE-0BC1-206B-A28B-92C2034D34B8}"/>
              </a:ext>
            </a:extLst>
          </p:cNvPr>
          <p:cNvSpPr/>
          <p:nvPr/>
        </p:nvSpPr>
        <p:spPr>
          <a:xfrm>
            <a:off x="4097588" y="1520825"/>
            <a:ext cx="3651641" cy="4863933"/>
          </a:xfrm>
          <a:prstGeom prst="roundRect">
            <a:avLst>
              <a:gd name="adj" fmla="val 6404"/>
            </a:avLst>
          </a:prstGeom>
          <a:solidFill>
            <a:schemeClr val="accent1">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Produktionsunderlag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1" u="none" strike="noStrike" kern="1200" cap="none" spc="0" normalizeH="0" baseline="0" noProof="0" dirty="0">
                <a:ln>
                  <a:noFill/>
                </a:ln>
                <a:solidFill>
                  <a:srgbClr val="000000"/>
                </a:solidFill>
                <a:effectLst/>
                <a:uLnTx/>
                <a:uFillTx/>
                <a:latin typeface="Calibri" panose="020F0502020204030204"/>
                <a:ea typeface="+mn-ea"/>
                <a:cs typeface="+mn-cs"/>
              </a:rPr>
              <a:t>Huvud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Version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err="1">
                <a:ln>
                  <a:noFill/>
                </a:ln>
                <a:solidFill>
                  <a:srgbClr val="000000"/>
                </a:solidFill>
                <a:effectLst/>
                <a:uLnTx/>
                <a:uFillTx/>
                <a:latin typeface="Calibri" panose="020F0502020204030204"/>
                <a:ea typeface="+mn-ea"/>
                <a:cs typeface="+mn-cs"/>
              </a:rPr>
              <a:t>Exern</a:t>
            </a: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PU-identitet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Avtalsobjekt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Extern avtalsobjektsreferens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Avtalsobjektsnamn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err="1">
                <a:ln>
                  <a:noFill/>
                </a:ln>
                <a:solidFill>
                  <a:srgbClr val="000000"/>
                </a:solidFill>
                <a:effectLst/>
                <a:uLnTx/>
                <a:uFillTx/>
                <a:latin typeface="Calibri" panose="020F0502020204030204"/>
                <a:ea typeface="+mn-ea"/>
                <a:cs typeface="+mn-cs"/>
              </a:rPr>
              <a:t>Förstaledskontraktsidentiet</a:t>
            </a:r>
            <a:endPar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Säljare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Köparens identitet på säljaren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Uppdragsgivare/förste köpare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Produktionsledare, Namn , telefon, epost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Utförande avverkningsföretag Skördare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Utförande avverkningsföretag skotare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Ansvarigt avverkningsföretag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Anskaffningsform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Avtalsform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Avverkningsform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Avlägg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Avläggskoordinat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Giltighetstid från-till</a:t>
            </a:r>
            <a:endParaRPr kumimoji="0" lang="sv-SE" sz="1050" b="1"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 name="Rektangel: rundade hörn 9">
            <a:extLst>
              <a:ext uri="{FF2B5EF4-FFF2-40B4-BE49-F238E27FC236}">
                <a16:creationId xmlns:a16="http://schemas.microsoft.com/office/drawing/2014/main" id="{72848EBA-8A15-6935-65E8-6EA5DA2B1BDE}"/>
              </a:ext>
            </a:extLst>
          </p:cNvPr>
          <p:cNvSpPr/>
          <p:nvPr/>
        </p:nvSpPr>
        <p:spPr>
          <a:xfrm>
            <a:off x="6899812" y="1537040"/>
            <a:ext cx="3651641" cy="4863933"/>
          </a:xfrm>
          <a:prstGeom prst="roundRect">
            <a:avLst>
              <a:gd name="adj" fmla="val 6404"/>
            </a:avLst>
          </a:prstGeom>
          <a:solidFill>
            <a:schemeClr val="accent1">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Produktionsunderlag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1" u="none" strike="noStrike" kern="1200" cap="none" spc="0" normalizeH="0" baseline="0" noProof="0" dirty="0">
                <a:ln>
                  <a:noFill/>
                </a:ln>
                <a:solidFill>
                  <a:srgbClr val="000000"/>
                </a:solidFill>
                <a:effectLst/>
                <a:uLnTx/>
                <a:uFillTx/>
                <a:latin typeface="Calibri" panose="020F0502020204030204"/>
                <a:ea typeface="+mn-ea"/>
                <a:cs typeface="+mn-cs"/>
              </a:rPr>
              <a:t>Rader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Radnummer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Status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Sortimentskategori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Producerat handelssortiment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Leveransansvarig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Planerad mottagare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Ansvarigt avverkningsföretag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Destinerad mottagare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Destinerad mottagningsplats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Logistikinformationsmottagare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Destinerad köpare mellanled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998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548E16-ABB5-AFCE-D422-C8A8FE2B2105}"/>
              </a:ext>
            </a:extLst>
          </p:cNvPr>
          <p:cNvSpPr>
            <a:spLocks noGrp="1"/>
          </p:cNvSpPr>
          <p:nvPr>
            <p:ph type="title"/>
          </p:nvPr>
        </p:nvSpPr>
        <p:spPr/>
        <p:txBody>
          <a:bodyPr/>
          <a:lstStyle/>
          <a:p>
            <a:r>
              <a:rPr lang="sv-SE" dirty="0"/>
              <a:t>Hantera råvaruaffärens logistik</a:t>
            </a:r>
          </a:p>
        </p:txBody>
      </p:sp>
      <p:sp>
        <p:nvSpPr>
          <p:cNvPr id="19" name="Pil: femhörning 18">
            <a:extLst>
              <a:ext uri="{FF2B5EF4-FFF2-40B4-BE49-F238E27FC236}">
                <a16:creationId xmlns:a16="http://schemas.microsoft.com/office/drawing/2014/main" id="{DCDDC1B8-7EB9-8FD0-BBD8-EAD976639F2C}"/>
              </a:ext>
            </a:extLst>
          </p:cNvPr>
          <p:cNvSpPr/>
          <p:nvPr/>
        </p:nvSpPr>
        <p:spPr>
          <a:xfrm>
            <a:off x="191429" y="1565921"/>
            <a:ext cx="679900" cy="402905"/>
          </a:xfrm>
          <a:prstGeom prst="homePlat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Verifiera destinering</a:t>
            </a:r>
          </a:p>
        </p:txBody>
      </p:sp>
      <p:sp>
        <p:nvSpPr>
          <p:cNvPr id="22" name="Rektangel: rundade hörn 21">
            <a:extLst>
              <a:ext uri="{FF2B5EF4-FFF2-40B4-BE49-F238E27FC236}">
                <a16:creationId xmlns:a16="http://schemas.microsoft.com/office/drawing/2014/main" id="{90399D8D-69E5-ABC8-CC80-34FA9A79B27B}"/>
              </a:ext>
            </a:extLst>
          </p:cNvPr>
          <p:cNvSpPr/>
          <p:nvPr/>
        </p:nvSpPr>
        <p:spPr>
          <a:xfrm>
            <a:off x="3019330" y="1766455"/>
            <a:ext cx="883660" cy="456839"/>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Verifiering av destinering UT</a:t>
            </a:r>
          </a:p>
        </p:txBody>
      </p:sp>
      <p:sp>
        <p:nvSpPr>
          <p:cNvPr id="70" name="Pil: femhörning 69">
            <a:extLst>
              <a:ext uri="{FF2B5EF4-FFF2-40B4-BE49-F238E27FC236}">
                <a16:creationId xmlns:a16="http://schemas.microsoft.com/office/drawing/2014/main" id="{EB5D9985-9248-0D45-F678-D23EB2D0FF1F}"/>
              </a:ext>
            </a:extLst>
          </p:cNvPr>
          <p:cNvSpPr/>
          <p:nvPr/>
        </p:nvSpPr>
        <p:spPr>
          <a:xfrm>
            <a:off x="191429" y="2010402"/>
            <a:ext cx="679900" cy="402905"/>
          </a:xfrm>
          <a:prstGeom prst="homePlat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Destinera sortiment</a:t>
            </a:r>
          </a:p>
        </p:txBody>
      </p:sp>
      <p:sp>
        <p:nvSpPr>
          <p:cNvPr id="71" name="Rektangel: rundade hörn 70">
            <a:extLst>
              <a:ext uri="{FF2B5EF4-FFF2-40B4-BE49-F238E27FC236}">
                <a16:creationId xmlns:a16="http://schemas.microsoft.com/office/drawing/2014/main" id="{B5BE770F-6BD1-2942-836E-1058FF8315FA}"/>
              </a:ext>
            </a:extLst>
          </p:cNvPr>
          <p:cNvSpPr/>
          <p:nvPr/>
        </p:nvSpPr>
        <p:spPr>
          <a:xfrm>
            <a:off x="2114830" y="1766455"/>
            <a:ext cx="823356" cy="456839"/>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Destinering</a:t>
            </a:r>
          </a:p>
        </p:txBody>
      </p:sp>
      <p:sp>
        <p:nvSpPr>
          <p:cNvPr id="74" name="Rektangel: rundade hörn 73">
            <a:extLst>
              <a:ext uri="{FF2B5EF4-FFF2-40B4-BE49-F238E27FC236}">
                <a16:creationId xmlns:a16="http://schemas.microsoft.com/office/drawing/2014/main" id="{8E609A7F-6824-FBA5-33C2-A31CB1926D20}"/>
              </a:ext>
            </a:extLst>
          </p:cNvPr>
          <p:cNvSpPr/>
          <p:nvPr/>
        </p:nvSpPr>
        <p:spPr>
          <a:xfrm>
            <a:off x="1168728" y="1761010"/>
            <a:ext cx="885806" cy="456839"/>
          </a:xfrm>
          <a:prstGeom prst="roundRect">
            <a:avLst/>
          </a:prstGeom>
          <a:solidFill>
            <a:srgbClr val="0066FF"/>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Destinering IN</a:t>
            </a:r>
          </a:p>
        </p:txBody>
      </p:sp>
      <p:sp>
        <p:nvSpPr>
          <p:cNvPr id="3" name="Pil: femhörning 2">
            <a:extLst>
              <a:ext uri="{FF2B5EF4-FFF2-40B4-BE49-F238E27FC236}">
                <a16:creationId xmlns:a16="http://schemas.microsoft.com/office/drawing/2014/main" id="{AE936305-AC05-283F-5099-0D9BF700E699}"/>
              </a:ext>
            </a:extLst>
          </p:cNvPr>
          <p:cNvSpPr/>
          <p:nvPr/>
        </p:nvSpPr>
        <p:spPr>
          <a:xfrm>
            <a:off x="191429" y="2762817"/>
            <a:ext cx="679900" cy="402905"/>
          </a:xfrm>
          <a:prstGeom prst="homePlate">
            <a:avLst/>
          </a:prstGeom>
          <a:solidFill>
            <a:srgbClr val="3381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transport-underlag</a:t>
            </a:r>
          </a:p>
        </p:txBody>
      </p:sp>
      <p:sp>
        <p:nvSpPr>
          <p:cNvPr id="4" name="Rektangel: rundade hörn 3">
            <a:extLst>
              <a:ext uri="{FF2B5EF4-FFF2-40B4-BE49-F238E27FC236}">
                <a16:creationId xmlns:a16="http://schemas.microsoft.com/office/drawing/2014/main" id="{9911A29C-B8DC-BE66-963E-0BB3AED9744B}"/>
              </a:ext>
            </a:extLst>
          </p:cNvPr>
          <p:cNvSpPr/>
          <p:nvPr/>
        </p:nvSpPr>
        <p:spPr>
          <a:xfrm>
            <a:off x="2114830" y="2472735"/>
            <a:ext cx="823356" cy="456839"/>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Systemskapat transport-underlag</a:t>
            </a:r>
          </a:p>
        </p:txBody>
      </p:sp>
      <p:sp>
        <p:nvSpPr>
          <p:cNvPr id="5" name="Rektangel: rundade hörn 4">
            <a:extLst>
              <a:ext uri="{FF2B5EF4-FFF2-40B4-BE49-F238E27FC236}">
                <a16:creationId xmlns:a16="http://schemas.microsoft.com/office/drawing/2014/main" id="{1A1A9BC4-583B-08EF-E103-A6D96273C832}"/>
              </a:ext>
            </a:extLst>
          </p:cNvPr>
          <p:cNvSpPr/>
          <p:nvPr/>
        </p:nvSpPr>
        <p:spPr>
          <a:xfrm>
            <a:off x="3019330" y="2472735"/>
            <a:ext cx="883660" cy="456839"/>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Befraktar-underlag UT</a:t>
            </a:r>
          </a:p>
        </p:txBody>
      </p:sp>
      <p:sp>
        <p:nvSpPr>
          <p:cNvPr id="18" name="Rektangel: rundade hörn 17">
            <a:extLst>
              <a:ext uri="{FF2B5EF4-FFF2-40B4-BE49-F238E27FC236}">
                <a16:creationId xmlns:a16="http://schemas.microsoft.com/office/drawing/2014/main" id="{218F465F-E93A-A547-570D-02C4E7A361EF}"/>
              </a:ext>
            </a:extLst>
          </p:cNvPr>
          <p:cNvSpPr/>
          <p:nvPr/>
        </p:nvSpPr>
        <p:spPr>
          <a:xfrm>
            <a:off x="989610" y="3063846"/>
            <a:ext cx="1087722" cy="497053"/>
          </a:xfrm>
          <a:prstGeom prst="roundRect">
            <a:avLst/>
          </a:prstGeom>
          <a:solidFill>
            <a:srgbClr val="0066FF"/>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Användarskapat transportunderlag IN</a:t>
            </a:r>
          </a:p>
        </p:txBody>
      </p:sp>
      <p:sp>
        <p:nvSpPr>
          <p:cNvPr id="21" name="Rektangel: rundade hörn 20">
            <a:extLst>
              <a:ext uri="{FF2B5EF4-FFF2-40B4-BE49-F238E27FC236}">
                <a16:creationId xmlns:a16="http://schemas.microsoft.com/office/drawing/2014/main" id="{488E1F4A-9CC1-B37F-0D7F-20555B78C55C}"/>
              </a:ext>
            </a:extLst>
          </p:cNvPr>
          <p:cNvSpPr/>
          <p:nvPr/>
        </p:nvSpPr>
        <p:spPr>
          <a:xfrm>
            <a:off x="2128198" y="3083952"/>
            <a:ext cx="931556" cy="456839"/>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Användarskapat transport-underlag</a:t>
            </a:r>
          </a:p>
        </p:txBody>
      </p:sp>
      <p:sp>
        <p:nvSpPr>
          <p:cNvPr id="23" name="Pil: femhörning 22">
            <a:extLst>
              <a:ext uri="{FF2B5EF4-FFF2-40B4-BE49-F238E27FC236}">
                <a16:creationId xmlns:a16="http://schemas.microsoft.com/office/drawing/2014/main" id="{1A578685-C085-5B13-2189-90B1227FD2E8}"/>
              </a:ext>
            </a:extLst>
          </p:cNvPr>
          <p:cNvSpPr/>
          <p:nvPr/>
        </p:nvSpPr>
        <p:spPr>
          <a:xfrm>
            <a:off x="191429" y="3683839"/>
            <a:ext cx="723960" cy="402905"/>
          </a:xfrm>
          <a:prstGeom prst="homePlate">
            <a:avLst/>
          </a:prstGeom>
          <a:solidFill>
            <a:srgbClr val="3381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transport-instruktion</a:t>
            </a:r>
          </a:p>
        </p:txBody>
      </p:sp>
      <p:sp>
        <p:nvSpPr>
          <p:cNvPr id="24" name="Rektangel: rundade hörn 23">
            <a:extLst>
              <a:ext uri="{FF2B5EF4-FFF2-40B4-BE49-F238E27FC236}">
                <a16:creationId xmlns:a16="http://schemas.microsoft.com/office/drawing/2014/main" id="{B8840FFB-FBD9-D032-456F-DBBDC0C7E98D}"/>
              </a:ext>
            </a:extLst>
          </p:cNvPr>
          <p:cNvSpPr/>
          <p:nvPr/>
        </p:nvSpPr>
        <p:spPr>
          <a:xfrm>
            <a:off x="2106870" y="3656871"/>
            <a:ext cx="931556" cy="456839"/>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Transport-instruktion</a:t>
            </a:r>
          </a:p>
        </p:txBody>
      </p:sp>
      <p:sp>
        <p:nvSpPr>
          <p:cNvPr id="25" name="Rektangel: rundade hörn 24">
            <a:extLst>
              <a:ext uri="{FF2B5EF4-FFF2-40B4-BE49-F238E27FC236}">
                <a16:creationId xmlns:a16="http://schemas.microsoft.com/office/drawing/2014/main" id="{4807BE43-945E-7364-D4E8-BB3BE2D62B3B}"/>
              </a:ext>
            </a:extLst>
          </p:cNvPr>
          <p:cNvSpPr/>
          <p:nvPr/>
        </p:nvSpPr>
        <p:spPr>
          <a:xfrm>
            <a:off x="3161316" y="3653654"/>
            <a:ext cx="883660" cy="456839"/>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Transport-instruktion UT</a:t>
            </a:r>
          </a:p>
        </p:txBody>
      </p:sp>
      <p:sp>
        <p:nvSpPr>
          <p:cNvPr id="26" name="Pil: femhörning 25">
            <a:extLst>
              <a:ext uri="{FF2B5EF4-FFF2-40B4-BE49-F238E27FC236}">
                <a16:creationId xmlns:a16="http://schemas.microsoft.com/office/drawing/2014/main" id="{6AD19315-6681-BE5A-261E-DB13D1D277C8}"/>
              </a:ext>
            </a:extLst>
          </p:cNvPr>
          <p:cNvSpPr/>
          <p:nvPr/>
        </p:nvSpPr>
        <p:spPr>
          <a:xfrm>
            <a:off x="191429" y="4374229"/>
            <a:ext cx="723960" cy="402905"/>
          </a:xfrm>
          <a:prstGeom prst="homePlat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Skapa och administrera mätorder råvara</a:t>
            </a:r>
          </a:p>
        </p:txBody>
      </p:sp>
      <p:sp>
        <p:nvSpPr>
          <p:cNvPr id="27" name="Rektangel: rundade hörn 26">
            <a:extLst>
              <a:ext uri="{FF2B5EF4-FFF2-40B4-BE49-F238E27FC236}">
                <a16:creationId xmlns:a16="http://schemas.microsoft.com/office/drawing/2014/main" id="{D617B866-D35F-EBAA-03A0-79D1E3584E33}"/>
              </a:ext>
            </a:extLst>
          </p:cNvPr>
          <p:cNvSpPr/>
          <p:nvPr/>
        </p:nvSpPr>
        <p:spPr>
          <a:xfrm>
            <a:off x="2119323" y="4361262"/>
            <a:ext cx="931556" cy="456839"/>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Mätorder råvara</a:t>
            </a:r>
          </a:p>
        </p:txBody>
      </p:sp>
      <p:sp>
        <p:nvSpPr>
          <p:cNvPr id="28" name="Rektangel: rundade hörn 27">
            <a:extLst>
              <a:ext uri="{FF2B5EF4-FFF2-40B4-BE49-F238E27FC236}">
                <a16:creationId xmlns:a16="http://schemas.microsoft.com/office/drawing/2014/main" id="{158DE2FF-1F4D-7B03-8AA4-97BF478AE840}"/>
              </a:ext>
            </a:extLst>
          </p:cNvPr>
          <p:cNvSpPr/>
          <p:nvPr/>
        </p:nvSpPr>
        <p:spPr>
          <a:xfrm>
            <a:off x="3141567" y="4361261"/>
            <a:ext cx="883660" cy="456839"/>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Mät-instruktion UT</a:t>
            </a:r>
          </a:p>
        </p:txBody>
      </p:sp>
      <p:sp>
        <p:nvSpPr>
          <p:cNvPr id="29" name="Pil: femhörning 28">
            <a:extLst>
              <a:ext uri="{FF2B5EF4-FFF2-40B4-BE49-F238E27FC236}">
                <a16:creationId xmlns:a16="http://schemas.microsoft.com/office/drawing/2014/main" id="{834AE446-6419-87F4-8E58-83CB5C5BA48F}"/>
              </a:ext>
            </a:extLst>
          </p:cNvPr>
          <p:cNvSpPr/>
          <p:nvPr/>
        </p:nvSpPr>
        <p:spPr>
          <a:xfrm>
            <a:off x="191429" y="5100852"/>
            <a:ext cx="723960" cy="40290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Skapa och administrera mätorder Transport</a:t>
            </a:r>
          </a:p>
        </p:txBody>
      </p:sp>
      <p:sp>
        <p:nvSpPr>
          <p:cNvPr id="30" name="Rektangel: rundade hörn 29">
            <a:extLst>
              <a:ext uri="{FF2B5EF4-FFF2-40B4-BE49-F238E27FC236}">
                <a16:creationId xmlns:a16="http://schemas.microsoft.com/office/drawing/2014/main" id="{2DAC1D05-C127-BFB9-89FA-DB904565DAA3}"/>
              </a:ext>
            </a:extLst>
          </p:cNvPr>
          <p:cNvSpPr/>
          <p:nvPr/>
        </p:nvSpPr>
        <p:spPr>
          <a:xfrm>
            <a:off x="2119323" y="5087885"/>
            <a:ext cx="931556" cy="456839"/>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Mätorder transport</a:t>
            </a:r>
          </a:p>
        </p:txBody>
      </p:sp>
      <p:sp>
        <p:nvSpPr>
          <p:cNvPr id="32" name="Pil: femhörning 31">
            <a:extLst>
              <a:ext uri="{FF2B5EF4-FFF2-40B4-BE49-F238E27FC236}">
                <a16:creationId xmlns:a16="http://schemas.microsoft.com/office/drawing/2014/main" id="{BF38BA5A-1350-55A0-ECBC-96A92C3B5A4B}"/>
              </a:ext>
            </a:extLst>
          </p:cNvPr>
          <p:cNvSpPr/>
          <p:nvPr/>
        </p:nvSpPr>
        <p:spPr>
          <a:xfrm>
            <a:off x="191429" y="5708582"/>
            <a:ext cx="723960" cy="402905"/>
          </a:xfrm>
          <a:prstGeom prst="homePlate">
            <a:avLst/>
          </a:prstGeom>
          <a:solidFill>
            <a:srgbClr val="3381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Hämta avstånd</a:t>
            </a:r>
          </a:p>
        </p:txBody>
      </p:sp>
      <p:sp>
        <p:nvSpPr>
          <p:cNvPr id="33" name="Rektangel: rundade hörn 32">
            <a:extLst>
              <a:ext uri="{FF2B5EF4-FFF2-40B4-BE49-F238E27FC236}">
                <a16:creationId xmlns:a16="http://schemas.microsoft.com/office/drawing/2014/main" id="{12DBEB85-FEC8-14F5-BB15-AF7DBCF55B14}"/>
              </a:ext>
            </a:extLst>
          </p:cNvPr>
          <p:cNvSpPr/>
          <p:nvPr/>
        </p:nvSpPr>
        <p:spPr>
          <a:xfrm>
            <a:off x="2050115" y="5910034"/>
            <a:ext cx="1087722" cy="456839"/>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Krönt Vägval-avstånd i Transportunderlag</a:t>
            </a:r>
          </a:p>
        </p:txBody>
      </p:sp>
      <p:sp>
        <p:nvSpPr>
          <p:cNvPr id="34" name="Pil: femhörning 33">
            <a:extLst>
              <a:ext uri="{FF2B5EF4-FFF2-40B4-BE49-F238E27FC236}">
                <a16:creationId xmlns:a16="http://schemas.microsoft.com/office/drawing/2014/main" id="{034C021D-27E2-63ED-6EB1-743C0F1161C2}"/>
              </a:ext>
            </a:extLst>
          </p:cNvPr>
          <p:cNvSpPr/>
          <p:nvPr/>
        </p:nvSpPr>
        <p:spPr>
          <a:xfrm>
            <a:off x="191429" y="6136882"/>
            <a:ext cx="723960" cy="402905"/>
          </a:xfrm>
          <a:prstGeom prst="homePlate">
            <a:avLst/>
          </a:prstGeom>
          <a:solidFill>
            <a:srgbClr val="3381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Beräkna avstånd och rutt</a:t>
            </a:r>
          </a:p>
        </p:txBody>
      </p:sp>
      <p:sp>
        <p:nvSpPr>
          <p:cNvPr id="46" name="Pil: femhörning 45">
            <a:extLst>
              <a:ext uri="{FF2B5EF4-FFF2-40B4-BE49-F238E27FC236}">
                <a16:creationId xmlns:a16="http://schemas.microsoft.com/office/drawing/2014/main" id="{5B584B46-71DB-3066-20B3-867F1BCDF723}"/>
              </a:ext>
            </a:extLst>
          </p:cNvPr>
          <p:cNvSpPr/>
          <p:nvPr/>
        </p:nvSpPr>
        <p:spPr>
          <a:xfrm>
            <a:off x="746638" y="149982"/>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00" b="0" i="0" u="none" strike="noStrike" kern="1200" cap="none" spc="0" normalizeH="0" baseline="0" noProof="0" dirty="0">
                <a:ln>
                  <a:noFill/>
                </a:ln>
                <a:solidFill>
                  <a:srgbClr val="FFFFFF"/>
                </a:solidFill>
                <a:effectLst/>
                <a:uLnTx/>
                <a:uFillTx/>
                <a:latin typeface="Calibri" panose="020F0502020204030204"/>
                <a:ea typeface="+mn-ea"/>
                <a:cs typeface="+mn-cs"/>
              </a:rPr>
              <a:t>Förbereda råvaru och tjänsteaffär</a:t>
            </a:r>
          </a:p>
        </p:txBody>
      </p:sp>
      <p:sp>
        <p:nvSpPr>
          <p:cNvPr id="47" name="Pil: femhörning 46">
            <a:extLst>
              <a:ext uri="{FF2B5EF4-FFF2-40B4-BE49-F238E27FC236}">
                <a16:creationId xmlns:a16="http://schemas.microsoft.com/office/drawing/2014/main" id="{03E170AB-08B5-A942-B8CE-98825AF54C86}"/>
              </a:ext>
            </a:extLst>
          </p:cNvPr>
          <p:cNvSpPr/>
          <p:nvPr/>
        </p:nvSpPr>
        <p:spPr>
          <a:xfrm>
            <a:off x="1463701" y="149982"/>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00" b="0" i="0" u="none" strike="noStrike" kern="1200" cap="none" spc="0" normalizeH="0" baseline="0" noProof="0" dirty="0">
                <a:ln>
                  <a:noFill/>
                </a:ln>
                <a:solidFill>
                  <a:srgbClr val="FFFFFF"/>
                </a:solidFill>
                <a:effectLst/>
                <a:uLnTx/>
                <a:uFillTx/>
                <a:latin typeface="Calibri" panose="020F0502020204030204"/>
                <a:ea typeface="+mn-ea"/>
                <a:cs typeface="+mn-cs"/>
              </a:rPr>
              <a:t>Initiera och administrera råvaru och tjänsteaffär</a:t>
            </a:r>
          </a:p>
        </p:txBody>
      </p:sp>
      <p:sp>
        <p:nvSpPr>
          <p:cNvPr id="48" name="Pil: femhörning 47">
            <a:extLst>
              <a:ext uri="{FF2B5EF4-FFF2-40B4-BE49-F238E27FC236}">
                <a16:creationId xmlns:a16="http://schemas.microsoft.com/office/drawing/2014/main" id="{2C2100BB-76C4-DBBF-CD30-937FE44FD2B6}"/>
              </a:ext>
            </a:extLst>
          </p:cNvPr>
          <p:cNvSpPr/>
          <p:nvPr/>
        </p:nvSpPr>
        <p:spPr>
          <a:xfrm>
            <a:off x="2180764" y="149982"/>
            <a:ext cx="679900" cy="40290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500" b="0" i="0" u="none" strike="noStrike" kern="1200" cap="none" spc="0" normalizeH="0" baseline="0" noProof="0" dirty="0">
                <a:ln>
                  <a:noFill/>
                </a:ln>
                <a:solidFill>
                  <a:srgbClr val="FFFFFF"/>
                </a:solidFill>
                <a:effectLst/>
                <a:uLnTx/>
                <a:uFillTx/>
                <a:latin typeface="Calibri" panose="020F0502020204030204"/>
                <a:ea typeface="+mn-ea"/>
                <a:cs typeface="+mn-cs"/>
              </a:rPr>
              <a:t>Hantera råvaruaffärens logistik</a:t>
            </a:r>
          </a:p>
        </p:txBody>
      </p:sp>
      <p:sp>
        <p:nvSpPr>
          <p:cNvPr id="49" name="Pil: femhörning 48">
            <a:extLst>
              <a:ext uri="{FF2B5EF4-FFF2-40B4-BE49-F238E27FC236}">
                <a16:creationId xmlns:a16="http://schemas.microsoft.com/office/drawing/2014/main" id="{FB787517-1D1A-326A-5B3E-A90332FC2E7A}"/>
              </a:ext>
            </a:extLst>
          </p:cNvPr>
          <p:cNvSpPr/>
          <p:nvPr/>
        </p:nvSpPr>
        <p:spPr>
          <a:xfrm>
            <a:off x="2897827" y="149982"/>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00" b="0" i="0" u="none" strike="noStrike" kern="1200" cap="none" spc="0" normalizeH="0" baseline="0" noProof="0" dirty="0">
                <a:ln>
                  <a:noFill/>
                </a:ln>
                <a:solidFill>
                  <a:srgbClr val="FFFFFF"/>
                </a:solidFill>
                <a:effectLst/>
                <a:uLnTx/>
                <a:uFillTx/>
                <a:latin typeface="Calibri" panose="020F0502020204030204"/>
                <a:ea typeface="+mn-ea"/>
                <a:cs typeface="+mn-cs"/>
              </a:rPr>
              <a:t>Hantera produktions-uppgifter</a:t>
            </a:r>
          </a:p>
        </p:txBody>
      </p:sp>
      <p:sp>
        <p:nvSpPr>
          <p:cNvPr id="50" name="Pil: femhörning 49">
            <a:extLst>
              <a:ext uri="{FF2B5EF4-FFF2-40B4-BE49-F238E27FC236}">
                <a16:creationId xmlns:a16="http://schemas.microsoft.com/office/drawing/2014/main" id="{A5CC968C-0370-9FA3-0BF2-543946D56CD1}"/>
              </a:ext>
            </a:extLst>
          </p:cNvPr>
          <p:cNvSpPr/>
          <p:nvPr/>
        </p:nvSpPr>
        <p:spPr>
          <a:xfrm>
            <a:off x="3614890" y="149982"/>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00" b="0" i="0" u="none" strike="noStrike" kern="1200" cap="none" spc="0" normalizeH="0" baseline="0" noProof="0" dirty="0">
                <a:ln>
                  <a:noFill/>
                </a:ln>
                <a:solidFill>
                  <a:srgbClr val="FFFFFF"/>
                </a:solidFill>
                <a:effectLst/>
                <a:uLnTx/>
                <a:uFillTx/>
                <a:latin typeface="Calibri" panose="020F0502020204030204"/>
                <a:ea typeface="+mn-ea"/>
                <a:cs typeface="+mn-cs"/>
              </a:rPr>
              <a:t>Hantera transport-uppgifter</a:t>
            </a:r>
          </a:p>
        </p:txBody>
      </p:sp>
      <p:sp>
        <p:nvSpPr>
          <p:cNvPr id="51" name="Pil: femhörning 50">
            <a:extLst>
              <a:ext uri="{FF2B5EF4-FFF2-40B4-BE49-F238E27FC236}">
                <a16:creationId xmlns:a16="http://schemas.microsoft.com/office/drawing/2014/main" id="{D118006F-375C-42D2-A22B-A059B7DBBC28}"/>
              </a:ext>
            </a:extLst>
          </p:cNvPr>
          <p:cNvSpPr/>
          <p:nvPr/>
        </p:nvSpPr>
        <p:spPr>
          <a:xfrm>
            <a:off x="4331953" y="149982"/>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00" b="0" i="0" u="none" strike="noStrike" kern="1200" cap="none" spc="0" normalizeH="0" baseline="0" noProof="0" dirty="0">
                <a:ln>
                  <a:noFill/>
                </a:ln>
                <a:solidFill>
                  <a:srgbClr val="FFFFFF"/>
                </a:solidFill>
                <a:effectLst/>
                <a:uLnTx/>
                <a:uFillTx/>
                <a:latin typeface="Calibri" panose="020F0502020204030204"/>
                <a:ea typeface="+mn-ea"/>
                <a:cs typeface="+mn-cs"/>
              </a:rPr>
              <a:t>Hantera mätuppgifter</a:t>
            </a:r>
          </a:p>
        </p:txBody>
      </p:sp>
      <p:sp>
        <p:nvSpPr>
          <p:cNvPr id="52" name="Pil: femhörning 51">
            <a:extLst>
              <a:ext uri="{FF2B5EF4-FFF2-40B4-BE49-F238E27FC236}">
                <a16:creationId xmlns:a16="http://schemas.microsoft.com/office/drawing/2014/main" id="{DDAE52CF-9E91-42D2-FD78-ED7E838F40D5}"/>
              </a:ext>
            </a:extLst>
          </p:cNvPr>
          <p:cNvSpPr/>
          <p:nvPr/>
        </p:nvSpPr>
        <p:spPr>
          <a:xfrm>
            <a:off x="5049016" y="149982"/>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00" b="0" i="0" u="none" strike="noStrike" kern="1200" cap="none" spc="0" normalizeH="0" baseline="0" noProof="0" dirty="0">
                <a:ln>
                  <a:noFill/>
                </a:ln>
                <a:solidFill>
                  <a:srgbClr val="FFFFFF"/>
                </a:solidFill>
                <a:effectLst/>
                <a:uLnTx/>
                <a:uFillTx/>
                <a:latin typeface="Calibri" panose="020F0502020204030204"/>
                <a:ea typeface="+mn-ea"/>
                <a:cs typeface="+mn-cs"/>
              </a:rPr>
              <a:t>Beräkna råvaru och tjänsteaffär</a:t>
            </a:r>
          </a:p>
        </p:txBody>
      </p:sp>
      <p:sp>
        <p:nvSpPr>
          <p:cNvPr id="53" name="Pil: femhörning 52">
            <a:extLst>
              <a:ext uri="{FF2B5EF4-FFF2-40B4-BE49-F238E27FC236}">
                <a16:creationId xmlns:a16="http://schemas.microsoft.com/office/drawing/2014/main" id="{F483D110-59D0-18B7-082E-1306DE6DBA52}"/>
              </a:ext>
            </a:extLst>
          </p:cNvPr>
          <p:cNvSpPr/>
          <p:nvPr/>
        </p:nvSpPr>
        <p:spPr>
          <a:xfrm>
            <a:off x="5766079" y="149982"/>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00" b="0" i="0" u="none" strike="noStrike" kern="1200" cap="none" spc="0" normalizeH="0" baseline="0" noProof="0" dirty="0">
                <a:ln>
                  <a:noFill/>
                </a:ln>
                <a:solidFill>
                  <a:srgbClr val="FFFFFF"/>
                </a:solidFill>
                <a:effectLst/>
                <a:uLnTx/>
                <a:uFillTx/>
                <a:latin typeface="Calibri" panose="020F0502020204030204"/>
                <a:ea typeface="+mn-ea"/>
                <a:cs typeface="+mn-cs"/>
              </a:rPr>
              <a:t>Beräkna råvaru och tjänsteaffär</a:t>
            </a:r>
          </a:p>
        </p:txBody>
      </p:sp>
      <p:sp>
        <p:nvSpPr>
          <p:cNvPr id="54" name="Pil: femhörning 53">
            <a:extLst>
              <a:ext uri="{FF2B5EF4-FFF2-40B4-BE49-F238E27FC236}">
                <a16:creationId xmlns:a16="http://schemas.microsoft.com/office/drawing/2014/main" id="{6A13FE84-0DC1-17E6-4DA6-D88BAB9383FA}"/>
              </a:ext>
            </a:extLst>
          </p:cNvPr>
          <p:cNvSpPr/>
          <p:nvPr/>
        </p:nvSpPr>
        <p:spPr>
          <a:xfrm>
            <a:off x="6483142" y="149982"/>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00" b="0" i="0" u="none" strike="noStrike" kern="1200" cap="none" spc="0" normalizeH="0" baseline="0" noProof="0" dirty="0">
                <a:ln>
                  <a:noFill/>
                </a:ln>
                <a:solidFill>
                  <a:srgbClr val="FFFFFF"/>
                </a:solidFill>
                <a:effectLst/>
                <a:uLnTx/>
                <a:uFillTx/>
                <a:latin typeface="Calibri" panose="020F0502020204030204"/>
                <a:ea typeface="+mn-ea"/>
                <a:cs typeface="+mn-cs"/>
              </a:rPr>
              <a:t>Redovisa råvaru och tjänsteaffär</a:t>
            </a:r>
          </a:p>
        </p:txBody>
      </p:sp>
      <p:sp>
        <p:nvSpPr>
          <p:cNvPr id="55" name="Pil: femhörning 54">
            <a:extLst>
              <a:ext uri="{FF2B5EF4-FFF2-40B4-BE49-F238E27FC236}">
                <a16:creationId xmlns:a16="http://schemas.microsoft.com/office/drawing/2014/main" id="{D40BDD94-2D2B-FB53-5C83-6BCA2BB48641}"/>
              </a:ext>
            </a:extLst>
          </p:cNvPr>
          <p:cNvSpPr/>
          <p:nvPr/>
        </p:nvSpPr>
        <p:spPr>
          <a:xfrm>
            <a:off x="7200205" y="149982"/>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00" b="0" i="0" u="none" strike="noStrike" kern="1200" cap="none" spc="0" normalizeH="0" baseline="0" noProof="0" dirty="0">
                <a:ln>
                  <a:noFill/>
                </a:ln>
                <a:solidFill>
                  <a:srgbClr val="FFFFFF"/>
                </a:solidFill>
                <a:effectLst/>
                <a:uLnTx/>
                <a:uFillTx/>
                <a:latin typeface="Calibri" panose="020F0502020204030204"/>
                <a:ea typeface="+mn-ea"/>
                <a:cs typeface="+mn-cs"/>
              </a:rPr>
              <a:t>Ändrings-hantering</a:t>
            </a:r>
          </a:p>
        </p:txBody>
      </p:sp>
      <p:sp>
        <p:nvSpPr>
          <p:cNvPr id="56" name="Pil: femhörning 55">
            <a:extLst>
              <a:ext uri="{FF2B5EF4-FFF2-40B4-BE49-F238E27FC236}">
                <a16:creationId xmlns:a16="http://schemas.microsoft.com/office/drawing/2014/main" id="{A9EE66DF-D69C-E43E-1F17-1C3413D27F60}"/>
              </a:ext>
            </a:extLst>
          </p:cNvPr>
          <p:cNvSpPr/>
          <p:nvPr/>
        </p:nvSpPr>
        <p:spPr>
          <a:xfrm>
            <a:off x="7917265" y="149982"/>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00" b="0" i="0" u="none" strike="noStrike" kern="1200" cap="none" spc="0" normalizeH="0" baseline="0" noProof="0" dirty="0">
                <a:ln>
                  <a:noFill/>
                </a:ln>
                <a:solidFill>
                  <a:srgbClr val="FFFFFF"/>
                </a:solidFill>
                <a:effectLst/>
                <a:uLnTx/>
                <a:uFillTx/>
                <a:latin typeface="Calibri" panose="020F0502020204030204"/>
                <a:ea typeface="+mn-ea"/>
                <a:cs typeface="+mn-cs"/>
              </a:rPr>
              <a:t>Övrigt</a:t>
            </a:r>
          </a:p>
        </p:txBody>
      </p:sp>
    </p:spTree>
    <p:extLst>
      <p:ext uri="{BB962C8B-B14F-4D97-AF65-F5344CB8AC3E}">
        <p14:creationId xmlns:p14="http://schemas.microsoft.com/office/powerpoint/2010/main" val="848302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06CBC02-CE07-5DCA-757D-DC63C871232F}"/>
              </a:ext>
            </a:extLst>
          </p:cNvPr>
          <p:cNvSpPr>
            <a:spLocks noGrp="1"/>
          </p:cNvSpPr>
          <p:nvPr>
            <p:ph type="title"/>
          </p:nvPr>
        </p:nvSpPr>
        <p:spPr/>
        <p:txBody>
          <a:bodyPr/>
          <a:lstStyle/>
          <a:p>
            <a:r>
              <a:rPr lang="sv-SE" dirty="0"/>
              <a:t>Initiera och administrera råvaru och tjänsteaffär</a:t>
            </a:r>
          </a:p>
        </p:txBody>
      </p:sp>
      <p:sp>
        <p:nvSpPr>
          <p:cNvPr id="3" name="Rektangel 2">
            <a:extLst>
              <a:ext uri="{FF2B5EF4-FFF2-40B4-BE49-F238E27FC236}">
                <a16:creationId xmlns:a16="http://schemas.microsoft.com/office/drawing/2014/main" id="{82E48B53-0028-DD66-0E40-15923CF1FBD8}"/>
              </a:ext>
            </a:extLst>
          </p:cNvPr>
          <p:cNvSpPr/>
          <p:nvPr/>
        </p:nvSpPr>
        <p:spPr>
          <a:xfrm>
            <a:off x="144275" y="4261913"/>
            <a:ext cx="11871367" cy="687003"/>
          </a:xfrm>
          <a:prstGeom prst="rect">
            <a:avLst/>
          </a:pr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Ansvarigt transportföretag</a:t>
            </a:r>
          </a:p>
        </p:txBody>
      </p:sp>
      <p:sp>
        <p:nvSpPr>
          <p:cNvPr id="7" name="Rektangel 6">
            <a:extLst>
              <a:ext uri="{FF2B5EF4-FFF2-40B4-BE49-F238E27FC236}">
                <a16:creationId xmlns:a16="http://schemas.microsoft.com/office/drawing/2014/main" id="{2E95F6F8-36D0-838A-12FC-CF8EC3CD44CB}"/>
              </a:ext>
            </a:extLst>
          </p:cNvPr>
          <p:cNvSpPr/>
          <p:nvPr/>
        </p:nvSpPr>
        <p:spPr>
          <a:xfrm>
            <a:off x="160311" y="3563985"/>
            <a:ext cx="11871367" cy="687003"/>
          </a:xfrm>
          <a:prstGeom prst="rect">
            <a:avLst/>
          </a:prstGeom>
          <a:solidFill>
            <a:srgbClr val="66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LIM</a:t>
            </a:r>
          </a:p>
        </p:txBody>
      </p:sp>
      <p:sp>
        <p:nvSpPr>
          <p:cNvPr id="8" name="Rektangel 7">
            <a:extLst>
              <a:ext uri="{FF2B5EF4-FFF2-40B4-BE49-F238E27FC236}">
                <a16:creationId xmlns:a16="http://schemas.microsoft.com/office/drawing/2014/main" id="{2A083A55-04C4-0134-DAF0-6045CCE7E46E}"/>
              </a:ext>
            </a:extLst>
          </p:cNvPr>
          <p:cNvSpPr/>
          <p:nvPr/>
        </p:nvSpPr>
        <p:spPr>
          <a:xfrm>
            <a:off x="160309" y="2837746"/>
            <a:ext cx="11871367" cy="715841"/>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Befraktare</a:t>
            </a:r>
          </a:p>
        </p:txBody>
      </p:sp>
      <p:sp>
        <p:nvSpPr>
          <p:cNvPr id="14" name="Rektangel 13">
            <a:extLst>
              <a:ext uri="{FF2B5EF4-FFF2-40B4-BE49-F238E27FC236}">
                <a16:creationId xmlns:a16="http://schemas.microsoft.com/office/drawing/2014/main" id="{3A85F01A-EC4B-5FC9-86FF-6A6FBBDBDE9A}"/>
              </a:ext>
            </a:extLst>
          </p:cNvPr>
          <p:cNvSpPr/>
          <p:nvPr/>
        </p:nvSpPr>
        <p:spPr>
          <a:xfrm>
            <a:off x="160316" y="2101931"/>
            <a:ext cx="11871367" cy="719057"/>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Biometria</a:t>
            </a:r>
          </a:p>
        </p:txBody>
      </p:sp>
      <p:sp>
        <p:nvSpPr>
          <p:cNvPr id="17" name="Rektangel 16">
            <a:extLst>
              <a:ext uri="{FF2B5EF4-FFF2-40B4-BE49-F238E27FC236}">
                <a16:creationId xmlns:a16="http://schemas.microsoft.com/office/drawing/2014/main" id="{A7B69CC6-BBFC-AE92-13FD-5EB5B29D4459}"/>
              </a:ext>
            </a:extLst>
          </p:cNvPr>
          <p:cNvSpPr/>
          <p:nvPr/>
        </p:nvSpPr>
        <p:spPr>
          <a:xfrm>
            <a:off x="168267" y="1234552"/>
            <a:ext cx="11871367" cy="83127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Destineringsansvarig = Transportansvarig råvarupart</a:t>
            </a:r>
          </a:p>
        </p:txBody>
      </p:sp>
      <p:sp>
        <p:nvSpPr>
          <p:cNvPr id="20" name="Pil: femhörning 19">
            <a:extLst>
              <a:ext uri="{FF2B5EF4-FFF2-40B4-BE49-F238E27FC236}">
                <a16:creationId xmlns:a16="http://schemas.microsoft.com/office/drawing/2014/main" id="{6016866F-F8C1-1C76-FD4E-F8ECC5D9C45B}"/>
              </a:ext>
            </a:extLst>
          </p:cNvPr>
          <p:cNvSpPr/>
          <p:nvPr/>
        </p:nvSpPr>
        <p:spPr>
          <a:xfrm>
            <a:off x="189130" y="1592715"/>
            <a:ext cx="791688" cy="296883"/>
          </a:xfrm>
          <a:prstGeom prst="homePlat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Destinera sortiment</a:t>
            </a:r>
          </a:p>
        </p:txBody>
      </p:sp>
      <p:sp>
        <p:nvSpPr>
          <p:cNvPr id="21" name="Rektangel 20">
            <a:extLst>
              <a:ext uri="{FF2B5EF4-FFF2-40B4-BE49-F238E27FC236}">
                <a16:creationId xmlns:a16="http://schemas.microsoft.com/office/drawing/2014/main" id="{97D5B902-FE6C-B323-8E1A-6C2DBD4AD6C1}"/>
              </a:ext>
            </a:extLst>
          </p:cNvPr>
          <p:cNvSpPr/>
          <p:nvPr/>
        </p:nvSpPr>
        <p:spPr>
          <a:xfrm>
            <a:off x="160316" y="4948193"/>
            <a:ext cx="11871367" cy="68700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Biometria mätplatssystem/chaufförsklient</a:t>
            </a:r>
          </a:p>
        </p:txBody>
      </p:sp>
      <p:sp>
        <p:nvSpPr>
          <p:cNvPr id="29" name="Pil: femhörning 28">
            <a:extLst>
              <a:ext uri="{FF2B5EF4-FFF2-40B4-BE49-F238E27FC236}">
                <a16:creationId xmlns:a16="http://schemas.microsoft.com/office/drawing/2014/main" id="{A3F764C2-5F2F-6C47-00AB-AB5201784BFA}"/>
              </a:ext>
            </a:extLst>
          </p:cNvPr>
          <p:cNvSpPr/>
          <p:nvPr/>
        </p:nvSpPr>
        <p:spPr>
          <a:xfrm>
            <a:off x="1021278" y="2259682"/>
            <a:ext cx="1042177" cy="37225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Skapa systemskapat transportunderlag</a:t>
            </a:r>
          </a:p>
        </p:txBody>
      </p:sp>
      <p:sp>
        <p:nvSpPr>
          <p:cNvPr id="40" name="Rektangel: rundade hörn 39">
            <a:extLst>
              <a:ext uri="{FF2B5EF4-FFF2-40B4-BE49-F238E27FC236}">
                <a16:creationId xmlns:a16="http://schemas.microsoft.com/office/drawing/2014/main" id="{3B089B90-A949-38B8-3E98-F38A38915F8A}"/>
              </a:ext>
            </a:extLst>
          </p:cNvPr>
          <p:cNvSpPr/>
          <p:nvPr/>
        </p:nvSpPr>
        <p:spPr>
          <a:xfrm>
            <a:off x="2090426" y="2296525"/>
            <a:ext cx="910073" cy="31640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Systemskapat transportunderlag</a:t>
            </a:r>
          </a:p>
        </p:txBody>
      </p:sp>
      <p:sp>
        <p:nvSpPr>
          <p:cNvPr id="51" name="Pil: femhörning 50">
            <a:extLst>
              <a:ext uri="{FF2B5EF4-FFF2-40B4-BE49-F238E27FC236}">
                <a16:creationId xmlns:a16="http://schemas.microsoft.com/office/drawing/2014/main" id="{CC7B56F7-D601-1396-D1FA-0943CBE8F724}"/>
              </a:ext>
            </a:extLst>
          </p:cNvPr>
          <p:cNvSpPr/>
          <p:nvPr/>
        </p:nvSpPr>
        <p:spPr>
          <a:xfrm>
            <a:off x="3836446" y="2280396"/>
            <a:ext cx="1042177" cy="37225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Skapa mätorder transport</a:t>
            </a:r>
          </a:p>
        </p:txBody>
      </p:sp>
      <p:sp>
        <p:nvSpPr>
          <p:cNvPr id="52" name="Flödesschema: Dokument 51">
            <a:extLst>
              <a:ext uri="{FF2B5EF4-FFF2-40B4-BE49-F238E27FC236}">
                <a16:creationId xmlns:a16="http://schemas.microsoft.com/office/drawing/2014/main" id="{4D42C873-4F34-DD84-00C9-4AEB4CD8BC56}"/>
              </a:ext>
            </a:extLst>
          </p:cNvPr>
          <p:cNvSpPr/>
          <p:nvPr/>
        </p:nvSpPr>
        <p:spPr>
          <a:xfrm>
            <a:off x="3046581" y="2358058"/>
            <a:ext cx="607083" cy="254871"/>
          </a:xfrm>
          <a:prstGeom prst="flowChartDocumen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Befrakta-</a:t>
            </a:r>
            <a:r>
              <a:rPr kumimoji="0" lang="sv-SE" sz="700" b="0" i="0" u="none" strike="noStrike" kern="1200" cap="none" spc="0" normalizeH="0" baseline="0" noProof="0" dirty="0" err="1">
                <a:ln>
                  <a:noFill/>
                </a:ln>
                <a:solidFill>
                  <a:srgbClr val="000000"/>
                </a:solidFill>
                <a:effectLst/>
                <a:uLnTx/>
                <a:uFillTx/>
                <a:latin typeface="Calibri" panose="020F0502020204030204"/>
                <a:ea typeface="+mn-ea"/>
                <a:cs typeface="+mn-cs"/>
              </a:rPr>
              <a:t>runderlag</a:t>
            </a:r>
            <a:endPar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3" name="Pil: femhörning 52">
            <a:extLst>
              <a:ext uri="{FF2B5EF4-FFF2-40B4-BE49-F238E27FC236}">
                <a16:creationId xmlns:a16="http://schemas.microsoft.com/office/drawing/2014/main" id="{76357A86-FC67-2D7F-1ECF-92B0EBAE5B0F}"/>
              </a:ext>
            </a:extLst>
          </p:cNvPr>
          <p:cNvSpPr/>
          <p:nvPr/>
        </p:nvSpPr>
        <p:spPr>
          <a:xfrm>
            <a:off x="3653664" y="3029632"/>
            <a:ext cx="1224958" cy="372259"/>
          </a:xfrm>
          <a:prstGeom prst="homePlate">
            <a:avLst/>
          </a:prstGeom>
          <a:pattFill prst="pct90">
            <a:fgClr>
              <a:srgbClr val="3B9637"/>
            </a:fgClr>
            <a:bgClr>
              <a:schemeClr val="bg1"/>
            </a:bgClr>
          </a:patt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Skapa användarskapade transportunderlag</a:t>
            </a:r>
          </a:p>
        </p:txBody>
      </p:sp>
      <p:sp>
        <p:nvSpPr>
          <p:cNvPr id="54" name="Pil: femhörning 53">
            <a:extLst>
              <a:ext uri="{FF2B5EF4-FFF2-40B4-BE49-F238E27FC236}">
                <a16:creationId xmlns:a16="http://schemas.microsoft.com/office/drawing/2014/main" id="{30284EDA-A5D7-EFB1-BD8F-E8E0D53D20F4}"/>
              </a:ext>
            </a:extLst>
          </p:cNvPr>
          <p:cNvSpPr/>
          <p:nvPr/>
        </p:nvSpPr>
        <p:spPr>
          <a:xfrm>
            <a:off x="3653663" y="1550493"/>
            <a:ext cx="1224959" cy="372259"/>
          </a:xfrm>
          <a:prstGeom prst="homePlate">
            <a:avLst/>
          </a:prstGeom>
          <a:pattFill prst="pct90">
            <a:fgClr>
              <a:srgbClr val="3B9637"/>
            </a:fgClr>
            <a:bgClr>
              <a:schemeClr val="bg1"/>
            </a:bgClr>
          </a:patt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Skapa användarskapade transportunderlag</a:t>
            </a:r>
          </a:p>
        </p:txBody>
      </p:sp>
      <p:cxnSp>
        <p:nvCxnSpPr>
          <p:cNvPr id="56" name="Koppling: vinklad 55">
            <a:extLst>
              <a:ext uri="{FF2B5EF4-FFF2-40B4-BE49-F238E27FC236}">
                <a16:creationId xmlns:a16="http://schemas.microsoft.com/office/drawing/2014/main" id="{422CB2D5-20F7-FA21-CA87-5A7EEE4F2903}"/>
              </a:ext>
            </a:extLst>
          </p:cNvPr>
          <p:cNvCxnSpPr>
            <a:cxnSpLocks/>
            <a:stCxn id="52" idx="0"/>
            <a:endCxn id="54" idx="1"/>
          </p:cNvCxnSpPr>
          <p:nvPr/>
        </p:nvCxnSpPr>
        <p:spPr>
          <a:xfrm rot="5400000" flipH="1" flipV="1">
            <a:off x="3191176" y="1895571"/>
            <a:ext cx="621435" cy="30354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Koppling: vinklad 57">
            <a:extLst>
              <a:ext uri="{FF2B5EF4-FFF2-40B4-BE49-F238E27FC236}">
                <a16:creationId xmlns:a16="http://schemas.microsoft.com/office/drawing/2014/main" id="{193F71C2-ADD9-51C4-AF21-120FA6ACFEBC}"/>
              </a:ext>
            </a:extLst>
          </p:cNvPr>
          <p:cNvCxnSpPr>
            <a:cxnSpLocks/>
            <a:stCxn id="52" idx="2"/>
            <a:endCxn id="53" idx="1"/>
          </p:cNvCxnSpPr>
          <p:nvPr/>
        </p:nvCxnSpPr>
        <p:spPr>
          <a:xfrm rot="16200000" flipH="1">
            <a:off x="3192052" y="2754149"/>
            <a:ext cx="619683" cy="30354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Rektangel: rundade hörn 58">
            <a:extLst>
              <a:ext uri="{FF2B5EF4-FFF2-40B4-BE49-F238E27FC236}">
                <a16:creationId xmlns:a16="http://schemas.microsoft.com/office/drawing/2014/main" id="{A9E99EF4-41D7-C18F-F9F6-E254AF91D09A}"/>
              </a:ext>
            </a:extLst>
          </p:cNvPr>
          <p:cNvSpPr/>
          <p:nvPr/>
        </p:nvSpPr>
        <p:spPr>
          <a:xfrm>
            <a:off x="4957039" y="1580878"/>
            <a:ext cx="910073" cy="316404"/>
          </a:xfrm>
          <a:prstGeom prst="roundRect">
            <a:avLst/>
          </a:prstGeom>
          <a:ln>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Användarskapade transportunderlag</a:t>
            </a:r>
          </a:p>
        </p:txBody>
      </p:sp>
      <p:sp>
        <p:nvSpPr>
          <p:cNvPr id="60" name="Flödesschema: Dokument 59">
            <a:extLst>
              <a:ext uri="{FF2B5EF4-FFF2-40B4-BE49-F238E27FC236}">
                <a16:creationId xmlns:a16="http://schemas.microsoft.com/office/drawing/2014/main" id="{B78025F1-095F-3F39-A44F-0720E12422C1}"/>
              </a:ext>
            </a:extLst>
          </p:cNvPr>
          <p:cNvSpPr/>
          <p:nvPr/>
        </p:nvSpPr>
        <p:spPr>
          <a:xfrm>
            <a:off x="5913194" y="1642411"/>
            <a:ext cx="930276" cy="254871"/>
          </a:xfrm>
          <a:prstGeom prst="flowChartDocument">
            <a:avLst/>
          </a:prstGeom>
          <a:ln>
            <a:prstDash val="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Användarskapade transportunderlag</a:t>
            </a:r>
          </a:p>
        </p:txBody>
      </p:sp>
      <p:sp>
        <p:nvSpPr>
          <p:cNvPr id="62" name="Pil: femhörning 61">
            <a:extLst>
              <a:ext uri="{FF2B5EF4-FFF2-40B4-BE49-F238E27FC236}">
                <a16:creationId xmlns:a16="http://schemas.microsoft.com/office/drawing/2014/main" id="{94F3A9FD-FA9F-1A37-2D6D-FD3EA63533C4}"/>
              </a:ext>
            </a:extLst>
          </p:cNvPr>
          <p:cNvSpPr/>
          <p:nvPr/>
        </p:nvSpPr>
        <p:spPr>
          <a:xfrm>
            <a:off x="5505753" y="5036645"/>
            <a:ext cx="1182430" cy="37225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1" i="0" u="none" strike="noStrike" kern="1200" cap="none" spc="0" normalizeH="0" baseline="0" noProof="0" dirty="0">
                <a:ln>
                  <a:noFill/>
                </a:ln>
                <a:solidFill>
                  <a:srgbClr val="FFFFFF"/>
                </a:solidFill>
                <a:effectLst/>
                <a:uLnTx/>
                <a:uFillTx/>
                <a:latin typeface="Calibri" panose="020F0502020204030204"/>
                <a:ea typeface="+mn-ea"/>
                <a:cs typeface="+mn-cs"/>
              </a:rPr>
              <a:t>Hantera mätorder transport</a:t>
            </a:r>
          </a:p>
        </p:txBody>
      </p:sp>
      <p:cxnSp>
        <p:nvCxnSpPr>
          <p:cNvPr id="64" name="Koppling: vinklad 63">
            <a:extLst>
              <a:ext uri="{FF2B5EF4-FFF2-40B4-BE49-F238E27FC236}">
                <a16:creationId xmlns:a16="http://schemas.microsoft.com/office/drawing/2014/main" id="{26014BEC-867B-0F09-9366-C244BB258367}"/>
              </a:ext>
            </a:extLst>
          </p:cNvPr>
          <p:cNvCxnSpPr>
            <a:cxnSpLocks/>
            <a:stCxn id="59" idx="2"/>
            <a:endCxn id="62" idx="1"/>
          </p:cNvCxnSpPr>
          <p:nvPr/>
        </p:nvCxnSpPr>
        <p:spPr>
          <a:xfrm rot="16200000" flipH="1">
            <a:off x="3796168" y="3513189"/>
            <a:ext cx="3325493" cy="9367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69" name="Rektangel: rundade hörn 68">
            <a:extLst>
              <a:ext uri="{FF2B5EF4-FFF2-40B4-BE49-F238E27FC236}">
                <a16:creationId xmlns:a16="http://schemas.microsoft.com/office/drawing/2014/main" id="{F306634B-6EE3-79A7-85F1-2B8A2903C0DB}"/>
              </a:ext>
            </a:extLst>
          </p:cNvPr>
          <p:cNvSpPr/>
          <p:nvPr/>
        </p:nvSpPr>
        <p:spPr>
          <a:xfrm>
            <a:off x="4961391" y="3066989"/>
            <a:ext cx="910073" cy="316404"/>
          </a:xfrm>
          <a:prstGeom prst="roundRect">
            <a:avLst/>
          </a:prstGeom>
          <a:ln>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Användarskapade transportunderlag</a:t>
            </a:r>
          </a:p>
        </p:txBody>
      </p:sp>
      <p:sp>
        <p:nvSpPr>
          <p:cNvPr id="70" name="Flödesschema: Dokument 69">
            <a:extLst>
              <a:ext uri="{FF2B5EF4-FFF2-40B4-BE49-F238E27FC236}">
                <a16:creationId xmlns:a16="http://schemas.microsoft.com/office/drawing/2014/main" id="{83C646A9-46C2-680D-E4E7-D3B514154560}"/>
              </a:ext>
            </a:extLst>
          </p:cNvPr>
          <p:cNvSpPr/>
          <p:nvPr/>
        </p:nvSpPr>
        <p:spPr>
          <a:xfrm>
            <a:off x="5917546" y="3128522"/>
            <a:ext cx="925924" cy="254871"/>
          </a:xfrm>
          <a:prstGeom prst="flowChartDocument">
            <a:avLst/>
          </a:prstGeom>
          <a:ln>
            <a:prstDash val="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Användarskapade transportunderlag</a:t>
            </a:r>
          </a:p>
        </p:txBody>
      </p:sp>
      <p:sp>
        <p:nvSpPr>
          <p:cNvPr id="71" name="Pil: femhörning 70">
            <a:extLst>
              <a:ext uri="{FF2B5EF4-FFF2-40B4-BE49-F238E27FC236}">
                <a16:creationId xmlns:a16="http://schemas.microsoft.com/office/drawing/2014/main" id="{5A12B0ED-74B2-288D-58AB-C0608041C1CE}"/>
              </a:ext>
            </a:extLst>
          </p:cNvPr>
          <p:cNvSpPr/>
          <p:nvPr/>
        </p:nvSpPr>
        <p:spPr>
          <a:xfrm>
            <a:off x="6561492" y="2292818"/>
            <a:ext cx="1042177" cy="37225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Skapa transport-instruktion</a:t>
            </a:r>
          </a:p>
        </p:txBody>
      </p:sp>
      <p:cxnSp>
        <p:nvCxnSpPr>
          <p:cNvPr id="73" name="Koppling: vinklad 72">
            <a:extLst>
              <a:ext uri="{FF2B5EF4-FFF2-40B4-BE49-F238E27FC236}">
                <a16:creationId xmlns:a16="http://schemas.microsoft.com/office/drawing/2014/main" id="{97514CAE-AF0C-F639-0DA3-52A7ACF7B050}"/>
              </a:ext>
            </a:extLst>
          </p:cNvPr>
          <p:cNvCxnSpPr>
            <a:stCxn id="60" idx="2"/>
            <a:endCxn id="71" idx="1"/>
          </p:cNvCxnSpPr>
          <p:nvPr/>
        </p:nvCxnSpPr>
        <p:spPr>
          <a:xfrm rot="16200000" flipH="1">
            <a:off x="6170654" y="2088110"/>
            <a:ext cx="598516" cy="183160"/>
          </a:xfrm>
          <a:prstGeom prst="bentConnector2">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6" name="Koppling: vinklad 75">
            <a:extLst>
              <a:ext uri="{FF2B5EF4-FFF2-40B4-BE49-F238E27FC236}">
                <a16:creationId xmlns:a16="http://schemas.microsoft.com/office/drawing/2014/main" id="{8924B5EC-AD71-536A-E7EC-5E5A4A61A358}"/>
              </a:ext>
            </a:extLst>
          </p:cNvPr>
          <p:cNvCxnSpPr>
            <a:stCxn id="70" idx="0"/>
            <a:endCxn id="71" idx="1"/>
          </p:cNvCxnSpPr>
          <p:nvPr/>
        </p:nvCxnSpPr>
        <p:spPr>
          <a:xfrm rot="5400000" flipH="1" flipV="1">
            <a:off x="6146213" y="2713243"/>
            <a:ext cx="649574" cy="180984"/>
          </a:xfrm>
          <a:prstGeom prst="bentConnector2">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77" name="Rektangel: rundade hörn 76">
            <a:extLst>
              <a:ext uri="{FF2B5EF4-FFF2-40B4-BE49-F238E27FC236}">
                <a16:creationId xmlns:a16="http://schemas.microsoft.com/office/drawing/2014/main" id="{C684A129-6B2D-1EA6-CD17-64793CED8032}"/>
              </a:ext>
            </a:extLst>
          </p:cNvPr>
          <p:cNvSpPr/>
          <p:nvPr/>
        </p:nvSpPr>
        <p:spPr>
          <a:xfrm>
            <a:off x="7705691" y="2344529"/>
            <a:ext cx="671955" cy="31640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Transport-instruktion</a:t>
            </a:r>
          </a:p>
        </p:txBody>
      </p:sp>
      <p:sp>
        <p:nvSpPr>
          <p:cNvPr id="78" name="Flödesschema: Dokument 77">
            <a:extLst>
              <a:ext uri="{FF2B5EF4-FFF2-40B4-BE49-F238E27FC236}">
                <a16:creationId xmlns:a16="http://schemas.microsoft.com/office/drawing/2014/main" id="{A4DBCEF5-6067-855B-9F6D-CC368EFEC617}"/>
              </a:ext>
            </a:extLst>
          </p:cNvPr>
          <p:cNvSpPr/>
          <p:nvPr/>
        </p:nvSpPr>
        <p:spPr>
          <a:xfrm>
            <a:off x="8444129" y="2388644"/>
            <a:ext cx="607083" cy="254871"/>
          </a:xfrm>
          <a:prstGeom prst="flowChartDocumen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Transport-instruktion</a:t>
            </a:r>
          </a:p>
        </p:txBody>
      </p:sp>
      <p:sp>
        <p:nvSpPr>
          <p:cNvPr id="80" name="Stjärna: 4 punkter 79">
            <a:extLst>
              <a:ext uri="{FF2B5EF4-FFF2-40B4-BE49-F238E27FC236}">
                <a16:creationId xmlns:a16="http://schemas.microsoft.com/office/drawing/2014/main" id="{3CDB8FE7-99C5-0B67-0773-5F170F774A55}"/>
              </a:ext>
            </a:extLst>
          </p:cNvPr>
          <p:cNvSpPr/>
          <p:nvPr/>
        </p:nvSpPr>
        <p:spPr>
          <a:xfrm>
            <a:off x="6495009" y="2165093"/>
            <a:ext cx="218270" cy="262863"/>
          </a:xfrm>
          <a:prstGeom prst="star4">
            <a:avLst/>
          </a:prstGeom>
          <a:solidFill>
            <a:srgbClr val="FFFF00"/>
          </a:solidFill>
          <a:ln>
            <a:solidFill>
              <a:srgbClr val="BCB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1" name="Stjärna: 4 punkter 80">
            <a:extLst>
              <a:ext uri="{FF2B5EF4-FFF2-40B4-BE49-F238E27FC236}">
                <a16:creationId xmlns:a16="http://schemas.microsoft.com/office/drawing/2014/main" id="{25584101-254C-16E8-49A3-A25DDA78A8ED}"/>
              </a:ext>
            </a:extLst>
          </p:cNvPr>
          <p:cNvSpPr/>
          <p:nvPr/>
        </p:nvSpPr>
        <p:spPr>
          <a:xfrm>
            <a:off x="3755686" y="2179690"/>
            <a:ext cx="218270" cy="262863"/>
          </a:xfrm>
          <a:prstGeom prst="star4">
            <a:avLst/>
          </a:prstGeom>
          <a:solidFill>
            <a:srgbClr val="FFFF00"/>
          </a:solidFill>
          <a:ln>
            <a:solidFill>
              <a:srgbClr val="BCB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2" name="Stjärna: 4 punkter 81">
            <a:extLst>
              <a:ext uri="{FF2B5EF4-FFF2-40B4-BE49-F238E27FC236}">
                <a16:creationId xmlns:a16="http://schemas.microsoft.com/office/drawing/2014/main" id="{A1CAC6FD-C9D7-3007-5407-D6CF904A1171}"/>
              </a:ext>
            </a:extLst>
          </p:cNvPr>
          <p:cNvSpPr/>
          <p:nvPr/>
        </p:nvSpPr>
        <p:spPr>
          <a:xfrm>
            <a:off x="926997" y="2141850"/>
            <a:ext cx="218270" cy="262863"/>
          </a:xfrm>
          <a:prstGeom prst="star4">
            <a:avLst/>
          </a:prstGeom>
          <a:solidFill>
            <a:srgbClr val="FFFF00"/>
          </a:solidFill>
          <a:ln>
            <a:solidFill>
              <a:srgbClr val="BCB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3" name="Pil: femhörning 82">
            <a:extLst>
              <a:ext uri="{FF2B5EF4-FFF2-40B4-BE49-F238E27FC236}">
                <a16:creationId xmlns:a16="http://schemas.microsoft.com/office/drawing/2014/main" id="{CF801EB8-FBAC-7996-4719-D08266633E72}"/>
              </a:ext>
            </a:extLst>
          </p:cNvPr>
          <p:cNvSpPr/>
          <p:nvPr/>
        </p:nvSpPr>
        <p:spPr>
          <a:xfrm>
            <a:off x="8916487" y="1456281"/>
            <a:ext cx="1042177" cy="37225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Hantera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transport-instruktion</a:t>
            </a:r>
          </a:p>
        </p:txBody>
      </p:sp>
      <p:cxnSp>
        <p:nvCxnSpPr>
          <p:cNvPr id="85" name="Koppling: vinklad 84">
            <a:extLst>
              <a:ext uri="{FF2B5EF4-FFF2-40B4-BE49-F238E27FC236}">
                <a16:creationId xmlns:a16="http://schemas.microsoft.com/office/drawing/2014/main" id="{3F64D73C-67AA-5BFF-3967-F7E66C3A724D}"/>
              </a:ext>
            </a:extLst>
          </p:cNvPr>
          <p:cNvCxnSpPr>
            <a:endCxn id="83" idx="1"/>
          </p:cNvCxnSpPr>
          <p:nvPr/>
        </p:nvCxnSpPr>
        <p:spPr>
          <a:xfrm rot="5400000" flipH="1" flipV="1">
            <a:off x="8474254" y="1915827"/>
            <a:ext cx="715648" cy="16881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88" name="Pil: femhörning 87">
            <a:extLst>
              <a:ext uri="{FF2B5EF4-FFF2-40B4-BE49-F238E27FC236}">
                <a16:creationId xmlns:a16="http://schemas.microsoft.com/office/drawing/2014/main" id="{961C9713-715A-D5C1-2C31-274B6390DF72}"/>
              </a:ext>
            </a:extLst>
          </p:cNvPr>
          <p:cNvSpPr/>
          <p:nvPr/>
        </p:nvSpPr>
        <p:spPr>
          <a:xfrm>
            <a:off x="8929550" y="3038192"/>
            <a:ext cx="1042177" cy="37225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Hantera transport-instruktion</a:t>
            </a:r>
          </a:p>
        </p:txBody>
      </p:sp>
      <p:sp>
        <p:nvSpPr>
          <p:cNvPr id="89" name="Pil: femhörning 88">
            <a:extLst>
              <a:ext uri="{FF2B5EF4-FFF2-40B4-BE49-F238E27FC236}">
                <a16:creationId xmlns:a16="http://schemas.microsoft.com/office/drawing/2014/main" id="{127139D2-654D-D0EF-6B66-4396A0D9ACE4}"/>
              </a:ext>
            </a:extLst>
          </p:cNvPr>
          <p:cNvSpPr/>
          <p:nvPr/>
        </p:nvSpPr>
        <p:spPr>
          <a:xfrm>
            <a:off x="8942613" y="3684946"/>
            <a:ext cx="1042177" cy="37225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Hantera transport-instruktion</a:t>
            </a:r>
          </a:p>
        </p:txBody>
      </p:sp>
      <p:sp>
        <p:nvSpPr>
          <p:cNvPr id="90" name="Pil: femhörning 89">
            <a:extLst>
              <a:ext uri="{FF2B5EF4-FFF2-40B4-BE49-F238E27FC236}">
                <a16:creationId xmlns:a16="http://schemas.microsoft.com/office/drawing/2014/main" id="{E44DA688-1820-0F02-6B92-E8441CA6EAF5}"/>
              </a:ext>
            </a:extLst>
          </p:cNvPr>
          <p:cNvSpPr/>
          <p:nvPr/>
        </p:nvSpPr>
        <p:spPr>
          <a:xfrm>
            <a:off x="8939641" y="4347716"/>
            <a:ext cx="1042177" cy="37225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Hantera transport-instruktion</a:t>
            </a:r>
          </a:p>
        </p:txBody>
      </p:sp>
      <p:cxnSp>
        <p:nvCxnSpPr>
          <p:cNvPr id="92" name="Koppling: vinklad 91">
            <a:extLst>
              <a:ext uri="{FF2B5EF4-FFF2-40B4-BE49-F238E27FC236}">
                <a16:creationId xmlns:a16="http://schemas.microsoft.com/office/drawing/2014/main" id="{186EC094-0E39-4FF3-BEC7-72999E498F8E}"/>
              </a:ext>
            </a:extLst>
          </p:cNvPr>
          <p:cNvCxnSpPr>
            <a:stCxn id="78" idx="2"/>
            <a:endCxn id="88" idx="1"/>
          </p:cNvCxnSpPr>
          <p:nvPr/>
        </p:nvCxnSpPr>
        <p:spPr>
          <a:xfrm rot="16200000" flipH="1">
            <a:off x="8539782" y="2834553"/>
            <a:ext cx="597657" cy="18187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3" name="Koppling: vinklad 92">
            <a:extLst>
              <a:ext uri="{FF2B5EF4-FFF2-40B4-BE49-F238E27FC236}">
                <a16:creationId xmlns:a16="http://schemas.microsoft.com/office/drawing/2014/main" id="{2AC5B1A5-D4F5-A51A-B9A1-2C3AD35AE35A}"/>
              </a:ext>
            </a:extLst>
          </p:cNvPr>
          <p:cNvCxnSpPr>
            <a:cxnSpLocks/>
            <a:stCxn id="78" idx="2"/>
            <a:endCxn id="89" idx="1"/>
          </p:cNvCxnSpPr>
          <p:nvPr/>
        </p:nvCxnSpPr>
        <p:spPr>
          <a:xfrm rot="16200000" flipH="1">
            <a:off x="8222937" y="3151399"/>
            <a:ext cx="1244411" cy="19494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6" name="Koppling: vinklad 95">
            <a:extLst>
              <a:ext uri="{FF2B5EF4-FFF2-40B4-BE49-F238E27FC236}">
                <a16:creationId xmlns:a16="http://schemas.microsoft.com/office/drawing/2014/main" id="{84283878-626F-B345-EF5E-8F4AF929904D}"/>
              </a:ext>
            </a:extLst>
          </p:cNvPr>
          <p:cNvCxnSpPr>
            <a:cxnSpLocks/>
            <a:stCxn id="78" idx="2"/>
            <a:endCxn id="90" idx="1"/>
          </p:cNvCxnSpPr>
          <p:nvPr/>
        </p:nvCxnSpPr>
        <p:spPr>
          <a:xfrm rot="16200000" flipH="1">
            <a:off x="7890066" y="3484270"/>
            <a:ext cx="1907181" cy="19197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Rektangel: rundade hörn 3">
            <a:extLst>
              <a:ext uri="{FF2B5EF4-FFF2-40B4-BE49-F238E27FC236}">
                <a16:creationId xmlns:a16="http://schemas.microsoft.com/office/drawing/2014/main" id="{1A112F17-7128-E7DC-C828-CFAA0384FB10}"/>
              </a:ext>
            </a:extLst>
          </p:cNvPr>
          <p:cNvSpPr/>
          <p:nvPr/>
        </p:nvSpPr>
        <p:spPr>
          <a:xfrm>
            <a:off x="1108833" y="1591173"/>
            <a:ext cx="683751" cy="31640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Destinerat sortiment</a:t>
            </a:r>
          </a:p>
        </p:txBody>
      </p:sp>
      <p:cxnSp>
        <p:nvCxnSpPr>
          <p:cNvPr id="6" name="Rak pilkoppling 5">
            <a:extLst>
              <a:ext uri="{FF2B5EF4-FFF2-40B4-BE49-F238E27FC236}">
                <a16:creationId xmlns:a16="http://schemas.microsoft.com/office/drawing/2014/main" id="{4F461503-5F2F-6B59-AEA2-A9D13CFE16F4}"/>
              </a:ext>
            </a:extLst>
          </p:cNvPr>
          <p:cNvCxnSpPr>
            <a:stCxn id="4" idx="2"/>
            <a:endCxn id="29" idx="0"/>
          </p:cNvCxnSpPr>
          <p:nvPr/>
        </p:nvCxnSpPr>
        <p:spPr>
          <a:xfrm flipH="1">
            <a:off x="1449302" y="1907577"/>
            <a:ext cx="1407" cy="3521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Rektangel 4">
            <a:extLst>
              <a:ext uri="{FF2B5EF4-FFF2-40B4-BE49-F238E27FC236}">
                <a16:creationId xmlns:a16="http://schemas.microsoft.com/office/drawing/2014/main" id="{8B0EFB68-B12E-C388-6537-A444404945A6}"/>
              </a:ext>
            </a:extLst>
          </p:cNvPr>
          <p:cNvSpPr/>
          <p:nvPr/>
        </p:nvSpPr>
        <p:spPr>
          <a:xfrm>
            <a:off x="144275" y="5642301"/>
            <a:ext cx="11871367" cy="687003"/>
          </a:xfrm>
          <a:prstGeom prst="rect">
            <a:avLst/>
          </a:prstGeom>
          <a:solidFill>
            <a:schemeClr val="accent6">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Biometria Produktion</a:t>
            </a:r>
          </a:p>
        </p:txBody>
      </p:sp>
      <p:sp>
        <p:nvSpPr>
          <p:cNvPr id="9" name="Pil: femhörning 8">
            <a:extLst>
              <a:ext uri="{FF2B5EF4-FFF2-40B4-BE49-F238E27FC236}">
                <a16:creationId xmlns:a16="http://schemas.microsoft.com/office/drawing/2014/main" id="{7057AACB-5AF2-FBD4-A040-85ED9974389D}"/>
              </a:ext>
            </a:extLst>
          </p:cNvPr>
          <p:cNvSpPr/>
          <p:nvPr/>
        </p:nvSpPr>
        <p:spPr>
          <a:xfrm>
            <a:off x="2762535" y="5794921"/>
            <a:ext cx="2868243" cy="372259"/>
          </a:xfrm>
          <a:prstGeom prst="homePlat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1" i="0" u="none" strike="noStrike" kern="1200" cap="none" spc="0" normalizeH="0" baseline="0" noProof="0" dirty="0">
                <a:ln>
                  <a:noFill/>
                </a:ln>
                <a:solidFill>
                  <a:srgbClr val="FFFFFF"/>
                </a:solidFill>
                <a:effectLst/>
                <a:uLnTx/>
                <a:uFillTx/>
                <a:latin typeface="Calibri" panose="020F0502020204030204"/>
                <a:ea typeface="+mn-ea"/>
                <a:cs typeface="+mn-cs"/>
              </a:rPr>
              <a:t>Fyller på PU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1" i="0" u="none" strike="noStrike" kern="1200" cap="none" spc="0" normalizeH="0" baseline="0" noProof="0" dirty="0">
                <a:ln>
                  <a:noFill/>
                </a:ln>
                <a:solidFill>
                  <a:srgbClr val="FFFFFF"/>
                </a:solidFill>
                <a:effectLst/>
                <a:uLnTx/>
                <a:uFillTx/>
                <a:latin typeface="Calibri" panose="020F0502020204030204"/>
                <a:ea typeface="+mn-ea"/>
                <a:cs typeface="+mn-cs"/>
              </a:rPr>
              <a:t>Med  destinerad mottagare och destinerad mottagningsplats</a:t>
            </a:r>
          </a:p>
        </p:txBody>
      </p:sp>
      <p:cxnSp>
        <p:nvCxnSpPr>
          <p:cNvPr id="11" name="Rak pilkoppling 10">
            <a:extLst>
              <a:ext uri="{FF2B5EF4-FFF2-40B4-BE49-F238E27FC236}">
                <a16:creationId xmlns:a16="http://schemas.microsoft.com/office/drawing/2014/main" id="{E6E84E7F-0EEA-9F82-775C-3A0A625FA43F}"/>
              </a:ext>
            </a:extLst>
          </p:cNvPr>
          <p:cNvCxnSpPr>
            <a:cxnSpLocks/>
            <a:stCxn id="52" idx="2"/>
          </p:cNvCxnSpPr>
          <p:nvPr/>
        </p:nvCxnSpPr>
        <p:spPr>
          <a:xfrm>
            <a:off x="3350123" y="2596079"/>
            <a:ext cx="0" cy="3198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Rektangel: rundade hörn 60">
            <a:extLst>
              <a:ext uri="{FF2B5EF4-FFF2-40B4-BE49-F238E27FC236}">
                <a16:creationId xmlns:a16="http://schemas.microsoft.com/office/drawing/2014/main" id="{34ECC24B-9906-1487-64A8-A5A36F844DE9}"/>
              </a:ext>
            </a:extLst>
          </p:cNvPr>
          <p:cNvSpPr/>
          <p:nvPr/>
        </p:nvSpPr>
        <p:spPr>
          <a:xfrm>
            <a:off x="4879942" y="2336251"/>
            <a:ext cx="910073" cy="31640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Mätorder transport</a:t>
            </a:r>
          </a:p>
        </p:txBody>
      </p:sp>
    </p:spTree>
    <p:extLst>
      <p:ext uri="{BB962C8B-B14F-4D97-AF65-F5344CB8AC3E}">
        <p14:creationId xmlns:p14="http://schemas.microsoft.com/office/powerpoint/2010/main" val="4133183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19DF7A-954A-6E8E-489D-0330CB565F28}"/>
              </a:ext>
            </a:extLst>
          </p:cNvPr>
          <p:cNvSpPr>
            <a:spLocks noGrp="1"/>
          </p:cNvSpPr>
          <p:nvPr>
            <p:ph type="title"/>
          </p:nvPr>
        </p:nvSpPr>
        <p:spPr/>
        <p:txBody>
          <a:bodyPr>
            <a:normAutofit fontScale="90000"/>
          </a:bodyPr>
          <a:lstStyle/>
          <a:p>
            <a:r>
              <a:rPr lang="sv-SE" sz="2700" dirty="0"/>
              <a:t>Förmåga- beskrivning</a:t>
            </a:r>
            <a:br>
              <a:rPr lang="sv-SE" dirty="0"/>
            </a:br>
            <a:r>
              <a:rPr lang="sv-SE" sz="2200" b="1" dirty="0"/>
              <a:t>Skapa systemskapat transportunderlag och befraktarunderlag</a:t>
            </a:r>
            <a:br>
              <a:rPr lang="sv-SE" sz="2400" b="1" dirty="0"/>
            </a:br>
            <a:endParaRPr lang="sv-SE" dirty="0"/>
          </a:p>
        </p:txBody>
      </p:sp>
      <p:sp>
        <p:nvSpPr>
          <p:cNvPr id="5" name="Pil: femhörning 4">
            <a:extLst>
              <a:ext uri="{FF2B5EF4-FFF2-40B4-BE49-F238E27FC236}">
                <a16:creationId xmlns:a16="http://schemas.microsoft.com/office/drawing/2014/main" id="{7D54CA6B-7676-46E5-2684-282BB3DA328B}"/>
              </a:ext>
            </a:extLst>
          </p:cNvPr>
          <p:cNvSpPr/>
          <p:nvPr/>
        </p:nvSpPr>
        <p:spPr>
          <a:xfrm>
            <a:off x="566442" y="1764064"/>
            <a:ext cx="10787358" cy="4750024"/>
          </a:xfrm>
          <a:prstGeom prst="homePlate">
            <a:avLst>
              <a:gd name="adj" fmla="val 21380"/>
            </a:avLst>
          </a:prstGeom>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1" i="0" u="none" strike="noStrike" kern="1200" cap="none" spc="0" normalizeH="0" baseline="0" noProof="0" dirty="0">
                <a:ln>
                  <a:noFill/>
                </a:ln>
                <a:solidFill>
                  <a:srgbClr val="000000"/>
                </a:solidFill>
                <a:effectLst/>
                <a:uLnTx/>
                <a:uFillTx/>
                <a:latin typeface="Calibri" panose="020F0502020204030204"/>
                <a:ea typeface="+mn-ea"/>
                <a:cs typeface="+mn-cs"/>
              </a:rPr>
              <a:t>Syfte</a:t>
            </a: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Systemskapade transportunderlag och Befraktarunderlag fungerar som grund för Befraktare eller Transportansvarig råvarupart att utgå ifrån vid skapande av användarskapade transportunderlag.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Nyttor: </a:t>
            </a: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Tillhandahåller all information som krävs för att skapa användarskapade transportunderlag.</a:t>
            </a:r>
            <a:endPar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Utförs av: </a:t>
            </a: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Utförs automatiskt i affärsnavet.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1" i="0" u="none" strike="noStrike" kern="1200" cap="none" spc="0" normalizeH="0" baseline="0" noProof="0" dirty="0">
                <a:ln>
                  <a:noFill/>
                </a:ln>
                <a:solidFill>
                  <a:srgbClr val="000000"/>
                </a:solidFill>
                <a:effectLst/>
                <a:uLnTx/>
                <a:uFillTx/>
                <a:latin typeface="Calibri" panose="020F0502020204030204"/>
                <a:ea typeface="+mn-ea"/>
                <a:cs typeface="+mn-cs"/>
              </a:rPr>
              <a:t>Förutsättningar IN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Att destinering av ett handelssortiment till en mottagningsplats är genomförd.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1" i="0" u="none" strike="noStrike" kern="1200" cap="none" spc="0" normalizeH="0" baseline="0" noProof="0" dirty="0">
                <a:ln>
                  <a:noFill/>
                </a:ln>
                <a:solidFill>
                  <a:srgbClr val="000000"/>
                </a:solidFill>
                <a:effectLst/>
                <a:uLnTx/>
                <a:uFillTx/>
                <a:latin typeface="Calibri" panose="020F0502020204030204"/>
                <a:ea typeface="+mn-ea"/>
                <a:cs typeface="+mn-cs"/>
              </a:rPr>
              <a:t>Affärsobjekt (integrationer ut)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Affärsobjekt ”Systemskapat transportunderlag” skapas i affärsnavet automatiskt som en följd av att destinering utförts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Integration – Befraktarunderlag – skickas ut till Befraktare och Transportansvarig råvarupart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Mätorder transport, skickas internt i Biometrias VIOL 3 lösning till de mätplatser som det är möjligt att mäta in det destinerade handelssortimentet på.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0740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19DF7A-954A-6E8E-489D-0330CB565F28}"/>
              </a:ext>
            </a:extLst>
          </p:cNvPr>
          <p:cNvSpPr>
            <a:spLocks noGrp="1"/>
          </p:cNvSpPr>
          <p:nvPr>
            <p:ph type="title"/>
          </p:nvPr>
        </p:nvSpPr>
        <p:spPr>
          <a:xfrm>
            <a:off x="757813" y="252792"/>
            <a:ext cx="10515600" cy="895285"/>
          </a:xfrm>
        </p:spPr>
        <p:txBody>
          <a:bodyPr/>
          <a:lstStyle/>
          <a:p>
            <a:r>
              <a:rPr lang="sv-SE" dirty="0"/>
              <a:t>Affärsobjekt/Integrationer - beskrivning</a:t>
            </a:r>
          </a:p>
        </p:txBody>
      </p:sp>
      <p:sp>
        <p:nvSpPr>
          <p:cNvPr id="4" name="Rektangel: rundade hörn 3">
            <a:extLst>
              <a:ext uri="{FF2B5EF4-FFF2-40B4-BE49-F238E27FC236}">
                <a16:creationId xmlns:a16="http://schemas.microsoft.com/office/drawing/2014/main" id="{2B527DFB-DC96-019F-6646-E62D3217DD4E}"/>
              </a:ext>
            </a:extLst>
          </p:cNvPr>
          <p:cNvSpPr/>
          <p:nvPr/>
        </p:nvSpPr>
        <p:spPr>
          <a:xfrm>
            <a:off x="97670" y="1256045"/>
            <a:ext cx="3651641" cy="5349162"/>
          </a:xfrm>
          <a:prstGeom prst="roundRect">
            <a:avLst>
              <a:gd name="adj" fmla="val 6404"/>
            </a:avLst>
          </a:prstGeom>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Systemskapat transportunderlag/Befraktarunderlag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Systemskapat transportunderlag skapas automatiskt vid destinering av ett Handelssortiment till en mottagningsplats. Detta integreras ut som befraktarunderlag.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Ett befraktarunderlag kan bära samtliga destineringar på ett avtalsobjekt om det gäller samma aktörer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1" i="1" u="none" strike="noStrike" kern="1200" cap="none" spc="0" normalizeH="0" baseline="0" noProof="0" dirty="0">
                <a:ln>
                  <a:noFill/>
                </a:ln>
                <a:solidFill>
                  <a:srgbClr val="000000"/>
                </a:solidFill>
                <a:effectLst/>
                <a:uLnTx/>
                <a:uFillTx/>
                <a:latin typeface="Calibri" panose="020F0502020204030204"/>
                <a:ea typeface="+mn-ea"/>
                <a:cs typeface="+mn-cs"/>
              </a:rPr>
              <a:t>Giltiga mottagare </a:t>
            </a: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av integration och att se det systemskapade transportunderlaget i VIOL 3. Befraktare, transportansvarig råvarupart.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1" i="1" u="none" strike="noStrike" kern="1200" cap="none" spc="0" normalizeH="0" baseline="0" noProof="0" dirty="0">
                <a:ln>
                  <a:noFill/>
                </a:ln>
                <a:solidFill>
                  <a:srgbClr val="000000"/>
                </a:solidFill>
                <a:effectLst/>
                <a:uLnTx/>
                <a:uFillTx/>
                <a:latin typeface="Calibri" panose="020F0502020204030204"/>
                <a:ea typeface="+mn-ea"/>
                <a:cs typeface="+mn-cs"/>
              </a:rPr>
              <a:t>Syfte: </a:t>
            </a: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Befraktarunderlag är ett underlag som tillsammans med avtalsobjektet innehåller all information som krävs för att skapa användarskapade transportunderlag för ett destinerat sortiment.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1" i="1" u="none" strike="noStrike" kern="1200" cap="none" spc="0" normalizeH="0" baseline="0" noProof="0" dirty="0">
                <a:ln>
                  <a:noFill/>
                </a:ln>
                <a:solidFill>
                  <a:srgbClr val="000000"/>
                </a:solidFill>
                <a:effectLst/>
                <a:uLnTx/>
                <a:uFillTx/>
                <a:latin typeface="Calibri" panose="020F0502020204030204"/>
                <a:ea typeface="+mn-ea"/>
                <a:cs typeface="+mn-cs"/>
              </a:rPr>
              <a:t>Nytta: </a:t>
            </a: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Befraktarunderlaget gör att egna system inte behöver hålla reda på all information som krävs för att kunna skapa transportunderlag.</a:t>
            </a:r>
            <a:endParaRPr kumimoji="0" lang="sv-SE" sz="1100" b="1"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Befraktarunderlaget finns också i VIOL3-klienten, som ett systemskapat transportunderlag.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Produktionssystemet läser befraktarunderlag och uppdaterar </a:t>
            </a:r>
            <a:r>
              <a:rPr kumimoji="0" lang="sv-SE" sz="1100" b="0" i="0" u="none" strike="noStrike" kern="1200" cap="none" spc="0" normalizeH="0" baseline="0" noProof="0" dirty="0" err="1">
                <a:ln>
                  <a:noFill/>
                </a:ln>
                <a:solidFill>
                  <a:srgbClr val="000000"/>
                </a:solidFill>
                <a:effectLst/>
                <a:uLnTx/>
                <a:uFillTx/>
                <a:latin typeface="Calibri" panose="020F0502020204030204"/>
                <a:ea typeface="+mn-ea"/>
                <a:cs typeface="+mn-cs"/>
              </a:rPr>
              <a:t>ev.giltiga</a:t>
            </a: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 mottagare av produktionsrapportering. (paket 2)</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Rektangel: rundade hörn 8">
            <a:extLst>
              <a:ext uri="{FF2B5EF4-FFF2-40B4-BE49-F238E27FC236}">
                <a16:creationId xmlns:a16="http://schemas.microsoft.com/office/drawing/2014/main" id="{E5609E20-FA85-5020-257C-5A2A5150EA7F}"/>
              </a:ext>
            </a:extLst>
          </p:cNvPr>
          <p:cNvSpPr/>
          <p:nvPr/>
        </p:nvSpPr>
        <p:spPr>
          <a:xfrm>
            <a:off x="3831404" y="1256044"/>
            <a:ext cx="3651641" cy="5349163"/>
          </a:xfrm>
          <a:prstGeom prst="roundRect">
            <a:avLst>
              <a:gd name="adj" fmla="val 6404"/>
            </a:avLst>
          </a:prstGeom>
          <a:solidFill>
            <a:schemeClr val="accent1">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Systemskapat transportunderlag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Transportslag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Transportstatus (planera, körklar)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Befraktarmärkning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Transportredovisa kvantiteter (ja/nej)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Ansvarigt transportföretag från Transportunderlag (ja/nej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Status (aktiv)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Giltig From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Giltig Tom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Avtalsobjekt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Handelssortiment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Mottagningsplats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Mottagare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Redovisningshänvisning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Befraktare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Transportunderlagsansvarig (sätts lika med befraktare, men kan ändras vid skapandet av användarskapade transportunderlag.)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Transportansvarig råvarupart (lika med destineringsansvarig)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Logistikinformationsmottagare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 name="Rektangel: rundade hörn 9">
            <a:extLst>
              <a:ext uri="{FF2B5EF4-FFF2-40B4-BE49-F238E27FC236}">
                <a16:creationId xmlns:a16="http://schemas.microsoft.com/office/drawing/2014/main" id="{057B3A89-22C5-2D6D-7601-2C5992A32AE4}"/>
              </a:ext>
            </a:extLst>
          </p:cNvPr>
          <p:cNvSpPr/>
          <p:nvPr/>
        </p:nvSpPr>
        <p:spPr>
          <a:xfrm>
            <a:off x="7592603" y="1256044"/>
            <a:ext cx="3490730" cy="5349164"/>
          </a:xfrm>
          <a:prstGeom prst="roundRect">
            <a:avLst>
              <a:gd name="adj" fmla="val 6404"/>
            </a:avLst>
          </a:prstGeom>
          <a:solidFill>
            <a:schemeClr val="accent1">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Befraktarunderlag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err="1">
                <a:ln>
                  <a:noFill/>
                </a:ln>
                <a:solidFill>
                  <a:srgbClr val="000000"/>
                </a:solidFill>
                <a:effectLst/>
                <a:uLnTx/>
                <a:uFillTx/>
                <a:latin typeface="Calibri" panose="020F0502020204030204"/>
                <a:ea typeface="+mn-ea"/>
                <a:cs typeface="+mn-cs"/>
              </a:rPr>
              <a:t>BefraktarunderlagsID</a:t>
            </a:r>
            <a:endPar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Befraktare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Transportansvarig råvarupart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Logistikinformationsmottagare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1" u="none" strike="noStrike" kern="1200" cap="none" spc="0" normalizeH="0" baseline="0" noProof="0" dirty="0">
                <a:ln>
                  <a:noFill/>
                </a:ln>
                <a:solidFill>
                  <a:srgbClr val="000000"/>
                </a:solidFill>
                <a:effectLst/>
                <a:uLnTx/>
                <a:uFillTx/>
                <a:latin typeface="Calibri" panose="020F0502020204030204"/>
                <a:ea typeface="+mn-ea"/>
                <a:cs typeface="+mn-cs"/>
              </a:rPr>
              <a:t>Från förstaledskontrakt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Säljare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Anskaffningsform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1" u="none" strike="noStrike" kern="1200" cap="none" spc="0" normalizeH="0" baseline="0" noProof="0" dirty="0">
                <a:ln>
                  <a:noFill/>
                </a:ln>
                <a:solidFill>
                  <a:srgbClr val="000000"/>
                </a:solidFill>
                <a:effectLst/>
                <a:uLnTx/>
                <a:uFillTx/>
                <a:latin typeface="Calibri" panose="020F0502020204030204"/>
                <a:ea typeface="+mn-ea"/>
                <a:cs typeface="+mn-cs"/>
              </a:rPr>
              <a:t>Från avtalsobjekt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Avtalsobjekt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LLD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Virkesmärkning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Kontaktperson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Planerat startdatum avverkning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Produktionsledare (kontaktuppgifter)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Startdatum för period överenskommelse råvara vid väg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Slutdatum för period  överenskommelse råvara vid väg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Verkligt datum för råvara vid väg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Fritext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Avlägg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Vägnätsanslutning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1" u="none" strike="noStrike" kern="1200" cap="none" spc="0" normalizeH="0" baseline="0" noProof="0" dirty="0">
                <a:ln>
                  <a:noFill/>
                </a:ln>
                <a:solidFill>
                  <a:srgbClr val="000000"/>
                </a:solidFill>
                <a:effectLst/>
                <a:uLnTx/>
                <a:uFillTx/>
                <a:latin typeface="Calibri" panose="020F0502020204030204"/>
                <a:ea typeface="+mn-ea"/>
                <a:cs typeface="+mn-cs"/>
              </a:rPr>
              <a:t>Från destinering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Giltiga mätplatser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Mottagningsplats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Mottagare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Sortiment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Producerat handelssortiment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Producerat för mottagningsplats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Stockmätning (JA/Nej)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Prioriterad mätmetod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Destinerat sortiment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Mätmetoder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302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19DF7A-954A-6E8E-489D-0330CB565F28}"/>
              </a:ext>
            </a:extLst>
          </p:cNvPr>
          <p:cNvSpPr>
            <a:spLocks noGrp="1"/>
          </p:cNvSpPr>
          <p:nvPr>
            <p:ph type="title"/>
          </p:nvPr>
        </p:nvSpPr>
        <p:spPr/>
        <p:txBody>
          <a:bodyPr/>
          <a:lstStyle/>
          <a:p>
            <a:r>
              <a:rPr lang="sv-SE" dirty="0"/>
              <a:t>Förmåga- beskrivning</a:t>
            </a:r>
          </a:p>
        </p:txBody>
      </p:sp>
      <p:sp>
        <p:nvSpPr>
          <p:cNvPr id="5" name="Pil: femhörning 4">
            <a:extLst>
              <a:ext uri="{FF2B5EF4-FFF2-40B4-BE49-F238E27FC236}">
                <a16:creationId xmlns:a16="http://schemas.microsoft.com/office/drawing/2014/main" id="{7D54CA6B-7676-46E5-2684-282BB3DA328B}"/>
              </a:ext>
            </a:extLst>
          </p:cNvPr>
          <p:cNvSpPr/>
          <p:nvPr/>
        </p:nvSpPr>
        <p:spPr>
          <a:xfrm>
            <a:off x="566442" y="1764064"/>
            <a:ext cx="10691584" cy="4750024"/>
          </a:xfrm>
          <a:prstGeom prst="homePlate">
            <a:avLst>
              <a:gd name="adj" fmla="val 21380"/>
            </a:avLst>
          </a:prstGeom>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solidFill>
                <a:effectLst/>
                <a:uLnTx/>
                <a:uFillTx/>
                <a:latin typeface="Calibri" panose="020F0502020204030204"/>
                <a:ea typeface="+mn-ea"/>
                <a:cs typeface="+mn-cs"/>
              </a:rPr>
              <a:t>Skapa användarskapade transportunderlag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Syfte </a:t>
            </a: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Användarskapade transportunderlag visar samtliga rutter, från startplats (avlägg, hämtplats på industri), via en viaplats (=mätplats, kan lämnas tom) och till den mottagningsplats som destineringen av handelssortimentet gäller. De innehåller för varje möjlig rutt, avtalade- eller Krönt Vägval-avstånd.  Det kan också styra vilket ansvarigt transportföretag som ska gälla i transportaffären. Användarskapade transportunderlag ingår som rader i transportinstruktioner som skapas vid aktiverandet av användarskapade transportunderlag.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Nyttor: </a:t>
            </a: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Varje transportunderlag ingår som en rad i transportinstruktionen, varje rad kan fungera som en transportorder för de som ska utföra transporten. Användarskapade transportunderlag matchas vid emottagandet av </a:t>
            </a:r>
            <a:r>
              <a:rPr kumimoji="0" lang="sv-SE" sz="1200" b="0" i="0" u="none" strike="noStrike" kern="1200" cap="none" spc="0" normalizeH="0" baseline="0" noProof="0" dirty="0" err="1">
                <a:ln>
                  <a:noFill/>
                </a:ln>
                <a:solidFill>
                  <a:srgbClr val="000000"/>
                </a:solidFill>
                <a:effectLst/>
                <a:uLnTx/>
                <a:uFillTx/>
                <a:latin typeface="Calibri" panose="020F0502020204030204"/>
                <a:ea typeface="+mn-ea"/>
                <a:cs typeface="+mn-cs"/>
              </a:rPr>
              <a:t>transportuppgifter</a:t>
            </a: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 med den rutt som faktiskt körts och kan då innehålla information som är viktig för transportredovisningen.</a:t>
            </a:r>
            <a:endPar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Utförs av: </a:t>
            </a: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Användarskapade transportunderlag skapas av Transportansvarig råvarupart (=destineringsansvarig) eller av befraktaren.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Förutsättningar IN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Destinerat sortiment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Systemskapat transportunderlag (om Användarskapade transportunderlag skapas i affärsnavet)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Befraktarunderlag (om Användarskapade transportunderlag integreras in)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Integrationer ut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Inga integrationer, ingår i Transportinstruktionen ut.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6364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19DF7A-954A-6E8E-489D-0330CB565F28}"/>
              </a:ext>
            </a:extLst>
          </p:cNvPr>
          <p:cNvSpPr>
            <a:spLocks noGrp="1"/>
          </p:cNvSpPr>
          <p:nvPr>
            <p:ph type="title"/>
          </p:nvPr>
        </p:nvSpPr>
        <p:spPr/>
        <p:txBody>
          <a:bodyPr/>
          <a:lstStyle/>
          <a:p>
            <a:r>
              <a:rPr lang="sv-SE" dirty="0"/>
              <a:t>Affärsobjekt/Integrationer - beskrivning</a:t>
            </a:r>
          </a:p>
        </p:txBody>
      </p:sp>
      <p:sp>
        <p:nvSpPr>
          <p:cNvPr id="7" name="Rektangel: rundade hörn 6">
            <a:extLst>
              <a:ext uri="{FF2B5EF4-FFF2-40B4-BE49-F238E27FC236}">
                <a16:creationId xmlns:a16="http://schemas.microsoft.com/office/drawing/2014/main" id="{24EC3B0F-58E7-F970-9E63-F1C38470DC58}"/>
              </a:ext>
            </a:extLst>
          </p:cNvPr>
          <p:cNvSpPr/>
          <p:nvPr/>
        </p:nvSpPr>
        <p:spPr>
          <a:xfrm>
            <a:off x="263525" y="1520825"/>
            <a:ext cx="3651641" cy="4720045"/>
          </a:xfrm>
          <a:prstGeom prst="roundRect">
            <a:avLst>
              <a:gd name="adj" fmla="val 6404"/>
            </a:avLst>
          </a:prstGeom>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Användarskapade transportunderlag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Användarskapade transportunderlag kan skapas i klient eller integreras in av Befraktare och Transportansvarig råvarupart. Den som skapar dessa tar rollen som transportunderlagsansvarig.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Användarskapade transportunderlag beskriver en möjlig rutt, från startplats (avlägg), via viaplats (mätplats) till slutplats (mottagningsplats).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1" i="1" u="none" strike="noStrike" kern="1200" cap="none" spc="0" normalizeH="0" baseline="0" noProof="0" dirty="0">
                <a:ln>
                  <a:noFill/>
                </a:ln>
                <a:solidFill>
                  <a:srgbClr val="000000"/>
                </a:solidFill>
                <a:effectLst/>
                <a:uLnTx/>
                <a:uFillTx/>
                <a:latin typeface="Calibri" panose="020F0502020204030204"/>
                <a:ea typeface="+mn-ea"/>
                <a:cs typeface="+mn-cs"/>
              </a:rPr>
              <a:t>Syfte: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Informationen i användarskapade transportunderlag fungerar som rader i transportinstruktionen (nästa steg) och fungerar därmed som en delmängd av en transportorder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När ett mätresultat transport (underlag transportuppgifter) kommer in från en mätplats eller ett transportsystem försöker VIOL 3 systemet hitta ett transportunderlag som motsvarar de uppgifter som inkommit för att kunna hitta </a:t>
            </a:r>
            <a:r>
              <a:rPr kumimoji="0" lang="sv-SE" sz="1100" b="0" i="0" u="none" strike="noStrike" kern="1200" cap="none" spc="0" normalizeH="0" baseline="0" noProof="0" dirty="0" err="1">
                <a:ln>
                  <a:noFill/>
                </a:ln>
                <a:solidFill>
                  <a:srgbClr val="000000"/>
                </a:solidFill>
                <a:effectLst/>
                <a:uLnTx/>
                <a:uFillTx/>
                <a:latin typeface="Calibri" panose="020F0502020204030204"/>
                <a:ea typeface="+mn-ea"/>
                <a:cs typeface="+mn-cs"/>
              </a:rPr>
              <a:t>ex.vis</a:t>
            </a: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 krönt vägvalavstånd, avtalat avstånd eller angivna priser för just den angivna rutten.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Rektangel: rundade hörn 4">
            <a:extLst>
              <a:ext uri="{FF2B5EF4-FFF2-40B4-BE49-F238E27FC236}">
                <a16:creationId xmlns:a16="http://schemas.microsoft.com/office/drawing/2014/main" id="{E980CB61-DC37-7176-B508-148FE47DCE6C}"/>
              </a:ext>
            </a:extLst>
          </p:cNvPr>
          <p:cNvSpPr/>
          <p:nvPr/>
        </p:nvSpPr>
        <p:spPr>
          <a:xfrm>
            <a:off x="4097588" y="1520825"/>
            <a:ext cx="3651641" cy="4720045"/>
          </a:xfrm>
          <a:prstGeom prst="roundRect">
            <a:avLst>
              <a:gd name="adj" fmla="val 6404"/>
            </a:avLst>
          </a:prstGeom>
          <a:solidFill>
            <a:schemeClr val="accent1">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srgbClr val="000000"/>
                </a:solidFill>
                <a:effectLst/>
                <a:uLnTx/>
                <a:uFillTx/>
                <a:latin typeface="Calibri" panose="020F0502020204030204"/>
                <a:ea typeface="+mn-ea"/>
                <a:cs typeface="+mn-cs"/>
              </a:rPr>
              <a:t>Användarskapat transportunderlag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Transportunderlagstyp (användare)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Transportslag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Transportstatus (planerad, körklar)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Transportinstruktion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Befraktarmärkning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Transportredovisa kvantiteter (ja/nej)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Planerad kvantitet transport (plus enhet)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Ansvarigt transportföretag från Transportunderlag (ja/nej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Status (aktiv)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Giltig From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Giltig Tom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Destinerat sortiment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Avtalsobjekt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Handelssortiment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Mottagningsplats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Mottagare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Redovisningshänvisning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Aktör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Befraktare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Transportunderlagsansvarig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Transportansvarig råvarupart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Logistikinformationsmottagare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Ansvarigt transportföretag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Avtalat pris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per leverans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Per enhet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Rektangel: rundade hörn 5">
            <a:extLst>
              <a:ext uri="{FF2B5EF4-FFF2-40B4-BE49-F238E27FC236}">
                <a16:creationId xmlns:a16="http://schemas.microsoft.com/office/drawing/2014/main" id="{502111CF-B767-3405-1F98-C7F559C60E43}"/>
              </a:ext>
            </a:extLst>
          </p:cNvPr>
          <p:cNvSpPr/>
          <p:nvPr/>
        </p:nvSpPr>
        <p:spPr>
          <a:xfrm>
            <a:off x="7281946" y="1520825"/>
            <a:ext cx="3651641" cy="4720045"/>
          </a:xfrm>
          <a:prstGeom prst="roundRect">
            <a:avLst>
              <a:gd name="adj" fmla="val 6404"/>
            </a:avLst>
          </a:prstGeom>
          <a:solidFill>
            <a:schemeClr val="accent1">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Platser och avstånd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Startplats transport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Viaplats transport (=mätplats)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Slutplats transport (=mottagningsplats)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Avtalat avstånd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Avtalat </a:t>
            </a:r>
            <a:r>
              <a:rPr kumimoji="0" lang="sv-SE" sz="900" b="0" i="0" u="none" strike="noStrike" kern="1200" cap="none" spc="0" normalizeH="0" baseline="0" noProof="0" dirty="0" err="1">
                <a:ln>
                  <a:noFill/>
                </a:ln>
                <a:solidFill>
                  <a:srgbClr val="000000"/>
                </a:solidFill>
                <a:effectLst/>
                <a:uLnTx/>
                <a:uFillTx/>
                <a:latin typeface="Calibri" panose="020F0502020204030204"/>
                <a:ea typeface="+mn-ea"/>
                <a:cs typeface="+mn-cs"/>
              </a:rPr>
              <a:t>returkm</a:t>
            </a:r>
            <a:endPar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Tilläggsavstånd pålastning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Vägnätsanslutning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Avstånd enligt krönt vägval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Typbil (BK1, BK2…)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Motståndsinställning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Avstånd enligt krönt vägval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Resultat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Felmeddelande från krönt vägval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Datum motståndsfråga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KV-anrop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Transportuppgifter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Bärighetsklass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Bärighetsklass Norge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Försvårad lastning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Försvårad transport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Omlastning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Snöplogning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Tillgänglighetsklass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Framkomlighetsklass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Stickväg (ja/nej)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67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19DF7A-954A-6E8E-489D-0330CB565F28}"/>
              </a:ext>
            </a:extLst>
          </p:cNvPr>
          <p:cNvSpPr>
            <a:spLocks noGrp="1"/>
          </p:cNvSpPr>
          <p:nvPr>
            <p:ph type="title"/>
          </p:nvPr>
        </p:nvSpPr>
        <p:spPr/>
        <p:txBody>
          <a:bodyPr/>
          <a:lstStyle/>
          <a:p>
            <a:r>
              <a:rPr lang="sv-SE" dirty="0"/>
              <a:t>Förmåga- beskrivning</a:t>
            </a:r>
          </a:p>
        </p:txBody>
      </p:sp>
      <p:sp>
        <p:nvSpPr>
          <p:cNvPr id="5" name="Pil: femhörning 4">
            <a:extLst>
              <a:ext uri="{FF2B5EF4-FFF2-40B4-BE49-F238E27FC236}">
                <a16:creationId xmlns:a16="http://schemas.microsoft.com/office/drawing/2014/main" id="{7D54CA6B-7676-46E5-2684-282BB3DA328B}"/>
              </a:ext>
            </a:extLst>
          </p:cNvPr>
          <p:cNvSpPr/>
          <p:nvPr/>
        </p:nvSpPr>
        <p:spPr>
          <a:xfrm>
            <a:off x="566442" y="1764064"/>
            <a:ext cx="10787358" cy="4750024"/>
          </a:xfrm>
          <a:prstGeom prst="homePlate">
            <a:avLst>
              <a:gd name="adj" fmla="val 21380"/>
            </a:avLst>
          </a:prstGeom>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solidFill>
                <a:effectLst/>
                <a:uLnTx/>
                <a:uFillTx/>
                <a:latin typeface="Calibri" panose="020F0502020204030204"/>
                <a:ea typeface="+mn-ea"/>
                <a:cs typeface="+mn-cs"/>
              </a:rPr>
              <a:t>Skapa transportinstruktion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Syfte</a:t>
            </a:r>
            <a:r>
              <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Transportinstruktionsens syfte är att göra det möjligt för transportsystem att skapa transportordrar. Raderna i transportinstruktionen kan för sig själva fungera som transportordrar att utföra transporter på. Men tanken är att Instruktionen kan förfinas ytterligare ner på ordernivå. </a:t>
            </a:r>
            <a:r>
              <a:rPr kumimoji="0" lang="sv-SE" sz="1100" b="0" i="0" u="none" strike="noStrike" kern="1200" cap="none" spc="0" normalizeH="0" baseline="0" noProof="0" dirty="0" err="1">
                <a:ln>
                  <a:noFill/>
                </a:ln>
                <a:solidFill>
                  <a:srgbClr val="000000"/>
                </a:solidFill>
                <a:effectLst/>
                <a:uLnTx/>
                <a:uFillTx/>
                <a:latin typeface="Calibri" panose="020F0502020204030204"/>
                <a:ea typeface="+mn-ea"/>
                <a:cs typeface="+mn-cs"/>
              </a:rPr>
              <a:t>Ex.vis</a:t>
            </a: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 som kan förmedlas till enskilda aktörer, bilar och som kan gälla under specifika tider eller för specifika volymer.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rPr>
              <a:t>Nyttor: </a:t>
            </a: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Fungerar som information till de som ska skapa </a:t>
            </a:r>
            <a:r>
              <a:rPr kumimoji="0" lang="sv-SE" sz="1100" b="0" i="0" u="none" strike="noStrike" kern="1200" cap="none" spc="0" normalizeH="0" baseline="0" noProof="0" dirty="0" err="1">
                <a:ln>
                  <a:noFill/>
                </a:ln>
                <a:solidFill>
                  <a:srgbClr val="000000"/>
                </a:solidFill>
                <a:effectLst/>
                <a:uLnTx/>
                <a:uFillTx/>
                <a:latin typeface="Calibri" panose="020F0502020204030204"/>
                <a:ea typeface="+mn-ea"/>
                <a:cs typeface="+mn-cs"/>
              </a:rPr>
              <a:t>transportordrar</a:t>
            </a: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 Om inte transportinstruktionen delas upp i flera </a:t>
            </a:r>
            <a:r>
              <a:rPr kumimoji="0" lang="sv-SE" sz="1100" b="0" i="0" u="none" strike="noStrike" kern="1200" cap="none" spc="0" normalizeH="0" baseline="0" noProof="0" dirty="0" err="1">
                <a:ln>
                  <a:noFill/>
                </a:ln>
                <a:solidFill>
                  <a:srgbClr val="000000"/>
                </a:solidFill>
                <a:effectLst/>
                <a:uLnTx/>
                <a:uFillTx/>
                <a:latin typeface="Calibri" panose="020F0502020204030204"/>
                <a:ea typeface="+mn-ea"/>
                <a:cs typeface="+mn-cs"/>
              </a:rPr>
              <a:t>transportordrar</a:t>
            </a: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 så innehåller alla transportunderlagsrader i transportinstruktionen all den information som krävs för att kunna utföra en transport. (</a:t>
            </a:r>
            <a:r>
              <a:rPr kumimoji="0" lang="sv-SE" sz="1100" b="0" i="0" u="none" strike="noStrike" kern="1200" cap="none" spc="0" normalizeH="0" baseline="0" noProof="0" dirty="0" err="1">
                <a:ln>
                  <a:noFill/>
                </a:ln>
                <a:solidFill>
                  <a:srgbClr val="000000"/>
                </a:solidFill>
                <a:effectLst/>
                <a:uLnTx/>
                <a:uFillTx/>
                <a:latin typeface="Calibri" panose="020F0502020204030204"/>
                <a:ea typeface="+mn-ea"/>
                <a:cs typeface="+mn-cs"/>
              </a:rPr>
              <a:t>ex.vis</a:t>
            </a: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 vilka avlägg som finns samt vilka giltiga mätplatser som kan utföra mätning av en leverans)</a:t>
            </a:r>
            <a:endPar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Transportinstruktionen hämtar uppgifter från objekt som aktörerna som tar emot transportinstruktionen inte har tillgång till. </a:t>
            </a:r>
            <a:r>
              <a:rPr kumimoji="0" lang="sv-SE" sz="1100" b="0" i="0" u="none" strike="noStrike" kern="1200" cap="none" spc="0" normalizeH="0" baseline="0" noProof="0" dirty="0" err="1">
                <a:ln>
                  <a:noFill/>
                </a:ln>
                <a:solidFill>
                  <a:srgbClr val="000000"/>
                </a:solidFill>
                <a:effectLst/>
                <a:uLnTx/>
                <a:uFillTx/>
                <a:latin typeface="Calibri" panose="020F0502020204030204"/>
                <a:ea typeface="+mn-ea"/>
                <a:cs typeface="+mn-cs"/>
              </a:rPr>
              <a:t>Ex.vis</a:t>
            </a: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Förstaledskontrakt: Säljare, Anskaffningsform och avtalsform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Avtalsobjekt: LLD, </a:t>
            </a:r>
            <a:r>
              <a:rPr kumimoji="0" lang="sv-SE" sz="1100" b="0" i="0" u="none" strike="noStrike" kern="1200" cap="none" spc="0" normalizeH="0" baseline="0" noProof="0" dirty="0" err="1">
                <a:ln>
                  <a:noFill/>
                </a:ln>
                <a:solidFill>
                  <a:srgbClr val="000000"/>
                </a:solidFill>
                <a:effectLst/>
                <a:uLnTx/>
                <a:uFillTx/>
                <a:latin typeface="Calibri" panose="020F0502020204030204"/>
                <a:ea typeface="+mn-ea"/>
                <a:cs typeface="+mn-cs"/>
              </a:rPr>
              <a:t>Virksemärkning</a:t>
            </a: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 Kontaktperson, Produktionsledare, start- slut- och verkligt datum för råvara vid väg. Samt avläggens namn och koordinater.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rPr>
              <a:t>Utförs av: </a:t>
            </a: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Utförs automatiskt i affärsnavet och görs tillgänglig för Befraktare, Transportansvarig råvarupart, Logistikinformationsmottagare och ansvarigt transportföretag.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Förutsättningar IN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Användarskapade transportunderlag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6089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D1128F-7B16-881C-5E6D-B1AA2C5CA990}"/>
              </a:ext>
            </a:extLst>
          </p:cNvPr>
          <p:cNvSpPr>
            <a:spLocks noGrp="1"/>
          </p:cNvSpPr>
          <p:nvPr>
            <p:ph type="ctrTitle"/>
          </p:nvPr>
        </p:nvSpPr>
        <p:spPr/>
        <p:txBody>
          <a:bodyPr>
            <a:normAutofit fontScale="90000"/>
          </a:bodyPr>
          <a:lstStyle/>
          <a:p>
            <a:r>
              <a:rPr lang="sv-SE" dirty="0"/>
              <a:t>Lösningsbeskrivning VIOL 3- från destinering till transportprisräkning</a:t>
            </a:r>
          </a:p>
        </p:txBody>
      </p:sp>
      <p:sp>
        <p:nvSpPr>
          <p:cNvPr id="3" name="Underrubrik 2">
            <a:extLst>
              <a:ext uri="{FF2B5EF4-FFF2-40B4-BE49-F238E27FC236}">
                <a16:creationId xmlns:a16="http://schemas.microsoft.com/office/drawing/2014/main" id="{2EC7FF2A-0D5C-4079-F860-98ECEE26605F}"/>
              </a:ext>
            </a:extLst>
          </p:cNvPr>
          <p:cNvSpPr>
            <a:spLocks noGrp="1"/>
          </p:cNvSpPr>
          <p:nvPr>
            <p:ph type="subTitle" idx="1"/>
          </p:nvPr>
        </p:nvSpPr>
        <p:spPr/>
        <p:txBody>
          <a:bodyPr/>
          <a:lstStyle/>
          <a:p>
            <a:endParaRPr lang="sv-SE"/>
          </a:p>
        </p:txBody>
      </p:sp>
    </p:spTree>
    <p:extLst>
      <p:ext uri="{BB962C8B-B14F-4D97-AF65-F5344CB8AC3E}">
        <p14:creationId xmlns:p14="http://schemas.microsoft.com/office/powerpoint/2010/main" val="1312642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19DF7A-954A-6E8E-489D-0330CB565F28}"/>
              </a:ext>
            </a:extLst>
          </p:cNvPr>
          <p:cNvSpPr>
            <a:spLocks noGrp="1"/>
          </p:cNvSpPr>
          <p:nvPr>
            <p:ph type="title"/>
          </p:nvPr>
        </p:nvSpPr>
        <p:spPr/>
        <p:txBody>
          <a:bodyPr/>
          <a:lstStyle/>
          <a:p>
            <a:r>
              <a:rPr lang="sv-SE" dirty="0"/>
              <a:t>Affärsobjekt/Integrationer - beskrivning</a:t>
            </a:r>
          </a:p>
        </p:txBody>
      </p:sp>
      <p:sp>
        <p:nvSpPr>
          <p:cNvPr id="8" name="Rektangel: rundade hörn 7">
            <a:extLst>
              <a:ext uri="{FF2B5EF4-FFF2-40B4-BE49-F238E27FC236}">
                <a16:creationId xmlns:a16="http://schemas.microsoft.com/office/drawing/2014/main" id="{EA26FBDF-892F-2225-F43E-7F0A1843312F}"/>
              </a:ext>
            </a:extLst>
          </p:cNvPr>
          <p:cNvSpPr/>
          <p:nvPr/>
        </p:nvSpPr>
        <p:spPr>
          <a:xfrm>
            <a:off x="281628" y="1520825"/>
            <a:ext cx="3651641" cy="4720045"/>
          </a:xfrm>
          <a:prstGeom prst="roundRect">
            <a:avLst>
              <a:gd name="adj" fmla="val 6404"/>
            </a:avLst>
          </a:prstGeom>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Transportinstruktion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Transportinstruktion skapas automatiskt i Biometrias VIOL-system och tillgängliggörs i klienten och via integration.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1" i="1" u="none" strike="noStrike" kern="1200" cap="none" spc="0" normalizeH="0" baseline="0" noProof="0" dirty="0">
                <a:ln>
                  <a:noFill/>
                </a:ln>
                <a:solidFill>
                  <a:srgbClr val="000000"/>
                </a:solidFill>
                <a:effectLst/>
                <a:uLnTx/>
                <a:uFillTx/>
                <a:latin typeface="Calibri" panose="020F0502020204030204"/>
                <a:ea typeface="+mn-ea"/>
                <a:cs typeface="+mn-cs"/>
              </a:rPr>
              <a:t>Giltiga mottagare: </a:t>
            </a: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Befraktare, transportansvarig råvarupart, Lagerinformationsmottagare (LIM) och ansvarigt transportföretag</a:t>
            </a:r>
            <a:endParaRPr kumimoji="0" lang="sv-SE" sz="1100" b="1"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1" i="1" u="none" strike="noStrike" kern="1200" cap="none" spc="0" normalizeH="0" baseline="0" noProof="0" dirty="0">
                <a:ln>
                  <a:noFill/>
                </a:ln>
                <a:solidFill>
                  <a:srgbClr val="000000"/>
                </a:solidFill>
                <a:effectLst/>
                <a:uLnTx/>
                <a:uFillTx/>
                <a:latin typeface="Calibri" panose="020F0502020204030204"/>
                <a:ea typeface="+mn-ea"/>
                <a:cs typeface="+mn-cs"/>
              </a:rPr>
              <a:t>Syfte: </a:t>
            </a: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Transportinstruktionen innehåller den information som krävs för att kunna beordra transporter. Den innehåller också den information som krävs för ett transportföretag att utföra transporter. Transportinstruktionen ska inte ses som en transportorder utan som ett underlag för att kunna skapa </a:t>
            </a:r>
            <a:r>
              <a:rPr kumimoji="0" lang="sv-SE" sz="1100" b="0" i="0" u="none" strike="noStrike" kern="1200" cap="none" spc="0" normalizeH="0" baseline="0" noProof="0" dirty="0" err="1">
                <a:ln>
                  <a:noFill/>
                </a:ln>
                <a:solidFill>
                  <a:srgbClr val="000000"/>
                </a:solidFill>
                <a:effectLst/>
                <a:uLnTx/>
                <a:uFillTx/>
                <a:latin typeface="Calibri" panose="020F0502020204030204"/>
                <a:ea typeface="+mn-ea"/>
                <a:cs typeface="+mn-cs"/>
              </a:rPr>
              <a:t>transportorders</a:t>
            </a: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1" i="1" u="none" strike="noStrike" kern="1200" cap="none" spc="0" normalizeH="0" baseline="0" noProof="0" dirty="0">
                <a:ln>
                  <a:noFill/>
                </a:ln>
                <a:solidFill>
                  <a:srgbClr val="000000"/>
                </a:solidFill>
                <a:effectLst/>
                <a:uLnTx/>
                <a:uFillTx/>
                <a:latin typeface="Calibri" panose="020F0502020204030204"/>
                <a:ea typeface="+mn-ea"/>
                <a:cs typeface="+mn-cs"/>
              </a:rPr>
              <a:t>Information: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En transportinstruktion innehåller information från samtliga transportunderlag skapade för samtliga destineringar på ett Avtalsobjekt.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En transportinstruktion är unik (dvs finns i en TI) per unik kombination av befraktare, transportansvarig råvarupart, LIM och ansvarigt transportföretag. En roll i logistikkedjan ska endast ha tillgång till information i transportinstruktion för den transportaffär där den aktören finns med.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1"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Rektangel: rundade hörn 2">
            <a:extLst>
              <a:ext uri="{FF2B5EF4-FFF2-40B4-BE49-F238E27FC236}">
                <a16:creationId xmlns:a16="http://schemas.microsoft.com/office/drawing/2014/main" id="{0AED6E35-B71C-A262-E37D-F430125BCD81}"/>
              </a:ext>
            </a:extLst>
          </p:cNvPr>
          <p:cNvSpPr/>
          <p:nvPr/>
        </p:nvSpPr>
        <p:spPr>
          <a:xfrm>
            <a:off x="4001337" y="1520825"/>
            <a:ext cx="4998286" cy="4720045"/>
          </a:xfrm>
          <a:prstGeom prst="roundRect">
            <a:avLst>
              <a:gd name="adj" fmla="val 6404"/>
            </a:avLst>
          </a:prstGeom>
          <a:solidFill>
            <a:schemeClr val="accent1">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a:ln>
                  <a:noFill/>
                </a:ln>
                <a:solidFill>
                  <a:srgbClr val="000000"/>
                </a:solidFill>
                <a:effectLst/>
                <a:uLnTx/>
                <a:uFillTx/>
                <a:latin typeface="Calibri" panose="020F0502020204030204"/>
                <a:ea typeface="+mn-ea"/>
                <a:cs typeface="+mn-cs"/>
              </a:rPr>
              <a:t>Transportinstruktion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Status (ny/ändrad)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Transportunderlagsrader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sv-SE" sz="800" b="0" i="0" u="none" strike="noStrike" kern="1200" cap="none" spc="0" normalizeH="0" baseline="0" noProof="0" dirty="0" err="1">
                <a:ln>
                  <a:noFill/>
                </a:ln>
                <a:solidFill>
                  <a:srgbClr val="000000"/>
                </a:solidFill>
                <a:effectLst/>
                <a:uLnTx/>
                <a:uFillTx/>
                <a:latin typeface="Calibri" panose="020F0502020204030204"/>
                <a:ea typeface="+mn-ea"/>
                <a:cs typeface="+mn-cs"/>
              </a:rPr>
              <a:t>TransportunderlagID</a:t>
            </a:r>
            <a:endPar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Status (aktiv)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Extern referens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Transportunderlagsansvarig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Ansvarigt transportföretag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Transportansvarig </a:t>
            </a:r>
            <a:r>
              <a:rPr kumimoji="0" lang="sv-SE" sz="800" b="0" i="0" u="none" strike="noStrike" kern="1200" cap="none" spc="0" normalizeH="0" baseline="0" noProof="0" dirty="0" err="1">
                <a:ln>
                  <a:noFill/>
                </a:ln>
                <a:solidFill>
                  <a:srgbClr val="000000"/>
                </a:solidFill>
                <a:effectLst/>
                <a:uLnTx/>
                <a:uFillTx/>
                <a:latin typeface="Calibri" panose="020F0502020204030204"/>
                <a:ea typeface="+mn-ea"/>
                <a:cs typeface="+mn-cs"/>
              </a:rPr>
              <a:t>råvaupart</a:t>
            </a:r>
            <a:endPar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Logistikinformationsmottagare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Giltighetstid (</a:t>
            </a:r>
            <a:r>
              <a:rPr kumimoji="0" lang="sv-SE" sz="800" b="0" i="0" u="none" strike="noStrike" kern="1200" cap="none" spc="0" normalizeH="0" baseline="0" noProof="0" dirty="0" err="1">
                <a:ln>
                  <a:noFill/>
                </a:ln>
                <a:solidFill>
                  <a:srgbClr val="000000"/>
                </a:solidFill>
                <a:effectLst/>
                <a:uLnTx/>
                <a:uFillTx/>
                <a:latin typeface="Calibri" panose="020F0502020204030204"/>
                <a:ea typeface="+mn-ea"/>
                <a:cs typeface="+mn-cs"/>
              </a:rPr>
              <a:t>fr.o.m-t.o.m</a:t>
            </a:r>
            <a:endPar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Transportslag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Transportstatus (planerad, körklar)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Transportunderlagstyp (användare)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Översikt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Transportuppgifter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Transportredovisa kvantiteter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Planerad kvantitet transport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Enhet </a:t>
            </a:r>
            <a:r>
              <a:rPr kumimoji="0" lang="sv-SE" sz="800" b="0" i="0" u="none" strike="noStrike" kern="1200" cap="none" spc="0" normalizeH="0" baseline="0" noProof="0" dirty="0" err="1">
                <a:ln>
                  <a:noFill/>
                </a:ln>
                <a:solidFill>
                  <a:srgbClr val="000000"/>
                </a:solidFill>
                <a:effectLst/>
                <a:uLnTx/>
                <a:uFillTx/>
                <a:latin typeface="Calibri" panose="020F0502020204030204"/>
                <a:ea typeface="+mn-ea"/>
                <a:cs typeface="+mn-cs"/>
              </a:rPr>
              <a:t>planed</a:t>
            </a: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kvantitet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bärighetsklass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Bärighetsklass Norge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Befraktarmärkning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sv-SE" sz="800" b="0" i="0" u="none" strike="noStrike" kern="1200" cap="none" spc="0" normalizeH="0" baseline="0" noProof="0" dirty="0" err="1">
                <a:ln>
                  <a:noFill/>
                </a:ln>
                <a:solidFill>
                  <a:srgbClr val="000000"/>
                </a:solidFill>
                <a:effectLst/>
                <a:uLnTx/>
                <a:uFillTx/>
                <a:latin typeface="Calibri" panose="020F0502020204030204"/>
                <a:ea typeface="+mn-ea"/>
                <a:cs typeface="+mn-cs"/>
              </a:rPr>
              <a:t>Avalat</a:t>
            </a: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pris per leverans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Avtalat pris per enhet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Försvårad lastning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Försvårad transport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omlastning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Snöplogning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Stickväg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Tillgänglighetsklass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Framkomlighetsklass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Platser och avstånd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Rektangel: rundade hörn 4">
            <a:extLst>
              <a:ext uri="{FF2B5EF4-FFF2-40B4-BE49-F238E27FC236}">
                <a16:creationId xmlns:a16="http://schemas.microsoft.com/office/drawing/2014/main" id="{68438AA4-7E13-55B2-0F10-52A97B58148D}"/>
              </a:ext>
            </a:extLst>
          </p:cNvPr>
          <p:cNvSpPr/>
          <p:nvPr/>
        </p:nvSpPr>
        <p:spPr>
          <a:xfrm>
            <a:off x="7259054" y="1520825"/>
            <a:ext cx="3272590" cy="4720045"/>
          </a:xfrm>
          <a:prstGeom prst="roundRect">
            <a:avLst>
              <a:gd name="adj" fmla="val 6404"/>
            </a:avLst>
          </a:prstGeom>
          <a:solidFill>
            <a:schemeClr val="accent1">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Transportunderlagstyp (användare)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Transportslag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Transportstatus (planerad, körklar)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Transportinstruktion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Befraktarmärkning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Transportredovisa kvantiteter (ja/nej)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Planerad kvantitet transport (plus enhet)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Ansvarigt transportföretag från Transportunderlag (ja/nej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Status (aktiv)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Giltig From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Giltig Tom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Destinerat sortiment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Avtalsobjekt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Handelssortiment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Mottagningsplats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Mottagare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Redovisningshänvisning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Aktör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Befraktare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Transportunderlagsansvarig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Transportansvarig råvarupart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Logistikinformationsmottagare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Ansvarigt transportföretag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Avtalat pris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per leverans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Per enhet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Avstånd enligt krönt vägval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Destinerat sortiment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Mätmetoder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err="1">
                <a:ln>
                  <a:noFill/>
                </a:ln>
                <a:solidFill>
                  <a:srgbClr val="000000"/>
                </a:solidFill>
                <a:effectLst/>
                <a:uLnTx/>
                <a:uFillTx/>
                <a:latin typeface="Calibri" panose="020F0502020204030204"/>
                <a:ea typeface="+mn-ea"/>
                <a:cs typeface="+mn-cs"/>
              </a:rPr>
              <a:t>Gilitiga</a:t>
            </a: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mätplatser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Rektangel: rundade hörn 5">
            <a:extLst>
              <a:ext uri="{FF2B5EF4-FFF2-40B4-BE49-F238E27FC236}">
                <a16:creationId xmlns:a16="http://schemas.microsoft.com/office/drawing/2014/main" id="{F98E5DA4-A338-CF70-50F5-542ECD9B31B6}"/>
              </a:ext>
            </a:extLst>
          </p:cNvPr>
          <p:cNvSpPr/>
          <p:nvPr/>
        </p:nvSpPr>
        <p:spPr>
          <a:xfrm>
            <a:off x="9697455" y="1520825"/>
            <a:ext cx="2221832" cy="4720045"/>
          </a:xfrm>
          <a:prstGeom prst="roundRect">
            <a:avLst>
              <a:gd name="adj" fmla="val 6404"/>
            </a:avLst>
          </a:prstGeom>
          <a:solidFill>
            <a:schemeClr val="accent1">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Från förstaledskontrakt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Säljare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Anskaffningsform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Avtalsform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Från avtalsobjekt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Avtalsobjekt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Extern AO-referens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LLD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Virkesmärkning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namn på kontaktperson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telefon kontaktperson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Planerat startdatum 	avverkning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Produktionsledare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Telefon </a:t>
            </a:r>
            <a:r>
              <a:rPr kumimoji="0" lang="sv-SE" sz="800" b="0" i="0" u="none" strike="noStrike" kern="1200" cap="none" spc="0" normalizeH="0" baseline="0" noProof="0" dirty="0" err="1">
                <a:ln>
                  <a:noFill/>
                </a:ln>
                <a:solidFill>
                  <a:srgbClr val="000000"/>
                </a:solidFill>
                <a:effectLst/>
                <a:uLnTx/>
                <a:uFillTx/>
                <a:latin typeface="Calibri" panose="020F0502020204030204"/>
                <a:ea typeface="+mn-ea"/>
                <a:cs typeface="+mn-cs"/>
              </a:rPr>
              <a:t>prod</a:t>
            </a: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-ledare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E-post </a:t>
            </a:r>
            <a:r>
              <a:rPr kumimoji="0" lang="sv-SE" sz="800" b="0" i="0" u="none" strike="noStrike" kern="1200" cap="none" spc="0" normalizeH="0" baseline="0" noProof="0" dirty="0" err="1">
                <a:ln>
                  <a:noFill/>
                </a:ln>
                <a:solidFill>
                  <a:srgbClr val="000000"/>
                </a:solidFill>
                <a:effectLst/>
                <a:uLnTx/>
                <a:uFillTx/>
                <a:latin typeface="Calibri" panose="020F0502020204030204"/>
                <a:ea typeface="+mn-ea"/>
                <a:cs typeface="+mn-cs"/>
              </a:rPr>
              <a:t>prod</a:t>
            </a: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-ledare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Startdatum råvara vid 	väg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Verkligt datum råvara 	vid väg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Fritext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Avlägg (från avtalsobjekt)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Löpnummer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Namn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Koordinater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omlastning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Bärighetsklass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Tillgänglighetsklass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Framkomlighetsklass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Stickväg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Snöplogning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Vägnätsanslutning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Löpnummer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Namn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rPr>
              <a:t>	Koordinater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9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733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548E16-ABB5-AFCE-D422-C8A8FE2B2105}"/>
              </a:ext>
            </a:extLst>
          </p:cNvPr>
          <p:cNvSpPr>
            <a:spLocks noGrp="1"/>
          </p:cNvSpPr>
          <p:nvPr>
            <p:ph type="title"/>
          </p:nvPr>
        </p:nvSpPr>
        <p:spPr/>
        <p:txBody>
          <a:bodyPr/>
          <a:lstStyle/>
          <a:p>
            <a:r>
              <a:rPr lang="sv-SE" dirty="0"/>
              <a:t>Hantera produktionsuppgifter</a:t>
            </a:r>
          </a:p>
        </p:txBody>
      </p:sp>
      <p:sp>
        <p:nvSpPr>
          <p:cNvPr id="19" name="Pil: femhörning 18">
            <a:extLst>
              <a:ext uri="{FF2B5EF4-FFF2-40B4-BE49-F238E27FC236}">
                <a16:creationId xmlns:a16="http://schemas.microsoft.com/office/drawing/2014/main" id="{DCDDC1B8-7EB9-8FD0-BBD8-EAD976639F2C}"/>
              </a:ext>
            </a:extLst>
          </p:cNvPr>
          <p:cNvSpPr/>
          <p:nvPr/>
        </p:nvSpPr>
        <p:spPr>
          <a:xfrm>
            <a:off x="200058" y="1565921"/>
            <a:ext cx="1493719" cy="402905"/>
          </a:xfrm>
          <a:prstGeom prst="homePlat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Rapportera </a:t>
            </a:r>
            <a:r>
              <a:rPr kumimoji="0" lang="sv-SE" sz="900" b="0" i="0" u="none" strike="noStrike" kern="1200" cap="none" spc="0" normalizeH="0" baseline="0" noProof="0" dirty="0" err="1">
                <a:ln>
                  <a:noFill/>
                </a:ln>
                <a:solidFill>
                  <a:srgbClr val="FFFFFF"/>
                </a:solidFill>
                <a:effectLst/>
                <a:uLnTx/>
                <a:uFillTx/>
                <a:latin typeface="Calibri" panose="020F0502020204030204"/>
                <a:ea typeface="+mn-ea"/>
                <a:cs typeface="+mn-cs"/>
              </a:rPr>
              <a:t>porduktions</a:t>
            </a: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 och kvalitetsdata</a:t>
            </a:r>
          </a:p>
        </p:txBody>
      </p:sp>
      <p:sp>
        <p:nvSpPr>
          <p:cNvPr id="22" name="Rektangel: rundade hörn 21">
            <a:extLst>
              <a:ext uri="{FF2B5EF4-FFF2-40B4-BE49-F238E27FC236}">
                <a16:creationId xmlns:a16="http://schemas.microsoft.com/office/drawing/2014/main" id="{90399D8D-69E5-ABC8-CC80-34FA9A79B27B}"/>
              </a:ext>
            </a:extLst>
          </p:cNvPr>
          <p:cNvSpPr/>
          <p:nvPr/>
        </p:nvSpPr>
        <p:spPr>
          <a:xfrm>
            <a:off x="5833090" y="4186824"/>
            <a:ext cx="883660" cy="456839"/>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Produktions-underlag UT</a:t>
            </a:r>
          </a:p>
        </p:txBody>
      </p:sp>
      <p:sp>
        <p:nvSpPr>
          <p:cNvPr id="70" name="Pil: femhörning 69">
            <a:extLst>
              <a:ext uri="{FF2B5EF4-FFF2-40B4-BE49-F238E27FC236}">
                <a16:creationId xmlns:a16="http://schemas.microsoft.com/office/drawing/2014/main" id="{EB5D9985-9248-0D45-F678-D23EB2D0FF1F}"/>
              </a:ext>
            </a:extLst>
          </p:cNvPr>
          <p:cNvSpPr/>
          <p:nvPr/>
        </p:nvSpPr>
        <p:spPr>
          <a:xfrm>
            <a:off x="200058" y="2008004"/>
            <a:ext cx="1493719" cy="402905"/>
          </a:xfrm>
          <a:prstGeom prst="homePlat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Ta emot och förmedla produktions-data skotare</a:t>
            </a:r>
          </a:p>
        </p:txBody>
      </p:sp>
      <p:sp>
        <p:nvSpPr>
          <p:cNvPr id="71" name="Rektangel: rundade hörn 70">
            <a:extLst>
              <a:ext uri="{FF2B5EF4-FFF2-40B4-BE49-F238E27FC236}">
                <a16:creationId xmlns:a16="http://schemas.microsoft.com/office/drawing/2014/main" id="{B5BE770F-6BD1-2942-836E-1058FF8315FA}"/>
              </a:ext>
            </a:extLst>
          </p:cNvPr>
          <p:cNvSpPr/>
          <p:nvPr/>
        </p:nvSpPr>
        <p:spPr>
          <a:xfrm>
            <a:off x="4928590" y="4186824"/>
            <a:ext cx="823356" cy="456839"/>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Produktions-underlag</a:t>
            </a:r>
          </a:p>
        </p:txBody>
      </p:sp>
      <p:sp>
        <p:nvSpPr>
          <p:cNvPr id="74" name="Rektangel: rundade hörn 73">
            <a:extLst>
              <a:ext uri="{FF2B5EF4-FFF2-40B4-BE49-F238E27FC236}">
                <a16:creationId xmlns:a16="http://schemas.microsoft.com/office/drawing/2014/main" id="{8E609A7F-6824-FBA5-33C2-A31CB1926D20}"/>
              </a:ext>
            </a:extLst>
          </p:cNvPr>
          <p:cNvSpPr/>
          <p:nvPr/>
        </p:nvSpPr>
        <p:spPr>
          <a:xfrm>
            <a:off x="3985388" y="4179239"/>
            <a:ext cx="885806" cy="456839"/>
          </a:xfrm>
          <a:prstGeom prst="roundRect">
            <a:avLst/>
          </a:prstGeom>
          <a:solidFill>
            <a:srgbClr val="0066FF"/>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Produktions-underlag IN</a:t>
            </a:r>
          </a:p>
        </p:txBody>
      </p:sp>
      <p:sp>
        <p:nvSpPr>
          <p:cNvPr id="3" name="Pil: femhörning 2">
            <a:extLst>
              <a:ext uri="{FF2B5EF4-FFF2-40B4-BE49-F238E27FC236}">
                <a16:creationId xmlns:a16="http://schemas.microsoft.com/office/drawing/2014/main" id="{AE936305-AC05-283F-5099-0D9BF700E699}"/>
              </a:ext>
            </a:extLst>
          </p:cNvPr>
          <p:cNvSpPr/>
          <p:nvPr/>
        </p:nvSpPr>
        <p:spPr>
          <a:xfrm>
            <a:off x="200058" y="2450087"/>
            <a:ext cx="1493719" cy="402905"/>
          </a:xfrm>
          <a:prstGeom prst="homePlat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Validera produktionsdata skördare</a:t>
            </a:r>
          </a:p>
        </p:txBody>
      </p:sp>
      <p:sp>
        <p:nvSpPr>
          <p:cNvPr id="23" name="Pil: femhörning 22">
            <a:extLst>
              <a:ext uri="{FF2B5EF4-FFF2-40B4-BE49-F238E27FC236}">
                <a16:creationId xmlns:a16="http://schemas.microsoft.com/office/drawing/2014/main" id="{1A578685-C085-5B13-2189-90B1227FD2E8}"/>
              </a:ext>
            </a:extLst>
          </p:cNvPr>
          <p:cNvSpPr/>
          <p:nvPr/>
        </p:nvSpPr>
        <p:spPr>
          <a:xfrm>
            <a:off x="176493" y="2892170"/>
            <a:ext cx="1590520" cy="402905"/>
          </a:xfrm>
          <a:prstGeom prst="homePlat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Validera produktions-data skotare</a:t>
            </a:r>
          </a:p>
        </p:txBody>
      </p:sp>
      <p:sp>
        <p:nvSpPr>
          <p:cNvPr id="26" name="Pil: femhörning 25">
            <a:extLst>
              <a:ext uri="{FF2B5EF4-FFF2-40B4-BE49-F238E27FC236}">
                <a16:creationId xmlns:a16="http://schemas.microsoft.com/office/drawing/2014/main" id="{6AD19315-6681-BE5A-261E-DB13D1D277C8}"/>
              </a:ext>
            </a:extLst>
          </p:cNvPr>
          <p:cNvSpPr/>
          <p:nvPr/>
        </p:nvSpPr>
        <p:spPr>
          <a:xfrm>
            <a:off x="176493" y="3334253"/>
            <a:ext cx="1590520" cy="402905"/>
          </a:xfrm>
          <a:prstGeom prst="homePlat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Rätta/ korrigera produktions-data</a:t>
            </a:r>
          </a:p>
        </p:txBody>
      </p:sp>
      <p:sp>
        <p:nvSpPr>
          <p:cNvPr id="29" name="Pil: femhörning 28">
            <a:extLst>
              <a:ext uri="{FF2B5EF4-FFF2-40B4-BE49-F238E27FC236}">
                <a16:creationId xmlns:a16="http://schemas.microsoft.com/office/drawing/2014/main" id="{834AE446-6419-87F4-8E58-83CB5C5BA48F}"/>
              </a:ext>
            </a:extLst>
          </p:cNvPr>
          <p:cNvSpPr/>
          <p:nvPr/>
        </p:nvSpPr>
        <p:spPr>
          <a:xfrm>
            <a:off x="176493" y="3776336"/>
            <a:ext cx="1590520" cy="402905"/>
          </a:xfrm>
          <a:prstGeom prst="homePlat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Bearbeta produktions-data skördare</a:t>
            </a:r>
          </a:p>
        </p:txBody>
      </p:sp>
      <p:sp>
        <p:nvSpPr>
          <p:cNvPr id="32" name="Pil: femhörning 31">
            <a:extLst>
              <a:ext uri="{FF2B5EF4-FFF2-40B4-BE49-F238E27FC236}">
                <a16:creationId xmlns:a16="http://schemas.microsoft.com/office/drawing/2014/main" id="{BF38BA5A-1350-55A0-ECBC-96A92C3B5A4B}"/>
              </a:ext>
            </a:extLst>
          </p:cNvPr>
          <p:cNvSpPr/>
          <p:nvPr/>
        </p:nvSpPr>
        <p:spPr>
          <a:xfrm>
            <a:off x="176493" y="4218419"/>
            <a:ext cx="1590520" cy="402905"/>
          </a:xfrm>
          <a:prstGeom prst="homePlat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Bearbeta produktions-data skotare</a:t>
            </a:r>
          </a:p>
        </p:txBody>
      </p:sp>
      <p:sp>
        <p:nvSpPr>
          <p:cNvPr id="34" name="Pil: femhörning 33">
            <a:extLst>
              <a:ext uri="{FF2B5EF4-FFF2-40B4-BE49-F238E27FC236}">
                <a16:creationId xmlns:a16="http://schemas.microsoft.com/office/drawing/2014/main" id="{034C021D-27E2-63ED-6EB1-743C0F1161C2}"/>
              </a:ext>
            </a:extLst>
          </p:cNvPr>
          <p:cNvSpPr/>
          <p:nvPr/>
        </p:nvSpPr>
        <p:spPr>
          <a:xfrm>
            <a:off x="176493" y="4660502"/>
            <a:ext cx="1590520" cy="402905"/>
          </a:xfrm>
          <a:prstGeom prst="homePlat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Hantera produktions-resultat skotare</a:t>
            </a:r>
          </a:p>
        </p:txBody>
      </p:sp>
      <p:sp>
        <p:nvSpPr>
          <p:cNvPr id="31" name="Pil: femhörning 30">
            <a:extLst>
              <a:ext uri="{FF2B5EF4-FFF2-40B4-BE49-F238E27FC236}">
                <a16:creationId xmlns:a16="http://schemas.microsoft.com/office/drawing/2014/main" id="{B67880AA-8F7F-168E-BA6C-C139FBF8336E}"/>
              </a:ext>
            </a:extLst>
          </p:cNvPr>
          <p:cNvSpPr/>
          <p:nvPr/>
        </p:nvSpPr>
        <p:spPr>
          <a:xfrm>
            <a:off x="176493" y="5102585"/>
            <a:ext cx="1590520" cy="402905"/>
          </a:xfrm>
          <a:prstGeom prst="homePlat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Hantera produktions-rapporter skördare</a:t>
            </a:r>
          </a:p>
        </p:txBody>
      </p:sp>
      <p:sp>
        <p:nvSpPr>
          <p:cNvPr id="35" name="Pil: femhörning 34">
            <a:extLst>
              <a:ext uri="{FF2B5EF4-FFF2-40B4-BE49-F238E27FC236}">
                <a16:creationId xmlns:a16="http://schemas.microsoft.com/office/drawing/2014/main" id="{BE2C8C44-FC93-1B5D-75EA-A0976E2BB3B9}"/>
              </a:ext>
            </a:extLst>
          </p:cNvPr>
          <p:cNvSpPr/>
          <p:nvPr/>
        </p:nvSpPr>
        <p:spPr>
          <a:xfrm>
            <a:off x="176493" y="5544668"/>
            <a:ext cx="1590520" cy="402905"/>
          </a:xfrm>
          <a:prstGeom prst="homePlat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Hantera produktions-rapporter skotare</a:t>
            </a:r>
          </a:p>
        </p:txBody>
      </p:sp>
      <p:sp>
        <p:nvSpPr>
          <p:cNvPr id="36" name="Pil: femhörning 35">
            <a:extLst>
              <a:ext uri="{FF2B5EF4-FFF2-40B4-BE49-F238E27FC236}">
                <a16:creationId xmlns:a16="http://schemas.microsoft.com/office/drawing/2014/main" id="{E30478BC-D29E-E827-4734-4EEBFBE4A026}"/>
              </a:ext>
            </a:extLst>
          </p:cNvPr>
          <p:cNvSpPr/>
          <p:nvPr/>
        </p:nvSpPr>
        <p:spPr>
          <a:xfrm>
            <a:off x="176493" y="5986751"/>
            <a:ext cx="1590520" cy="402905"/>
          </a:xfrm>
          <a:prstGeom prst="homePlat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Hantera produktions-resultat skördare</a:t>
            </a:r>
          </a:p>
        </p:txBody>
      </p:sp>
      <p:sp>
        <p:nvSpPr>
          <p:cNvPr id="37" name="Pil: femhörning 36">
            <a:extLst>
              <a:ext uri="{FF2B5EF4-FFF2-40B4-BE49-F238E27FC236}">
                <a16:creationId xmlns:a16="http://schemas.microsoft.com/office/drawing/2014/main" id="{BC8E203D-A5D0-F752-BB6B-3FE59C8E3F9D}"/>
              </a:ext>
            </a:extLst>
          </p:cNvPr>
          <p:cNvSpPr/>
          <p:nvPr/>
        </p:nvSpPr>
        <p:spPr>
          <a:xfrm>
            <a:off x="176493" y="6428835"/>
            <a:ext cx="1590520" cy="402905"/>
          </a:xfrm>
          <a:prstGeom prst="homePlat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Hantera ersättnings-grundande skördarmätning</a:t>
            </a:r>
          </a:p>
        </p:txBody>
      </p:sp>
      <p:sp>
        <p:nvSpPr>
          <p:cNvPr id="38" name="Pil: femhörning 37">
            <a:extLst>
              <a:ext uri="{FF2B5EF4-FFF2-40B4-BE49-F238E27FC236}">
                <a16:creationId xmlns:a16="http://schemas.microsoft.com/office/drawing/2014/main" id="{3A8DF2D9-6484-5003-F277-AC37EE172EE6}"/>
              </a:ext>
            </a:extLst>
          </p:cNvPr>
          <p:cNvSpPr/>
          <p:nvPr/>
        </p:nvSpPr>
        <p:spPr>
          <a:xfrm>
            <a:off x="2523061" y="1565920"/>
            <a:ext cx="1493719" cy="402905"/>
          </a:xfrm>
          <a:prstGeom prst="homePlat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Ta emot och </a:t>
            </a:r>
            <a:r>
              <a:rPr kumimoji="0" lang="sv-SE" sz="900" b="0" i="0" u="none" strike="noStrike" kern="1200" cap="none" spc="0" normalizeH="0" baseline="0" noProof="0" dirty="0" err="1">
                <a:ln>
                  <a:noFill/>
                </a:ln>
                <a:solidFill>
                  <a:srgbClr val="FFFFFF"/>
                </a:solidFill>
                <a:effectLst/>
                <a:uLnTx/>
                <a:uFillTx/>
                <a:latin typeface="Calibri" panose="020F0502020204030204"/>
                <a:ea typeface="+mn-ea"/>
                <a:cs typeface="+mn-cs"/>
              </a:rPr>
              <a:t>förmdela</a:t>
            </a: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 kvalitetsdata</a:t>
            </a:r>
          </a:p>
        </p:txBody>
      </p:sp>
      <p:sp>
        <p:nvSpPr>
          <p:cNvPr id="39" name="Pil: femhörning 38">
            <a:extLst>
              <a:ext uri="{FF2B5EF4-FFF2-40B4-BE49-F238E27FC236}">
                <a16:creationId xmlns:a16="http://schemas.microsoft.com/office/drawing/2014/main" id="{86627AE6-C76C-3833-2B2F-76CEC9E990B6}"/>
              </a:ext>
            </a:extLst>
          </p:cNvPr>
          <p:cNvSpPr/>
          <p:nvPr/>
        </p:nvSpPr>
        <p:spPr>
          <a:xfrm>
            <a:off x="2523061" y="2008004"/>
            <a:ext cx="1493719" cy="402905"/>
          </a:xfrm>
          <a:prstGeom prst="homePlat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Validera kvalitetsdata</a:t>
            </a:r>
          </a:p>
        </p:txBody>
      </p:sp>
      <p:sp>
        <p:nvSpPr>
          <p:cNvPr id="40" name="Pil: femhörning 39">
            <a:extLst>
              <a:ext uri="{FF2B5EF4-FFF2-40B4-BE49-F238E27FC236}">
                <a16:creationId xmlns:a16="http://schemas.microsoft.com/office/drawing/2014/main" id="{65CDB7B2-9B7B-A47C-0F18-A5C7020C3E6C}"/>
              </a:ext>
            </a:extLst>
          </p:cNvPr>
          <p:cNvSpPr/>
          <p:nvPr/>
        </p:nvSpPr>
        <p:spPr>
          <a:xfrm>
            <a:off x="2523061" y="2450088"/>
            <a:ext cx="1493719" cy="402905"/>
          </a:xfrm>
          <a:prstGeom prst="homePlat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Bearbeta kvalitetsdata</a:t>
            </a:r>
          </a:p>
        </p:txBody>
      </p:sp>
      <p:sp>
        <p:nvSpPr>
          <p:cNvPr id="41" name="Pil: femhörning 40">
            <a:extLst>
              <a:ext uri="{FF2B5EF4-FFF2-40B4-BE49-F238E27FC236}">
                <a16:creationId xmlns:a16="http://schemas.microsoft.com/office/drawing/2014/main" id="{C69E8AF5-D512-2191-D24A-6B2412B81DAD}"/>
              </a:ext>
            </a:extLst>
          </p:cNvPr>
          <p:cNvSpPr/>
          <p:nvPr/>
        </p:nvSpPr>
        <p:spPr>
          <a:xfrm>
            <a:off x="2516174" y="2892170"/>
            <a:ext cx="1493719" cy="402905"/>
          </a:xfrm>
          <a:prstGeom prst="homePlat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Hantera kvalitets-resultat</a:t>
            </a:r>
          </a:p>
        </p:txBody>
      </p:sp>
      <p:sp>
        <p:nvSpPr>
          <p:cNvPr id="42" name="Pil: femhörning 41">
            <a:extLst>
              <a:ext uri="{FF2B5EF4-FFF2-40B4-BE49-F238E27FC236}">
                <a16:creationId xmlns:a16="http://schemas.microsoft.com/office/drawing/2014/main" id="{D416E18C-97D0-375B-FAA3-EB49143B67C0}"/>
              </a:ext>
            </a:extLst>
          </p:cNvPr>
          <p:cNvSpPr/>
          <p:nvPr/>
        </p:nvSpPr>
        <p:spPr>
          <a:xfrm>
            <a:off x="2509287" y="3334252"/>
            <a:ext cx="1493719" cy="402905"/>
          </a:xfrm>
          <a:prstGeom prst="homePlat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Hantera kvalitets-rapporter</a:t>
            </a:r>
          </a:p>
        </p:txBody>
      </p:sp>
      <p:sp>
        <p:nvSpPr>
          <p:cNvPr id="43" name="Pil: femhörning 42">
            <a:extLst>
              <a:ext uri="{FF2B5EF4-FFF2-40B4-BE49-F238E27FC236}">
                <a16:creationId xmlns:a16="http://schemas.microsoft.com/office/drawing/2014/main" id="{E475C690-022E-1267-F097-53DE6AB47856}"/>
              </a:ext>
            </a:extLst>
          </p:cNvPr>
          <p:cNvSpPr/>
          <p:nvPr/>
        </p:nvSpPr>
        <p:spPr>
          <a:xfrm>
            <a:off x="2502400" y="3776334"/>
            <a:ext cx="1493719" cy="402905"/>
          </a:xfrm>
          <a:prstGeom prst="homePlat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Övervaka produktions- och Kvalitets-uppföljning</a:t>
            </a:r>
          </a:p>
        </p:txBody>
      </p:sp>
      <p:sp>
        <p:nvSpPr>
          <p:cNvPr id="44" name="Pil: femhörning 43">
            <a:extLst>
              <a:ext uri="{FF2B5EF4-FFF2-40B4-BE49-F238E27FC236}">
                <a16:creationId xmlns:a16="http://schemas.microsoft.com/office/drawing/2014/main" id="{0DDDCB27-E2C2-E735-F56F-D72CC171004E}"/>
              </a:ext>
            </a:extLst>
          </p:cNvPr>
          <p:cNvSpPr/>
          <p:nvPr/>
        </p:nvSpPr>
        <p:spPr>
          <a:xfrm>
            <a:off x="2495513" y="4218416"/>
            <a:ext cx="1493719" cy="402905"/>
          </a:xfrm>
          <a:prstGeom prst="homePlat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Hantera produktions-underlag</a:t>
            </a:r>
          </a:p>
        </p:txBody>
      </p:sp>
      <p:sp>
        <p:nvSpPr>
          <p:cNvPr id="45" name="Pil: femhörning 44">
            <a:extLst>
              <a:ext uri="{FF2B5EF4-FFF2-40B4-BE49-F238E27FC236}">
                <a16:creationId xmlns:a16="http://schemas.microsoft.com/office/drawing/2014/main" id="{8CA7DC89-1606-5BD6-9C47-0234EFA1282C}"/>
              </a:ext>
            </a:extLst>
          </p:cNvPr>
          <p:cNvSpPr/>
          <p:nvPr/>
        </p:nvSpPr>
        <p:spPr>
          <a:xfrm>
            <a:off x="746638" y="149982"/>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00" b="0" i="0" u="none" strike="noStrike" kern="1200" cap="none" spc="0" normalizeH="0" baseline="0" noProof="0" dirty="0">
                <a:ln>
                  <a:noFill/>
                </a:ln>
                <a:solidFill>
                  <a:srgbClr val="FFFFFF"/>
                </a:solidFill>
                <a:effectLst/>
                <a:uLnTx/>
                <a:uFillTx/>
                <a:latin typeface="Calibri" panose="020F0502020204030204"/>
                <a:ea typeface="+mn-ea"/>
                <a:cs typeface="+mn-cs"/>
              </a:rPr>
              <a:t>Förbereda råvaru och tjänsteaffär</a:t>
            </a:r>
          </a:p>
        </p:txBody>
      </p:sp>
      <p:sp>
        <p:nvSpPr>
          <p:cNvPr id="46" name="Pil: femhörning 45">
            <a:extLst>
              <a:ext uri="{FF2B5EF4-FFF2-40B4-BE49-F238E27FC236}">
                <a16:creationId xmlns:a16="http://schemas.microsoft.com/office/drawing/2014/main" id="{8E5CB49B-D2ED-3FE5-6478-9D9CE2C760BD}"/>
              </a:ext>
            </a:extLst>
          </p:cNvPr>
          <p:cNvSpPr/>
          <p:nvPr/>
        </p:nvSpPr>
        <p:spPr>
          <a:xfrm>
            <a:off x="1463701" y="149982"/>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00" b="0" i="0" u="none" strike="noStrike" kern="1200" cap="none" spc="0" normalizeH="0" baseline="0" noProof="0" dirty="0">
                <a:ln>
                  <a:noFill/>
                </a:ln>
                <a:solidFill>
                  <a:srgbClr val="FFFFFF"/>
                </a:solidFill>
                <a:effectLst/>
                <a:uLnTx/>
                <a:uFillTx/>
                <a:latin typeface="Calibri" panose="020F0502020204030204"/>
                <a:ea typeface="+mn-ea"/>
                <a:cs typeface="+mn-cs"/>
              </a:rPr>
              <a:t>Initiera och administrera råvaru och tjänsteaffär</a:t>
            </a:r>
          </a:p>
        </p:txBody>
      </p:sp>
      <p:sp>
        <p:nvSpPr>
          <p:cNvPr id="47" name="Pil: femhörning 46">
            <a:extLst>
              <a:ext uri="{FF2B5EF4-FFF2-40B4-BE49-F238E27FC236}">
                <a16:creationId xmlns:a16="http://schemas.microsoft.com/office/drawing/2014/main" id="{E935E575-77B5-E7F0-9E49-50368DBF4A62}"/>
              </a:ext>
            </a:extLst>
          </p:cNvPr>
          <p:cNvSpPr/>
          <p:nvPr/>
        </p:nvSpPr>
        <p:spPr>
          <a:xfrm>
            <a:off x="2180764" y="149982"/>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00" b="0" i="0" u="none" strike="noStrike" kern="1200" cap="none" spc="0" normalizeH="0" baseline="0" noProof="0" dirty="0">
                <a:ln>
                  <a:noFill/>
                </a:ln>
                <a:solidFill>
                  <a:srgbClr val="FFFFFF"/>
                </a:solidFill>
                <a:effectLst/>
                <a:uLnTx/>
                <a:uFillTx/>
                <a:latin typeface="Calibri" panose="020F0502020204030204"/>
                <a:ea typeface="+mn-ea"/>
                <a:cs typeface="+mn-cs"/>
              </a:rPr>
              <a:t>Hantera råvaruaffärens logistik</a:t>
            </a:r>
          </a:p>
        </p:txBody>
      </p:sp>
      <p:sp>
        <p:nvSpPr>
          <p:cNvPr id="48" name="Pil: femhörning 47">
            <a:extLst>
              <a:ext uri="{FF2B5EF4-FFF2-40B4-BE49-F238E27FC236}">
                <a16:creationId xmlns:a16="http://schemas.microsoft.com/office/drawing/2014/main" id="{6305B696-CA4F-E908-DEFD-F7D14036D653}"/>
              </a:ext>
            </a:extLst>
          </p:cNvPr>
          <p:cNvSpPr/>
          <p:nvPr/>
        </p:nvSpPr>
        <p:spPr>
          <a:xfrm>
            <a:off x="2897827" y="149982"/>
            <a:ext cx="679900" cy="402905"/>
          </a:xfrm>
          <a:prstGeom prst="homePlat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produktions-uppgifter</a:t>
            </a:r>
          </a:p>
        </p:txBody>
      </p:sp>
      <p:sp>
        <p:nvSpPr>
          <p:cNvPr id="49" name="Pil: femhörning 48">
            <a:extLst>
              <a:ext uri="{FF2B5EF4-FFF2-40B4-BE49-F238E27FC236}">
                <a16:creationId xmlns:a16="http://schemas.microsoft.com/office/drawing/2014/main" id="{B7784328-7FEF-6BE1-FD42-76F9749CEF80}"/>
              </a:ext>
            </a:extLst>
          </p:cNvPr>
          <p:cNvSpPr/>
          <p:nvPr/>
        </p:nvSpPr>
        <p:spPr>
          <a:xfrm>
            <a:off x="3614890" y="149982"/>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00" b="0" i="0" u="none" strike="noStrike" kern="1200" cap="none" spc="0" normalizeH="0" baseline="0" noProof="0" dirty="0">
                <a:ln>
                  <a:noFill/>
                </a:ln>
                <a:solidFill>
                  <a:srgbClr val="FFFFFF"/>
                </a:solidFill>
                <a:effectLst/>
                <a:uLnTx/>
                <a:uFillTx/>
                <a:latin typeface="Calibri" panose="020F0502020204030204"/>
                <a:ea typeface="+mn-ea"/>
                <a:cs typeface="+mn-cs"/>
              </a:rPr>
              <a:t>Hantera transport-uppgifter</a:t>
            </a:r>
          </a:p>
        </p:txBody>
      </p:sp>
      <p:sp>
        <p:nvSpPr>
          <p:cNvPr id="50" name="Pil: femhörning 49">
            <a:extLst>
              <a:ext uri="{FF2B5EF4-FFF2-40B4-BE49-F238E27FC236}">
                <a16:creationId xmlns:a16="http://schemas.microsoft.com/office/drawing/2014/main" id="{2BE20F8A-7080-45DA-DEB5-2C3AAB2A5135}"/>
              </a:ext>
            </a:extLst>
          </p:cNvPr>
          <p:cNvSpPr/>
          <p:nvPr/>
        </p:nvSpPr>
        <p:spPr>
          <a:xfrm>
            <a:off x="4331953" y="149982"/>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00" b="0" i="0" u="none" strike="noStrike" kern="1200" cap="none" spc="0" normalizeH="0" baseline="0" noProof="0" dirty="0">
                <a:ln>
                  <a:noFill/>
                </a:ln>
                <a:solidFill>
                  <a:srgbClr val="FFFFFF"/>
                </a:solidFill>
                <a:effectLst/>
                <a:uLnTx/>
                <a:uFillTx/>
                <a:latin typeface="Calibri" panose="020F0502020204030204"/>
                <a:ea typeface="+mn-ea"/>
                <a:cs typeface="+mn-cs"/>
              </a:rPr>
              <a:t>Hantera mätuppgifter</a:t>
            </a:r>
          </a:p>
        </p:txBody>
      </p:sp>
      <p:sp>
        <p:nvSpPr>
          <p:cNvPr id="51" name="Pil: femhörning 50">
            <a:extLst>
              <a:ext uri="{FF2B5EF4-FFF2-40B4-BE49-F238E27FC236}">
                <a16:creationId xmlns:a16="http://schemas.microsoft.com/office/drawing/2014/main" id="{48EE4FE7-3EA1-81F6-BEDF-EE43E453E46F}"/>
              </a:ext>
            </a:extLst>
          </p:cNvPr>
          <p:cNvSpPr/>
          <p:nvPr/>
        </p:nvSpPr>
        <p:spPr>
          <a:xfrm>
            <a:off x="5049016" y="149982"/>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00" b="0" i="0" u="none" strike="noStrike" kern="1200" cap="none" spc="0" normalizeH="0" baseline="0" noProof="0" dirty="0">
                <a:ln>
                  <a:noFill/>
                </a:ln>
                <a:solidFill>
                  <a:srgbClr val="FFFFFF"/>
                </a:solidFill>
                <a:effectLst/>
                <a:uLnTx/>
                <a:uFillTx/>
                <a:latin typeface="Calibri" panose="020F0502020204030204"/>
                <a:ea typeface="+mn-ea"/>
                <a:cs typeface="+mn-cs"/>
              </a:rPr>
              <a:t>Beräkna råvaru och tjänsteaffär</a:t>
            </a:r>
          </a:p>
        </p:txBody>
      </p:sp>
      <p:sp>
        <p:nvSpPr>
          <p:cNvPr id="52" name="Pil: femhörning 51">
            <a:extLst>
              <a:ext uri="{FF2B5EF4-FFF2-40B4-BE49-F238E27FC236}">
                <a16:creationId xmlns:a16="http://schemas.microsoft.com/office/drawing/2014/main" id="{5E7B45E8-DF16-F6B3-749E-E32542776BB9}"/>
              </a:ext>
            </a:extLst>
          </p:cNvPr>
          <p:cNvSpPr/>
          <p:nvPr/>
        </p:nvSpPr>
        <p:spPr>
          <a:xfrm>
            <a:off x="5766079" y="149982"/>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00" b="0" i="0" u="none" strike="noStrike" kern="1200" cap="none" spc="0" normalizeH="0" baseline="0" noProof="0" dirty="0">
                <a:ln>
                  <a:noFill/>
                </a:ln>
                <a:solidFill>
                  <a:srgbClr val="FFFFFF"/>
                </a:solidFill>
                <a:effectLst/>
                <a:uLnTx/>
                <a:uFillTx/>
                <a:latin typeface="Calibri" panose="020F0502020204030204"/>
                <a:ea typeface="+mn-ea"/>
                <a:cs typeface="+mn-cs"/>
              </a:rPr>
              <a:t>Beräkna råvaru och tjänsteaffär</a:t>
            </a:r>
          </a:p>
        </p:txBody>
      </p:sp>
      <p:sp>
        <p:nvSpPr>
          <p:cNvPr id="53" name="Pil: femhörning 52">
            <a:extLst>
              <a:ext uri="{FF2B5EF4-FFF2-40B4-BE49-F238E27FC236}">
                <a16:creationId xmlns:a16="http://schemas.microsoft.com/office/drawing/2014/main" id="{45E0896F-53A2-9BD5-BE0E-7D31A235263C}"/>
              </a:ext>
            </a:extLst>
          </p:cNvPr>
          <p:cNvSpPr/>
          <p:nvPr/>
        </p:nvSpPr>
        <p:spPr>
          <a:xfrm>
            <a:off x="6483142" y="149982"/>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00" b="0" i="0" u="none" strike="noStrike" kern="1200" cap="none" spc="0" normalizeH="0" baseline="0" noProof="0" dirty="0">
                <a:ln>
                  <a:noFill/>
                </a:ln>
                <a:solidFill>
                  <a:srgbClr val="FFFFFF"/>
                </a:solidFill>
                <a:effectLst/>
                <a:uLnTx/>
                <a:uFillTx/>
                <a:latin typeface="Calibri" panose="020F0502020204030204"/>
                <a:ea typeface="+mn-ea"/>
                <a:cs typeface="+mn-cs"/>
              </a:rPr>
              <a:t>Redovisa råvaru och tjänsteaffär</a:t>
            </a:r>
          </a:p>
        </p:txBody>
      </p:sp>
      <p:sp>
        <p:nvSpPr>
          <p:cNvPr id="54" name="Pil: femhörning 53">
            <a:extLst>
              <a:ext uri="{FF2B5EF4-FFF2-40B4-BE49-F238E27FC236}">
                <a16:creationId xmlns:a16="http://schemas.microsoft.com/office/drawing/2014/main" id="{3B77CC65-A018-728E-C7C7-924235E4049B}"/>
              </a:ext>
            </a:extLst>
          </p:cNvPr>
          <p:cNvSpPr/>
          <p:nvPr/>
        </p:nvSpPr>
        <p:spPr>
          <a:xfrm>
            <a:off x="7200205" y="149982"/>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00" b="0" i="0" u="none" strike="noStrike" kern="1200" cap="none" spc="0" normalizeH="0" baseline="0" noProof="0" dirty="0">
                <a:ln>
                  <a:noFill/>
                </a:ln>
                <a:solidFill>
                  <a:srgbClr val="FFFFFF"/>
                </a:solidFill>
                <a:effectLst/>
                <a:uLnTx/>
                <a:uFillTx/>
                <a:latin typeface="Calibri" panose="020F0502020204030204"/>
                <a:ea typeface="+mn-ea"/>
                <a:cs typeface="+mn-cs"/>
              </a:rPr>
              <a:t>Ändrings-hantering</a:t>
            </a:r>
          </a:p>
        </p:txBody>
      </p:sp>
      <p:sp>
        <p:nvSpPr>
          <p:cNvPr id="55" name="Pil: femhörning 54">
            <a:extLst>
              <a:ext uri="{FF2B5EF4-FFF2-40B4-BE49-F238E27FC236}">
                <a16:creationId xmlns:a16="http://schemas.microsoft.com/office/drawing/2014/main" id="{B9D22B57-B8E1-2873-6A20-7790262B2C30}"/>
              </a:ext>
            </a:extLst>
          </p:cNvPr>
          <p:cNvSpPr/>
          <p:nvPr/>
        </p:nvSpPr>
        <p:spPr>
          <a:xfrm>
            <a:off x="7917265" y="149982"/>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00" b="0" i="0" u="none" strike="noStrike" kern="1200" cap="none" spc="0" normalizeH="0" baseline="0" noProof="0" dirty="0">
                <a:ln>
                  <a:noFill/>
                </a:ln>
                <a:solidFill>
                  <a:srgbClr val="FFFFFF"/>
                </a:solidFill>
                <a:effectLst/>
                <a:uLnTx/>
                <a:uFillTx/>
                <a:latin typeface="Calibri" panose="020F0502020204030204"/>
                <a:ea typeface="+mn-ea"/>
                <a:cs typeface="+mn-cs"/>
              </a:rPr>
              <a:t>Övrigt</a:t>
            </a:r>
          </a:p>
        </p:txBody>
      </p:sp>
    </p:spTree>
    <p:extLst>
      <p:ext uri="{BB962C8B-B14F-4D97-AF65-F5344CB8AC3E}">
        <p14:creationId xmlns:p14="http://schemas.microsoft.com/office/powerpoint/2010/main" val="3398115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06CBC02-CE07-5DCA-757D-DC63C871232F}"/>
              </a:ext>
            </a:extLst>
          </p:cNvPr>
          <p:cNvSpPr>
            <a:spLocks noGrp="1"/>
          </p:cNvSpPr>
          <p:nvPr>
            <p:ph type="title"/>
          </p:nvPr>
        </p:nvSpPr>
        <p:spPr/>
        <p:txBody>
          <a:bodyPr/>
          <a:lstStyle/>
          <a:p>
            <a:r>
              <a:rPr lang="sv-SE" dirty="0"/>
              <a:t>Hantera produktionsuppgifter</a:t>
            </a:r>
          </a:p>
        </p:txBody>
      </p:sp>
      <p:sp>
        <p:nvSpPr>
          <p:cNvPr id="3" name="Rektangel 2">
            <a:extLst>
              <a:ext uri="{FF2B5EF4-FFF2-40B4-BE49-F238E27FC236}">
                <a16:creationId xmlns:a16="http://schemas.microsoft.com/office/drawing/2014/main" id="{82E48B53-0028-DD66-0E40-15923CF1FBD8}"/>
              </a:ext>
            </a:extLst>
          </p:cNvPr>
          <p:cNvSpPr/>
          <p:nvPr/>
        </p:nvSpPr>
        <p:spPr>
          <a:xfrm>
            <a:off x="160310" y="5992083"/>
            <a:ext cx="11871367" cy="831273"/>
          </a:xfrm>
          <a:prstGeom prst="rect">
            <a:avLst/>
          </a:pr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Ansvarigt transportföretag</a:t>
            </a:r>
          </a:p>
        </p:txBody>
      </p:sp>
      <p:sp>
        <p:nvSpPr>
          <p:cNvPr id="7" name="Rektangel 6">
            <a:extLst>
              <a:ext uri="{FF2B5EF4-FFF2-40B4-BE49-F238E27FC236}">
                <a16:creationId xmlns:a16="http://schemas.microsoft.com/office/drawing/2014/main" id="{2E95F6F8-36D0-838A-12FC-CF8EC3CD44CB}"/>
              </a:ext>
            </a:extLst>
          </p:cNvPr>
          <p:cNvSpPr/>
          <p:nvPr/>
        </p:nvSpPr>
        <p:spPr>
          <a:xfrm>
            <a:off x="160311" y="5122226"/>
            <a:ext cx="11871367" cy="831273"/>
          </a:xfrm>
          <a:prstGeom prst="rect">
            <a:avLst/>
          </a:prstGeom>
          <a:solidFill>
            <a:srgbClr val="66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LIM</a:t>
            </a:r>
          </a:p>
        </p:txBody>
      </p:sp>
      <p:sp>
        <p:nvSpPr>
          <p:cNvPr id="8" name="Rektangel 7">
            <a:extLst>
              <a:ext uri="{FF2B5EF4-FFF2-40B4-BE49-F238E27FC236}">
                <a16:creationId xmlns:a16="http://schemas.microsoft.com/office/drawing/2014/main" id="{2A083A55-04C4-0134-DAF0-6045CCE7E46E}"/>
              </a:ext>
            </a:extLst>
          </p:cNvPr>
          <p:cNvSpPr/>
          <p:nvPr/>
        </p:nvSpPr>
        <p:spPr>
          <a:xfrm>
            <a:off x="160309" y="3705684"/>
            <a:ext cx="11871367" cy="914024"/>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Befraktare</a:t>
            </a:r>
          </a:p>
        </p:txBody>
      </p:sp>
      <p:sp>
        <p:nvSpPr>
          <p:cNvPr id="14" name="Rektangel 13">
            <a:extLst>
              <a:ext uri="{FF2B5EF4-FFF2-40B4-BE49-F238E27FC236}">
                <a16:creationId xmlns:a16="http://schemas.microsoft.com/office/drawing/2014/main" id="{3A85F01A-EC4B-5FC9-86FF-6A6FBBDBDE9A}"/>
              </a:ext>
            </a:extLst>
          </p:cNvPr>
          <p:cNvSpPr/>
          <p:nvPr/>
        </p:nvSpPr>
        <p:spPr>
          <a:xfrm>
            <a:off x="160316" y="2101932"/>
            <a:ext cx="11871367" cy="695308"/>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Biometria (affärsnav)</a:t>
            </a:r>
          </a:p>
        </p:txBody>
      </p:sp>
      <p:sp>
        <p:nvSpPr>
          <p:cNvPr id="17" name="Rektangel 16">
            <a:extLst>
              <a:ext uri="{FF2B5EF4-FFF2-40B4-BE49-F238E27FC236}">
                <a16:creationId xmlns:a16="http://schemas.microsoft.com/office/drawing/2014/main" id="{A7B69CC6-BBFC-AE92-13FD-5EB5B29D4459}"/>
              </a:ext>
            </a:extLst>
          </p:cNvPr>
          <p:cNvSpPr/>
          <p:nvPr/>
        </p:nvSpPr>
        <p:spPr>
          <a:xfrm>
            <a:off x="160315" y="1257237"/>
            <a:ext cx="11871367" cy="83127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Destineringsansvarig = Transportansvarig råvarupart</a:t>
            </a:r>
          </a:p>
        </p:txBody>
      </p:sp>
      <p:sp>
        <p:nvSpPr>
          <p:cNvPr id="20" name="Pil: femhörning 19">
            <a:extLst>
              <a:ext uri="{FF2B5EF4-FFF2-40B4-BE49-F238E27FC236}">
                <a16:creationId xmlns:a16="http://schemas.microsoft.com/office/drawing/2014/main" id="{6016866F-F8C1-1C76-FD4E-F8ECC5D9C45B}"/>
              </a:ext>
            </a:extLst>
          </p:cNvPr>
          <p:cNvSpPr/>
          <p:nvPr/>
        </p:nvSpPr>
        <p:spPr>
          <a:xfrm>
            <a:off x="2828399" y="1600736"/>
            <a:ext cx="791688" cy="296883"/>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Destinera sortiment</a:t>
            </a:r>
          </a:p>
        </p:txBody>
      </p:sp>
      <p:sp>
        <p:nvSpPr>
          <p:cNvPr id="21" name="Rektangel 20">
            <a:extLst>
              <a:ext uri="{FF2B5EF4-FFF2-40B4-BE49-F238E27FC236}">
                <a16:creationId xmlns:a16="http://schemas.microsoft.com/office/drawing/2014/main" id="{97D5B902-FE6C-B323-8E1A-6C2DBD4AD6C1}"/>
              </a:ext>
            </a:extLst>
          </p:cNvPr>
          <p:cNvSpPr/>
          <p:nvPr/>
        </p:nvSpPr>
        <p:spPr>
          <a:xfrm>
            <a:off x="160308" y="2835825"/>
            <a:ext cx="11871367" cy="831274"/>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Biometria produktion</a:t>
            </a:r>
          </a:p>
        </p:txBody>
      </p:sp>
      <p:sp>
        <p:nvSpPr>
          <p:cNvPr id="29" name="Pil: femhörning 28">
            <a:extLst>
              <a:ext uri="{FF2B5EF4-FFF2-40B4-BE49-F238E27FC236}">
                <a16:creationId xmlns:a16="http://schemas.microsoft.com/office/drawing/2014/main" id="{A3F764C2-5F2F-6C47-00AB-AB5201784BFA}"/>
              </a:ext>
            </a:extLst>
          </p:cNvPr>
          <p:cNvSpPr/>
          <p:nvPr/>
        </p:nvSpPr>
        <p:spPr>
          <a:xfrm>
            <a:off x="3620087" y="2267703"/>
            <a:ext cx="1042177" cy="37225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Skapa systemskapat transportunderlag</a:t>
            </a:r>
          </a:p>
        </p:txBody>
      </p:sp>
      <p:sp>
        <p:nvSpPr>
          <p:cNvPr id="40" name="Rektangel: rundade hörn 39">
            <a:extLst>
              <a:ext uri="{FF2B5EF4-FFF2-40B4-BE49-F238E27FC236}">
                <a16:creationId xmlns:a16="http://schemas.microsoft.com/office/drawing/2014/main" id="{3B089B90-A949-38B8-3E98-F38A38915F8A}"/>
              </a:ext>
            </a:extLst>
          </p:cNvPr>
          <p:cNvSpPr/>
          <p:nvPr/>
        </p:nvSpPr>
        <p:spPr>
          <a:xfrm>
            <a:off x="4689235" y="2304546"/>
            <a:ext cx="910073" cy="31640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Systemskapat transportunderlag</a:t>
            </a:r>
          </a:p>
        </p:txBody>
      </p:sp>
      <p:sp>
        <p:nvSpPr>
          <p:cNvPr id="52" name="Flödesschema: Dokument 51">
            <a:extLst>
              <a:ext uri="{FF2B5EF4-FFF2-40B4-BE49-F238E27FC236}">
                <a16:creationId xmlns:a16="http://schemas.microsoft.com/office/drawing/2014/main" id="{4D42C873-4F34-DD84-00C9-4AEB4CD8BC56}"/>
              </a:ext>
            </a:extLst>
          </p:cNvPr>
          <p:cNvSpPr/>
          <p:nvPr/>
        </p:nvSpPr>
        <p:spPr>
          <a:xfrm>
            <a:off x="5645390" y="2366079"/>
            <a:ext cx="607083" cy="254871"/>
          </a:xfrm>
          <a:prstGeom prst="flowChartDocumen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Befrakta-</a:t>
            </a:r>
            <a:r>
              <a:rPr kumimoji="0" lang="sv-SE" sz="700" b="0" i="0" u="none" strike="noStrike" kern="1200" cap="none" spc="0" normalizeH="0" baseline="0" noProof="0" dirty="0" err="1">
                <a:ln>
                  <a:noFill/>
                </a:ln>
                <a:solidFill>
                  <a:srgbClr val="000000"/>
                </a:solidFill>
                <a:effectLst/>
                <a:uLnTx/>
                <a:uFillTx/>
                <a:latin typeface="Calibri" panose="020F0502020204030204"/>
                <a:ea typeface="+mn-ea"/>
                <a:cs typeface="+mn-cs"/>
              </a:rPr>
              <a:t>runderlag</a:t>
            </a:r>
            <a:endPar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2" name="Stjärna: 4 punkter 81">
            <a:extLst>
              <a:ext uri="{FF2B5EF4-FFF2-40B4-BE49-F238E27FC236}">
                <a16:creationId xmlns:a16="http://schemas.microsoft.com/office/drawing/2014/main" id="{A1CAC6FD-C9D7-3007-5407-D6CF904A1171}"/>
              </a:ext>
            </a:extLst>
          </p:cNvPr>
          <p:cNvSpPr/>
          <p:nvPr/>
        </p:nvSpPr>
        <p:spPr>
          <a:xfrm>
            <a:off x="3525806" y="2149871"/>
            <a:ext cx="218270" cy="262863"/>
          </a:xfrm>
          <a:prstGeom prst="star4">
            <a:avLst/>
          </a:prstGeom>
          <a:solidFill>
            <a:srgbClr val="FFFF00"/>
          </a:solidFill>
          <a:ln>
            <a:solidFill>
              <a:srgbClr val="BCB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Pil: femhörning 3">
            <a:extLst>
              <a:ext uri="{FF2B5EF4-FFF2-40B4-BE49-F238E27FC236}">
                <a16:creationId xmlns:a16="http://schemas.microsoft.com/office/drawing/2014/main" id="{1BEFCF77-0F0A-38EB-172A-80D54DAA10F7}"/>
              </a:ext>
            </a:extLst>
          </p:cNvPr>
          <p:cNvSpPr/>
          <p:nvPr/>
        </p:nvSpPr>
        <p:spPr>
          <a:xfrm>
            <a:off x="357766" y="1614478"/>
            <a:ext cx="791688" cy="296883"/>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Skapa avtalsobjekt</a:t>
            </a:r>
          </a:p>
        </p:txBody>
      </p:sp>
      <p:sp>
        <p:nvSpPr>
          <p:cNvPr id="5" name="Rektangel: rundade hörn 4">
            <a:extLst>
              <a:ext uri="{FF2B5EF4-FFF2-40B4-BE49-F238E27FC236}">
                <a16:creationId xmlns:a16="http://schemas.microsoft.com/office/drawing/2014/main" id="{8CE1A5FB-B5D9-F878-2BA6-FA8F98548949}"/>
              </a:ext>
            </a:extLst>
          </p:cNvPr>
          <p:cNvSpPr/>
          <p:nvPr/>
        </p:nvSpPr>
        <p:spPr>
          <a:xfrm>
            <a:off x="1174852" y="1599236"/>
            <a:ext cx="710096" cy="31640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Avtalsobjekt</a:t>
            </a:r>
          </a:p>
        </p:txBody>
      </p:sp>
      <p:sp>
        <p:nvSpPr>
          <p:cNvPr id="6" name="Flödesschema: Dokument 5">
            <a:extLst>
              <a:ext uri="{FF2B5EF4-FFF2-40B4-BE49-F238E27FC236}">
                <a16:creationId xmlns:a16="http://schemas.microsoft.com/office/drawing/2014/main" id="{6FB5D999-49BE-6675-E9E8-A7CCA2771573}"/>
              </a:ext>
            </a:extLst>
          </p:cNvPr>
          <p:cNvSpPr/>
          <p:nvPr/>
        </p:nvSpPr>
        <p:spPr>
          <a:xfrm>
            <a:off x="1946523" y="1660769"/>
            <a:ext cx="710096" cy="254871"/>
          </a:xfrm>
          <a:prstGeom prst="flowChartDocumen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Avtalsobjekt</a:t>
            </a:r>
          </a:p>
        </p:txBody>
      </p:sp>
      <p:sp>
        <p:nvSpPr>
          <p:cNvPr id="9" name="Pil: femhörning 8">
            <a:extLst>
              <a:ext uri="{FF2B5EF4-FFF2-40B4-BE49-F238E27FC236}">
                <a16:creationId xmlns:a16="http://schemas.microsoft.com/office/drawing/2014/main" id="{2960C20F-66C2-C4D5-0B37-44D9D76A8A94}"/>
              </a:ext>
            </a:extLst>
          </p:cNvPr>
          <p:cNvSpPr/>
          <p:nvPr/>
        </p:nvSpPr>
        <p:spPr>
          <a:xfrm>
            <a:off x="6460028" y="3022066"/>
            <a:ext cx="1300445" cy="37225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Hantera giltiga aktörer att uppdatera produktionsunderlag</a:t>
            </a:r>
          </a:p>
        </p:txBody>
      </p:sp>
      <p:cxnSp>
        <p:nvCxnSpPr>
          <p:cNvPr id="11" name="Koppling: vinklad 10">
            <a:extLst>
              <a:ext uri="{FF2B5EF4-FFF2-40B4-BE49-F238E27FC236}">
                <a16:creationId xmlns:a16="http://schemas.microsoft.com/office/drawing/2014/main" id="{90129693-4754-B3A7-98E8-AA74F7E86A94}"/>
              </a:ext>
            </a:extLst>
          </p:cNvPr>
          <p:cNvCxnSpPr>
            <a:stCxn id="52" idx="2"/>
            <a:endCxn id="9" idx="1"/>
          </p:cNvCxnSpPr>
          <p:nvPr/>
        </p:nvCxnSpPr>
        <p:spPr>
          <a:xfrm rot="16200000" flipH="1">
            <a:off x="5902432" y="2650600"/>
            <a:ext cx="604096" cy="51109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9951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548E16-ABB5-AFCE-D422-C8A8FE2B2105}"/>
              </a:ext>
            </a:extLst>
          </p:cNvPr>
          <p:cNvSpPr>
            <a:spLocks noGrp="1"/>
          </p:cNvSpPr>
          <p:nvPr>
            <p:ph type="title"/>
          </p:nvPr>
        </p:nvSpPr>
        <p:spPr/>
        <p:txBody>
          <a:bodyPr/>
          <a:lstStyle/>
          <a:p>
            <a:r>
              <a:rPr lang="sv-SE" dirty="0"/>
              <a:t>Hantera transportuppgifter</a:t>
            </a:r>
          </a:p>
        </p:txBody>
      </p:sp>
      <p:sp>
        <p:nvSpPr>
          <p:cNvPr id="19" name="Pil: femhörning 18">
            <a:extLst>
              <a:ext uri="{FF2B5EF4-FFF2-40B4-BE49-F238E27FC236}">
                <a16:creationId xmlns:a16="http://schemas.microsoft.com/office/drawing/2014/main" id="{DCDDC1B8-7EB9-8FD0-BBD8-EAD976639F2C}"/>
              </a:ext>
            </a:extLst>
          </p:cNvPr>
          <p:cNvSpPr/>
          <p:nvPr/>
        </p:nvSpPr>
        <p:spPr>
          <a:xfrm>
            <a:off x="191428" y="1565921"/>
            <a:ext cx="766514" cy="402905"/>
          </a:xfrm>
          <a:prstGeom prst="homePlate">
            <a:avLst/>
          </a:prstGeom>
          <a:solidFill>
            <a:srgbClr val="3381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leverans-innehåll</a:t>
            </a:r>
          </a:p>
        </p:txBody>
      </p:sp>
      <p:sp>
        <p:nvSpPr>
          <p:cNvPr id="22" name="Rektangel: rundade hörn 21">
            <a:extLst>
              <a:ext uri="{FF2B5EF4-FFF2-40B4-BE49-F238E27FC236}">
                <a16:creationId xmlns:a16="http://schemas.microsoft.com/office/drawing/2014/main" id="{90399D8D-69E5-ABC8-CC80-34FA9A79B27B}"/>
              </a:ext>
            </a:extLst>
          </p:cNvPr>
          <p:cNvSpPr/>
          <p:nvPr/>
        </p:nvSpPr>
        <p:spPr>
          <a:xfrm>
            <a:off x="3009512" y="1573506"/>
            <a:ext cx="1024139" cy="402905"/>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Leverans-innehåll UT</a:t>
            </a:r>
          </a:p>
        </p:txBody>
      </p:sp>
      <p:sp>
        <p:nvSpPr>
          <p:cNvPr id="70" name="Pil: femhörning 69">
            <a:extLst>
              <a:ext uri="{FF2B5EF4-FFF2-40B4-BE49-F238E27FC236}">
                <a16:creationId xmlns:a16="http://schemas.microsoft.com/office/drawing/2014/main" id="{EB5D9985-9248-0D45-F678-D23EB2D0FF1F}"/>
              </a:ext>
            </a:extLst>
          </p:cNvPr>
          <p:cNvSpPr/>
          <p:nvPr/>
        </p:nvSpPr>
        <p:spPr>
          <a:xfrm>
            <a:off x="191428" y="2008004"/>
            <a:ext cx="766514" cy="402905"/>
          </a:xfrm>
          <a:prstGeom prst="homePlate">
            <a:avLst/>
          </a:prstGeom>
          <a:solidFill>
            <a:srgbClr val="3381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transport-status</a:t>
            </a:r>
          </a:p>
        </p:txBody>
      </p:sp>
      <p:sp>
        <p:nvSpPr>
          <p:cNvPr id="71" name="Rektangel: rundade hörn 70">
            <a:extLst>
              <a:ext uri="{FF2B5EF4-FFF2-40B4-BE49-F238E27FC236}">
                <a16:creationId xmlns:a16="http://schemas.microsoft.com/office/drawing/2014/main" id="{B5BE770F-6BD1-2942-836E-1058FF8315FA}"/>
              </a:ext>
            </a:extLst>
          </p:cNvPr>
          <p:cNvSpPr/>
          <p:nvPr/>
        </p:nvSpPr>
        <p:spPr>
          <a:xfrm>
            <a:off x="2105013" y="1573506"/>
            <a:ext cx="823356" cy="40290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Leverans-innehåll</a:t>
            </a:r>
          </a:p>
        </p:txBody>
      </p:sp>
      <p:sp>
        <p:nvSpPr>
          <p:cNvPr id="74" name="Rektangel: rundade hörn 73">
            <a:extLst>
              <a:ext uri="{FF2B5EF4-FFF2-40B4-BE49-F238E27FC236}">
                <a16:creationId xmlns:a16="http://schemas.microsoft.com/office/drawing/2014/main" id="{8E609A7F-6824-FBA5-33C2-A31CB1926D20}"/>
              </a:ext>
            </a:extLst>
          </p:cNvPr>
          <p:cNvSpPr/>
          <p:nvPr/>
        </p:nvSpPr>
        <p:spPr>
          <a:xfrm>
            <a:off x="1161811" y="1565921"/>
            <a:ext cx="885806" cy="402905"/>
          </a:xfrm>
          <a:prstGeom prst="roundRect">
            <a:avLst/>
          </a:prstGeom>
          <a:solidFill>
            <a:srgbClr val="0066FF"/>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Leverans-innehåll IN</a:t>
            </a:r>
          </a:p>
        </p:txBody>
      </p:sp>
      <p:sp>
        <p:nvSpPr>
          <p:cNvPr id="3" name="Pil: femhörning 2">
            <a:extLst>
              <a:ext uri="{FF2B5EF4-FFF2-40B4-BE49-F238E27FC236}">
                <a16:creationId xmlns:a16="http://schemas.microsoft.com/office/drawing/2014/main" id="{AE936305-AC05-283F-5099-0D9BF700E699}"/>
              </a:ext>
            </a:extLst>
          </p:cNvPr>
          <p:cNvSpPr/>
          <p:nvPr/>
        </p:nvSpPr>
        <p:spPr>
          <a:xfrm>
            <a:off x="191428" y="2450087"/>
            <a:ext cx="766514" cy="402905"/>
          </a:xfrm>
          <a:prstGeom prst="homePlate">
            <a:avLst/>
          </a:prstGeom>
          <a:solidFill>
            <a:srgbClr val="3381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Rapportera mätresultat transport</a:t>
            </a:r>
          </a:p>
        </p:txBody>
      </p:sp>
      <p:sp>
        <p:nvSpPr>
          <p:cNvPr id="23" name="Pil: femhörning 22">
            <a:extLst>
              <a:ext uri="{FF2B5EF4-FFF2-40B4-BE49-F238E27FC236}">
                <a16:creationId xmlns:a16="http://schemas.microsoft.com/office/drawing/2014/main" id="{1A578685-C085-5B13-2189-90B1227FD2E8}"/>
              </a:ext>
            </a:extLst>
          </p:cNvPr>
          <p:cNvSpPr/>
          <p:nvPr/>
        </p:nvSpPr>
        <p:spPr>
          <a:xfrm>
            <a:off x="191428" y="2892170"/>
            <a:ext cx="816187" cy="402905"/>
          </a:xfrm>
          <a:prstGeom prst="homePlate">
            <a:avLst/>
          </a:prstGeom>
          <a:solidFill>
            <a:srgbClr val="3381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Ta emot och validera mätresultat transport</a:t>
            </a:r>
          </a:p>
        </p:txBody>
      </p:sp>
      <p:sp>
        <p:nvSpPr>
          <p:cNvPr id="26" name="Pil: femhörning 25">
            <a:extLst>
              <a:ext uri="{FF2B5EF4-FFF2-40B4-BE49-F238E27FC236}">
                <a16:creationId xmlns:a16="http://schemas.microsoft.com/office/drawing/2014/main" id="{6AD19315-6681-BE5A-261E-DB13D1D277C8}"/>
              </a:ext>
            </a:extLst>
          </p:cNvPr>
          <p:cNvSpPr/>
          <p:nvPr/>
        </p:nvSpPr>
        <p:spPr>
          <a:xfrm>
            <a:off x="191428" y="3334253"/>
            <a:ext cx="816187" cy="402905"/>
          </a:xfrm>
          <a:prstGeom prst="homePlate">
            <a:avLst/>
          </a:prstGeom>
          <a:solidFill>
            <a:srgbClr val="3381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Redovisa transport-uppgifter</a:t>
            </a:r>
          </a:p>
        </p:txBody>
      </p:sp>
      <p:sp>
        <p:nvSpPr>
          <p:cNvPr id="29" name="Pil: femhörning 28">
            <a:extLst>
              <a:ext uri="{FF2B5EF4-FFF2-40B4-BE49-F238E27FC236}">
                <a16:creationId xmlns:a16="http://schemas.microsoft.com/office/drawing/2014/main" id="{834AE446-6419-87F4-8E58-83CB5C5BA48F}"/>
              </a:ext>
            </a:extLst>
          </p:cNvPr>
          <p:cNvSpPr/>
          <p:nvPr/>
        </p:nvSpPr>
        <p:spPr>
          <a:xfrm>
            <a:off x="191428" y="3776336"/>
            <a:ext cx="816187" cy="402905"/>
          </a:xfrm>
          <a:prstGeom prst="homePlate">
            <a:avLst/>
          </a:prstGeom>
          <a:solidFill>
            <a:srgbClr val="3381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Följa upp mätresultat transport</a:t>
            </a:r>
          </a:p>
        </p:txBody>
      </p:sp>
      <p:sp>
        <p:nvSpPr>
          <p:cNvPr id="32" name="Pil: femhörning 31">
            <a:extLst>
              <a:ext uri="{FF2B5EF4-FFF2-40B4-BE49-F238E27FC236}">
                <a16:creationId xmlns:a16="http://schemas.microsoft.com/office/drawing/2014/main" id="{BF38BA5A-1350-55A0-ECBC-96A92C3B5A4B}"/>
              </a:ext>
            </a:extLst>
          </p:cNvPr>
          <p:cNvSpPr/>
          <p:nvPr/>
        </p:nvSpPr>
        <p:spPr>
          <a:xfrm>
            <a:off x="191428" y="4218419"/>
            <a:ext cx="816187" cy="402905"/>
          </a:xfrm>
          <a:prstGeom prst="homePlate">
            <a:avLst/>
          </a:prstGeom>
          <a:solidFill>
            <a:srgbClr val="3381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Korrigera transport-uppgifter</a:t>
            </a:r>
          </a:p>
        </p:txBody>
      </p:sp>
      <p:sp>
        <p:nvSpPr>
          <p:cNvPr id="34" name="Pil: femhörning 33">
            <a:extLst>
              <a:ext uri="{FF2B5EF4-FFF2-40B4-BE49-F238E27FC236}">
                <a16:creationId xmlns:a16="http://schemas.microsoft.com/office/drawing/2014/main" id="{034C021D-27E2-63ED-6EB1-743C0F1161C2}"/>
              </a:ext>
            </a:extLst>
          </p:cNvPr>
          <p:cNvSpPr/>
          <p:nvPr/>
        </p:nvSpPr>
        <p:spPr>
          <a:xfrm>
            <a:off x="191428" y="4660502"/>
            <a:ext cx="816187" cy="402905"/>
          </a:xfrm>
          <a:prstGeom prst="homePlate">
            <a:avLst/>
          </a:prstGeom>
          <a:solidFill>
            <a:srgbClr val="3381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transportsedel</a:t>
            </a:r>
          </a:p>
        </p:txBody>
      </p:sp>
      <p:sp>
        <p:nvSpPr>
          <p:cNvPr id="4" name="Rektangel: rundade hörn 3">
            <a:extLst>
              <a:ext uri="{FF2B5EF4-FFF2-40B4-BE49-F238E27FC236}">
                <a16:creationId xmlns:a16="http://schemas.microsoft.com/office/drawing/2014/main" id="{2296B20C-49F2-457B-FA22-E266168ACEE7}"/>
              </a:ext>
            </a:extLst>
          </p:cNvPr>
          <p:cNvSpPr/>
          <p:nvPr/>
        </p:nvSpPr>
        <p:spPr>
          <a:xfrm>
            <a:off x="3011498" y="2023007"/>
            <a:ext cx="1024139" cy="402905"/>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Transport-status UT</a:t>
            </a:r>
          </a:p>
        </p:txBody>
      </p:sp>
      <p:sp>
        <p:nvSpPr>
          <p:cNvPr id="5" name="Rektangel: rundade hörn 4">
            <a:extLst>
              <a:ext uri="{FF2B5EF4-FFF2-40B4-BE49-F238E27FC236}">
                <a16:creationId xmlns:a16="http://schemas.microsoft.com/office/drawing/2014/main" id="{C473BCF5-C790-362A-D196-7D0EA941DDED}"/>
              </a:ext>
            </a:extLst>
          </p:cNvPr>
          <p:cNvSpPr/>
          <p:nvPr/>
        </p:nvSpPr>
        <p:spPr>
          <a:xfrm>
            <a:off x="2106999" y="2023007"/>
            <a:ext cx="823356" cy="40290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Transport-status</a:t>
            </a:r>
          </a:p>
        </p:txBody>
      </p:sp>
      <p:sp>
        <p:nvSpPr>
          <p:cNvPr id="18" name="Rektangel: rundade hörn 17">
            <a:extLst>
              <a:ext uri="{FF2B5EF4-FFF2-40B4-BE49-F238E27FC236}">
                <a16:creationId xmlns:a16="http://schemas.microsoft.com/office/drawing/2014/main" id="{A7DFF136-7C4F-D918-B996-4CB3AAEE0BDF}"/>
              </a:ext>
            </a:extLst>
          </p:cNvPr>
          <p:cNvSpPr/>
          <p:nvPr/>
        </p:nvSpPr>
        <p:spPr>
          <a:xfrm>
            <a:off x="1163797" y="2015422"/>
            <a:ext cx="885806" cy="402905"/>
          </a:xfrm>
          <a:prstGeom prst="roundRect">
            <a:avLst/>
          </a:prstGeom>
          <a:solidFill>
            <a:srgbClr val="0066FF"/>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Transport-status IN</a:t>
            </a:r>
          </a:p>
        </p:txBody>
      </p:sp>
      <p:sp>
        <p:nvSpPr>
          <p:cNvPr id="20" name="Rektangel: rundade hörn 19">
            <a:extLst>
              <a:ext uri="{FF2B5EF4-FFF2-40B4-BE49-F238E27FC236}">
                <a16:creationId xmlns:a16="http://schemas.microsoft.com/office/drawing/2014/main" id="{291452E1-C84A-9D70-0E1A-5E3888EB5E8C}"/>
              </a:ext>
            </a:extLst>
          </p:cNvPr>
          <p:cNvSpPr/>
          <p:nvPr/>
        </p:nvSpPr>
        <p:spPr>
          <a:xfrm>
            <a:off x="1161811" y="2472037"/>
            <a:ext cx="885806" cy="402905"/>
          </a:xfrm>
          <a:prstGeom prst="roundRect">
            <a:avLst/>
          </a:prstGeom>
          <a:solidFill>
            <a:srgbClr val="0066FF"/>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Underlag transport-uppgifter IN</a:t>
            </a:r>
          </a:p>
        </p:txBody>
      </p:sp>
      <p:sp>
        <p:nvSpPr>
          <p:cNvPr id="21" name="Rektangel: rundade hörn 20">
            <a:extLst>
              <a:ext uri="{FF2B5EF4-FFF2-40B4-BE49-F238E27FC236}">
                <a16:creationId xmlns:a16="http://schemas.microsoft.com/office/drawing/2014/main" id="{132463FF-6AE7-B2C1-148E-BEE97B2B431D}"/>
              </a:ext>
            </a:extLst>
          </p:cNvPr>
          <p:cNvSpPr/>
          <p:nvPr/>
        </p:nvSpPr>
        <p:spPr>
          <a:xfrm>
            <a:off x="2117284" y="2468536"/>
            <a:ext cx="823356" cy="826539"/>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Mätresultat transport</a:t>
            </a:r>
          </a:p>
        </p:txBody>
      </p:sp>
      <p:sp>
        <p:nvSpPr>
          <p:cNvPr id="24" name="Rektangel: rundade hörn 23">
            <a:extLst>
              <a:ext uri="{FF2B5EF4-FFF2-40B4-BE49-F238E27FC236}">
                <a16:creationId xmlns:a16="http://schemas.microsoft.com/office/drawing/2014/main" id="{750E07D7-DA32-721F-8644-76279F67E44E}"/>
              </a:ext>
            </a:extLst>
          </p:cNvPr>
          <p:cNvSpPr/>
          <p:nvPr/>
        </p:nvSpPr>
        <p:spPr>
          <a:xfrm>
            <a:off x="2117284" y="3334252"/>
            <a:ext cx="823356" cy="40290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Transport-uppgifter</a:t>
            </a:r>
          </a:p>
        </p:txBody>
      </p:sp>
      <p:sp>
        <p:nvSpPr>
          <p:cNvPr id="25" name="Rektangel: rundade hörn 24">
            <a:extLst>
              <a:ext uri="{FF2B5EF4-FFF2-40B4-BE49-F238E27FC236}">
                <a16:creationId xmlns:a16="http://schemas.microsoft.com/office/drawing/2014/main" id="{80CD1734-E448-BB1D-A098-FB827688897A}"/>
              </a:ext>
            </a:extLst>
          </p:cNvPr>
          <p:cNvSpPr/>
          <p:nvPr/>
        </p:nvSpPr>
        <p:spPr>
          <a:xfrm>
            <a:off x="3011498" y="3311869"/>
            <a:ext cx="1024139" cy="402905"/>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Transport-uppgifter UT</a:t>
            </a:r>
          </a:p>
        </p:txBody>
      </p:sp>
      <p:sp>
        <p:nvSpPr>
          <p:cNvPr id="27" name="Rektangel: rundade hörn 26">
            <a:extLst>
              <a:ext uri="{FF2B5EF4-FFF2-40B4-BE49-F238E27FC236}">
                <a16:creationId xmlns:a16="http://schemas.microsoft.com/office/drawing/2014/main" id="{5227C9B7-B9F7-7C52-50F4-E949EF33013E}"/>
              </a:ext>
            </a:extLst>
          </p:cNvPr>
          <p:cNvSpPr/>
          <p:nvPr/>
        </p:nvSpPr>
        <p:spPr>
          <a:xfrm>
            <a:off x="2117284" y="3776334"/>
            <a:ext cx="823356" cy="40290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Rapport: Transport-rapporter</a:t>
            </a:r>
          </a:p>
        </p:txBody>
      </p:sp>
      <p:sp>
        <p:nvSpPr>
          <p:cNvPr id="28" name="Rektangel: rundade hörn 27">
            <a:extLst>
              <a:ext uri="{FF2B5EF4-FFF2-40B4-BE49-F238E27FC236}">
                <a16:creationId xmlns:a16="http://schemas.microsoft.com/office/drawing/2014/main" id="{85DB99F8-8741-6BFC-8144-E51B75554E36}"/>
              </a:ext>
            </a:extLst>
          </p:cNvPr>
          <p:cNvSpPr/>
          <p:nvPr/>
        </p:nvSpPr>
        <p:spPr>
          <a:xfrm>
            <a:off x="2117284" y="4224745"/>
            <a:ext cx="823356" cy="40290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Transport-uppgifter</a:t>
            </a:r>
          </a:p>
        </p:txBody>
      </p:sp>
      <p:sp>
        <p:nvSpPr>
          <p:cNvPr id="30" name="Rektangel: rundade hörn 29">
            <a:extLst>
              <a:ext uri="{FF2B5EF4-FFF2-40B4-BE49-F238E27FC236}">
                <a16:creationId xmlns:a16="http://schemas.microsoft.com/office/drawing/2014/main" id="{A6FAD949-B22B-B912-4C4F-A8E03D332DCE}"/>
              </a:ext>
            </a:extLst>
          </p:cNvPr>
          <p:cNvSpPr/>
          <p:nvPr/>
        </p:nvSpPr>
        <p:spPr>
          <a:xfrm>
            <a:off x="3011498" y="4224745"/>
            <a:ext cx="1024139" cy="402905"/>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Transport-uppgifter UT</a:t>
            </a:r>
          </a:p>
        </p:txBody>
      </p:sp>
      <p:sp>
        <p:nvSpPr>
          <p:cNvPr id="33" name="Rektangel: rundade hörn 32">
            <a:extLst>
              <a:ext uri="{FF2B5EF4-FFF2-40B4-BE49-F238E27FC236}">
                <a16:creationId xmlns:a16="http://schemas.microsoft.com/office/drawing/2014/main" id="{CB99BCB7-EBF9-C36F-8A08-2D36639C1071}"/>
              </a:ext>
            </a:extLst>
          </p:cNvPr>
          <p:cNvSpPr/>
          <p:nvPr/>
        </p:nvSpPr>
        <p:spPr>
          <a:xfrm>
            <a:off x="2117284" y="4660502"/>
            <a:ext cx="823356" cy="40290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Transport-sedel</a:t>
            </a:r>
          </a:p>
        </p:txBody>
      </p:sp>
      <p:sp>
        <p:nvSpPr>
          <p:cNvPr id="45" name="Rektangel: rundade hörn 44">
            <a:extLst>
              <a:ext uri="{FF2B5EF4-FFF2-40B4-BE49-F238E27FC236}">
                <a16:creationId xmlns:a16="http://schemas.microsoft.com/office/drawing/2014/main" id="{159B0D19-5411-2629-2CAD-C5059F89910F}"/>
              </a:ext>
            </a:extLst>
          </p:cNvPr>
          <p:cNvSpPr/>
          <p:nvPr/>
        </p:nvSpPr>
        <p:spPr>
          <a:xfrm>
            <a:off x="3009512" y="4660501"/>
            <a:ext cx="1024139" cy="40290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Fakturaunderlag tilläggstjänster  UT</a:t>
            </a:r>
          </a:p>
        </p:txBody>
      </p:sp>
      <p:sp>
        <p:nvSpPr>
          <p:cNvPr id="46" name="Pil: femhörning 45">
            <a:extLst>
              <a:ext uri="{FF2B5EF4-FFF2-40B4-BE49-F238E27FC236}">
                <a16:creationId xmlns:a16="http://schemas.microsoft.com/office/drawing/2014/main" id="{48AF7E1E-27CE-A6FC-8749-A894FB2EFDA9}"/>
              </a:ext>
            </a:extLst>
          </p:cNvPr>
          <p:cNvSpPr/>
          <p:nvPr/>
        </p:nvSpPr>
        <p:spPr>
          <a:xfrm>
            <a:off x="746638" y="149982"/>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Förbereda råvaru och tjänsteaffär</a:t>
            </a:r>
          </a:p>
        </p:txBody>
      </p:sp>
      <p:sp>
        <p:nvSpPr>
          <p:cNvPr id="47" name="Pil: femhörning 46">
            <a:extLst>
              <a:ext uri="{FF2B5EF4-FFF2-40B4-BE49-F238E27FC236}">
                <a16:creationId xmlns:a16="http://schemas.microsoft.com/office/drawing/2014/main" id="{53EACB95-8E8C-86D8-BE12-05B892296EB8}"/>
              </a:ext>
            </a:extLst>
          </p:cNvPr>
          <p:cNvSpPr/>
          <p:nvPr/>
        </p:nvSpPr>
        <p:spPr>
          <a:xfrm>
            <a:off x="1463701" y="149982"/>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Initiera och administrera råvaru och tjänsteaffär</a:t>
            </a:r>
          </a:p>
        </p:txBody>
      </p:sp>
      <p:sp>
        <p:nvSpPr>
          <p:cNvPr id="48" name="Pil: femhörning 47">
            <a:extLst>
              <a:ext uri="{FF2B5EF4-FFF2-40B4-BE49-F238E27FC236}">
                <a16:creationId xmlns:a16="http://schemas.microsoft.com/office/drawing/2014/main" id="{D285786A-C177-4AE1-E184-2AEB1FEB8AD8}"/>
              </a:ext>
            </a:extLst>
          </p:cNvPr>
          <p:cNvSpPr/>
          <p:nvPr/>
        </p:nvSpPr>
        <p:spPr>
          <a:xfrm>
            <a:off x="2180764" y="149982"/>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råvaruaffärens logistik</a:t>
            </a:r>
          </a:p>
        </p:txBody>
      </p:sp>
      <p:sp>
        <p:nvSpPr>
          <p:cNvPr id="49" name="Pil: femhörning 48">
            <a:extLst>
              <a:ext uri="{FF2B5EF4-FFF2-40B4-BE49-F238E27FC236}">
                <a16:creationId xmlns:a16="http://schemas.microsoft.com/office/drawing/2014/main" id="{7A1A5BB5-0B11-6E11-BFFF-33A70BB90E90}"/>
              </a:ext>
            </a:extLst>
          </p:cNvPr>
          <p:cNvSpPr/>
          <p:nvPr/>
        </p:nvSpPr>
        <p:spPr>
          <a:xfrm>
            <a:off x="2897827" y="149982"/>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produktions-uppgifter</a:t>
            </a:r>
          </a:p>
        </p:txBody>
      </p:sp>
      <p:sp>
        <p:nvSpPr>
          <p:cNvPr id="50" name="Pil: femhörning 49">
            <a:extLst>
              <a:ext uri="{FF2B5EF4-FFF2-40B4-BE49-F238E27FC236}">
                <a16:creationId xmlns:a16="http://schemas.microsoft.com/office/drawing/2014/main" id="{BDE94FB7-21AC-5630-4E26-3B41DBA15FBC}"/>
              </a:ext>
            </a:extLst>
          </p:cNvPr>
          <p:cNvSpPr/>
          <p:nvPr/>
        </p:nvSpPr>
        <p:spPr>
          <a:xfrm>
            <a:off x="3614890" y="149982"/>
            <a:ext cx="679900" cy="40290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FFFFFF"/>
                </a:solidFill>
                <a:effectLst/>
                <a:uLnTx/>
                <a:uFillTx/>
                <a:latin typeface="Calibri" panose="020F0502020204030204"/>
                <a:ea typeface="+mn-ea"/>
                <a:cs typeface="+mn-cs"/>
              </a:rPr>
              <a:t>Hantera transport-uppgifter</a:t>
            </a:r>
          </a:p>
        </p:txBody>
      </p:sp>
      <p:sp>
        <p:nvSpPr>
          <p:cNvPr id="51" name="Pil: femhörning 50">
            <a:extLst>
              <a:ext uri="{FF2B5EF4-FFF2-40B4-BE49-F238E27FC236}">
                <a16:creationId xmlns:a16="http://schemas.microsoft.com/office/drawing/2014/main" id="{94DC08C5-E8CF-86EB-F52C-EC4150B35023}"/>
              </a:ext>
            </a:extLst>
          </p:cNvPr>
          <p:cNvSpPr/>
          <p:nvPr/>
        </p:nvSpPr>
        <p:spPr>
          <a:xfrm>
            <a:off x="4331953" y="149982"/>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mätuppgifter</a:t>
            </a:r>
          </a:p>
        </p:txBody>
      </p:sp>
      <p:sp>
        <p:nvSpPr>
          <p:cNvPr id="52" name="Pil: femhörning 51">
            <a:extLst>
              <a:ext uri="{FF2B5EF4-FFF2-40B4-BE49-F238E27FC236}">
                <a16:creationId xmlns:a16="http://schemas.microsoft.com/office/drawing/2014/main" id="{6DDAA34C-555E-B34B-4410-10AF0ABD0080}"/>
              </a:ext>
            </a:extLst>
          </p:cNvPr>
          <p:cNvSpPr/>
          <p:nvPr/>
        </p:nvSpPr>
        <p:spPr>
          <a:xfrm>
            <a:off x="5049016" y="149982"/>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Beräkna råvaru och tjänsteaffär</a:t>
            </a:r>
          </a:p>
        </p:txBody>
      </p:sp>
      <p:sp>
        <p:nvSpPr>
          <p:cNvPr id="53" name="Pil: femhörning 52">
            <a:extLst>
              <a:ext uri="{FF2B5EF4-FFF2-40B4-BE49-F238E27FC236}">
                <a16:creationId xmlns:a16="http://schemas.microsoft.com/office/drawing/2014/main" id="{65811D5A-5FD8-6A32-D1A1-3C128EB75A73}"/>
              </a:ext>
            </a:extLst>
          </p:cNvPr>
          <p:cNvSpPr/>
          <p:nvPr/>
        </p:nvSpPr>
        <p:spPr>
          <a:xfrm>
            <a:off x="5766079" y="149982"/>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Beräkna råvaru och tjänsteaffär</a:t>
            </a:r>
          </a:p>
        </p:txBody>
      </p:sp>
      <p:sp>
        <p:nvSpPr>
          <p:cNvPr id="54" name="Pil: femhörning 53">
            <a:extLst>
              <a:ext uri="{FF2B5EF4-FFF2-40B4-BE49-F238E27FC236}">
                <a16:creationId xmlns:a16="http://schemas.microsoft.com/office/drawing/2014/main" id="{33B0EC7A-4641-0092-AEED-BA6BB9C35563}"/>
              </a:ext>
            </a:extLst>
          </p:cNvPr>
          <p:cNvSpPr/>
          <p:nvPr/>
        </p:nvSpPr>
        <p:spPr>
          <a:xfrm>
            <a:off x="6483142" y="149982"/>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Redovisa råvaru och tjänsteaffär</a:t>
            </a:r>
          </a:p>
        </p:txBody>
      </p:sp>
      <p:sp>
        <p:nvSpPr>
          <p:cNvPr id="55" name="Pil: femhörning 54">
            <a:extLst>
              <a:ext uri="{FF2B5EF4-FFF2-40B4-BE49-F238E27FC236}">
                <a16:creationId xmlns:a16="http://schemas.microsoft.com/office/drawing/2014/main" id="{D1FA5B72-4B98-2967-2540-CD8D5A66510D}"/>
              </a:ext>
            </a:extLst>
          </p:cNvPr>
          <p:cNvSpPr/>
          <p:nvPr/>
        </p:nvSpPr>
        <p:spPr>
          <a:xfrm>
            <a:off x="7200205" y="149982"/>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Ändrings-hantering</a:t>
            </a:r>
          </a:p>
        </p:txBody>
      </p:sp>
      <p:sp>
        <p:nvSpPr>
          <p:cNvPr id="56" name="Pil: femhörning 55">
            <a:extLst>
              <a:ext uri="{FF2B5EF4-FFF2-40B4-BE49-F238E27FC236}">
                <a16:creationId xmlns:a16="http://schemas.microsoft.com/office/drawing/2014/main" id="{4FA0D133-1D28-7EF4-C622-22CC648C4406}"/>
              </a:ext>
            </a:extLst>
          </p:cNvPr>
          <p:cNvSpPr/>
          <p:nvPr/>
        </p:nvSpPr>
        <p:spPr>
          <a:xfrm>
            <a:off x="7917265" y="149982"/>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Övrigt</a:t>
            </a:r>
          </a:p>
        </p:txBody>
      </p:sp>
    </p:spTree>
    <p:extLst>
      <p:ext uri="{BB962C8B-B14F-4D97-AF65-F5344CB8AC3E}">
        <p14:creationId xmlns:p14="http://schemas.microsoft.com/office/powerpoint/2010/main" val="1778680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06CBC02-CE07-5DCA-757D-DC63C871232F}"/>
              </a:ext>
            </a:extLst>
          </p:cNvPr>
          <p:cNvSpPr>
            <a:spLocks noGrp="1"/>
          </p:cNvSpPr>
          <p:nvPr>
            <p:ph type="title"/>
          </p:nvPr>
        </p:nvSpPr>
        <p:spPr>
          <a:xfrm>
            <a:off x="596442" y="436909"/>
            <a:ext cx="10515600" cy="895285"/>
          </a:xfrm>
        </p:spPr>
        <p:txBody>
          <a:bodyPr/>
          <a:lstStyle/>
          <a:p>
            <a:r>
              <a:rPr lang="sv-SE" dirty="0"/>
              <a:t>Hantera transportuppgifter – nuläge</a:t>
            </a:r>
          </a:p>
        </p:txBody>
      </p:sp>
      <p:sp>
        <p:nvSpPr>
          <p:cNvPr id="3" name="Rektangel 2">
            <a:extLst>
              <a:ext uri="{FF2B5EF4-FFF2-40B4-BE49-F238E27FC236}">
                <a16:creationId xmlns:a16="http://schemas.microsoft.com/office/drawing/2014/main" id="{82E48B53-0028-DD66-0E40-15923CF1FBD8}"/>
              </a:ext>
            </a:extLst>
          </p:cNvPr>
          <p:cNvSpPr/>
          <p:nvPr/>
        </p:nvSpPr>
        <p:spPr>
          <a:xfrm>
            <a:off x="160310" y="4316497"/>
            <a:ext cx="11871367" cy="653805"/>
          </a:xfrm>
          <a:prstGeom prst="rect">
            <a:avLst/>
          </a:pr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Ansvarigt transportföretag</a:t>
            </a:r>
          </a:p>
        </p:txBody>
      </p:sp>
      <p:sp>
        <p:nvSpPr>
          <p:cNvPr id="7" name="Rektangel 6">
            <a:extLst>
              <a:ext uri="{FF2B5EF4-FFF2-40B4-BE49-F238E27FC236}">
                <a16:creationId xmlns:a16="http://schemas.microsoft.com/office/drawing/2014/main" id="{2E95F6F8-36D0-838A-12FC-CF8EC3CD44CB}"/>
              </a:ext>
            </a:extLst>
          </p:cNvPr>
          <p:cNvSpPr/>
          <p:nvPr/>
        </p:nvSpPr>
        <p:spPr>
          <a:xfrm>
            <a:off x="159126" y="3630842"/>
            <a:ext cx="11871367" cy="652859"/>
          </a:xfrm>
          <a:prstGeom prst="rect">
            <a:avLst/>
          </a:prstGeom>
          <a:solidFill>
            <a:srgbClr val="66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LIM</a:t>
            </a:r>
          </a:p>
        </p:txBody>
      </p:sp>
      <p:sp>
        <p:nvSpPr>
          <p:cNvPr id="8" name="Rektangel 7">
            <a:extLst>
              <a:ext uri="{FF2B5EF4-FFF2-40B4-BE49-F238E27FC236}">
                <a16:creationId xmlns:a16="http://schemas.microsoft.com/office/drawing/2014/main" id="{2A083A55-04C4-0134-DAF0-6045CCE7E46E}"/>
              </a:ext>
            </a:extLst>
          </p:cNvPr>
          <p:cNvSpPr/>
          <p:nvPr/>
        </p:nvSpPr>
        <p:spPr>
          <a:xfrm>
            <a:off x="160316" y="3018554"/>
            <a:ext cx="11871367" cy="594368"/>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Befraktare</a:t>
            </a:r>
          </a:p>
        </p:txBody>
      </p:sp>
      <p:sp>
        <p:nvSpPr>
          <p:cNvPr id="14" name="Rektangel 13">
            <a:extLst>
              <a:ext uri="{FF2B5EF4-FFF2-40B4-BE49-F238E27FC236}">
                <a16:creationId xmlns:a16="http://schemas.microsoft.com/office/drawing/2014/main" id="{3A85F01A-EC4B-5FC9-86FF-6A6FBBDBDE9A}"/>
              </a:ext>
            </a:extLst>
          </p:cNvPr>
          <p:cNvSpPr/>
          <p:nvPr/>
        </p:nvSpPr>
        <p:spPr>
          <a:xfrm>
            <a:off x="160316" y="1922524"/>
            <a:ext cx="11871367" cy="1062003"/>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Biometria</a:t>
            </a:r>
          </a:p>
        </p:txBody>
      </p:sp>
      <p:sp>
        <p:nvSpPr>
          <p:cNvPr id="17" name="Rektangel 16">
            <a:extLst>
              <a:ext uri="{FF2B5EF4-FFF2-40B4-BE49-F238E27FC236}">
                <a16:creationId xmlns:a16="http://schemas.microsoft.com/office/drawing/2014/main" id="{A7B69CC6-BBFC-AE92-13FD-5EB5B29D4459}"/>
              </a:ext>
            </a:extLst>
          </p:cNvPr>
          <p:cNvSpPr/>
          <p:nvPr/>
        </p:nvSpPr>
        <p:spPr>
          <a:xfrm>
            <a:off x="160315" y="1318241"/>
            <a:ext cx="11871367" cy="580991"/>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Utförande transportföretag</a:t>
            </a:r>
          </a:p>
        </p:txBody>
      </p:sp>
      <p:sp>
        <p:nvSpPr>
          <p:cNvPr id="21" name="Rektangel 20">
            <a:extLst>
              <a:ext uri="{FF2B5EF4-FFF2-40B4-BE49-F238E27FC236}">
                <a16:creationId xmlns:a16="http://schemas.microsoft.com/office/drawing/2014/main" id="{97D5B902-FE6C-B323-8E1A-6C2DBD4AD6C1}"/>
              </a:ext>
            </a:extLst>
          </p:cNvPr>
          <p:cNvSpPr/>
          <p:nvPr/>
        </p:nvSpPr>
        <p:spPr>
          <a:xfrm>
            <a:off x="160316" y="5002243"/>
            <a:ext cx="11871367" cy="65285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Mottagare</a:t>
            </a:r>
          </a:p>
        </p:txBody>
      </p:sp>
      <p:cxnSp>
        <p:nvCxnSpPr>
          <p:cNvPr id="6" name="Rak koppling 5">
            <a:extLst>
              <a:ext uri="{FF2B5EF4-FFF2-40B4-BE49-F238E27FC236}">
                <a16:creationId xmlns:a16="http://schemas.microsoft.com/office/drawing/2014/main" id="{40FCB0E1-D6B0-FF04-23EC-83D4B8709915}"/>
              </a:ext>
            </a:extLst>
          </p:cNvPr>
          <p:cNvCxnSpPr/>
          <p:nvPr/>
        </p:nvCxnSpPr>
        <p:spPr>
          <a:xfrm>
            <a:off x="827316" y="1019470"/>
            <a:ext cx="0" cy="2758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Rak pilkoppling 9">
            <a:extLst>
              <a:ext uri="{FF2B5EF4-FFF2-40B4-BE49-F238E27FC236}">
                <a16:creationId xmlns:a16="http://schemas.microsoft.com/office/drawing/2014/main" id="{BEF0230E-C866-1322-B615-58D7A9FE9D03}"/>
              </a:ext>
            </a:extLst>
          </p:cNvPr>
          <p:cNvCxnSpPr/>
          <p:nvPr/>
        </p:nvCxnSpPr>
        <p:spPr>
          <a:xfrm flipV="1">
            <a:off x="160316" y="1100157"/>
            <a:ext cx="10786358" cy="57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ruta 10">
            <a:extLst>
              <a:ext uri="{FF2B5EF4-FFF2-40B4-BE49-F238E27FC236}">
                <a16:creationId xmlns:a16="http://schemas.microsoft.com/office/drawing/2014/main" id="{492C25AF-34F7-5B16-2A9B-4DA0019B63D7}"/>
              </a:ext>
            </a:extLst>
          </p:cNvPr>
          <p:cNvSpPr txBox="1"/>
          <p:nvPr/>
        </p:nvSpPr>
        <p:spPr>
          <a:xfrm>
            <a:off x="341108" y="792242"/>
            <a:ext cx="99418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Lasta leverans</a:t>
            </a:r>
          </a:p>
        </p:txBody>
      </p:sp>
      <p:sp>
        <p:nvSpPr>
          <p:cNvPr id="12" name="textruta 11">
            <a:extLst>
              <a:ext uri="{FF2B5EF4-FFF2-40B4-BE49-F238E27FC236}">
                <a16:creationId xmlns:a16="http://schemas.microsoft.com/office/drawing/2014/main" id="{D6564970-0A54-CA53-0644-DD04FD94E39D}"/>
              </a:ext>
            </a:extLst>
          </p:cNvPr>
          <p:cNvSpPr txBox="1"/>
          <p:nvPr/>
        </p:nvSpPr>
        <p:spPr>
          <a:xfrm>
            <a:off x="1638619" y="805805"/>
            <a:ext cx="128592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Genomför transport</a:t>
            </a:r>
          </a:p>
        </p:txBody>
      </p:sp>
      <p:sp>
        <p:nvSpPr>
          <p:cNvPr id="13" name="textruta 12">
            <a:extLst>
              <a:ext uri="{FF2B5EF4-FFF2-40B4-BE49-F238E27FC236}">
                <a16:creationId xmlns:a16="http://schemas.microsoft.com/office/drawing/2014/main" id="{C213C435-EB2F-C75C-1645-6BFBE4B8EC95}"/>
              </a:ext>
            </a:extLst>
          </p:cNvPr>
          <p:cNvSpPr txBox="1"/>
          <p:nvPr/>
        </p:nvSpPr>
        <p:spPr>
          <a:xfrm>
            <a:off x="3616141" y="801713"/>
            <a:ext cx="125386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Ankomma mätplats</a:t>
            </a:r>
          </a:p>
        </p:txBody>
      </p:sp>
      <p:sp>
        <p:nvSpPr>
          <p:cNvPr id="15" name="textruta 14">
            <a:extLst>
              <a:ext uri="{FF2B5EF4-FFF2-40B4-BE49-F238E27FC236}">
                <a16:creationId xmlns:a16="http://schemas.microsoft.com/office/drawing/2014/main" id="{D6B186A8-0DB9-4B10-B758-30248CD5EBB4}"/>
              </a:ext>
            </a:extLst>
          </p:cNvPr>
          <p:cNvSpPr txBox="1"/>
          <p:nvPr/>
        </p:nvSpPr>
        <p:spPr>
          <a:xfrm>
            <a:off x="4753793" y="797621"/>
            <a:ext cx="122661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Genomför mätning</a:t>
            </a:r>
          </a:p>
        </p:txBody>
      </p:sp>
      <p:sp>
        <p:nvSpPr>
          <p:cNvPr id="16" name="textruta 15">
            <a:extLst>
              <a:ext uri="{FF2B5EF4-FFF2-40B4-BE49-F238E27FC236}">
                <a16:creationId xmlns:a16="http://schemas.microsoft.com/office/drawing/2014/main" id="{C464179D-5061-470A-1B26-85110648014F}"/>
              </a:ext>
            </a:extLst>
          </p:cNvPr>
          <p:cNvSpPr txBox="1"/>
          <p:nvPr/>
        </p:nvSpPr>
        <p:spPr>
          <a:xfrm>
            <a:off x="6286405" y="793529"/>
            <a:ext cx="1217000"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Ankomma lossning</a:t>
            </a:r>
          </a:p>
        </p:txBody>
      </p:sp>
      <p:sp>
        <p:nvSpPr>
          <p:cNvPr id="18" name="textruta 17">
            <a:extLst>
              <a:ext uri="{FF2B5EF4-FFF2-40B4-BE49-F238E27FC236}">
                <a16:creationId xmlns:a16="http://schemas.microsoft.com/office/drawing/2014/main" id="{88347A01-B1BE-6DA9-13BD-FBE2EC624D21}"/>
              </a:ext>
            </a:extLst>
          </p:cNvPr>
          <p:cNvSpPr txBox="1"/>
          <p:nvPr/>
        </p:nvSpPr>
        <p:spPr>
          <a:xfrm>
            <a:off x="7405622" y="789437"/>
            <a:ext cx="1217000"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Genomför lossning</a:t>
            </a:r>
          </a:p>
        </p:txBody>
      </p:sp>
      <p:cxnSp>
        <p:nvCxnSpPr>
          <p:cNvPr id="19" name="Rak koppling 18">
            <a:extLst>
              <a:ext uri="{FF2B5EF4-FFF2-40B4-BE49-F238E27FC236}">
                <a16:creationId xmlns:a16="http://schemas.microsoft.com/office/drawing/2014/main" id="{E11A7F15-0237-B4CB-A251-5495CEEE44BD}"/>
              </a:ext>
            </a:extLst>
          </p:cNvPr>
          <p:cNvCxnSpPr/>
          <p:nvPr/>
        </p:nvCxnSpPr>
        <p:spPr>
          <a:xfrm>
            <a:off x="2268590" y="1023822"/>
            <a:ext cx="0" cy="2758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Rak koppling 22">
            <a:extLst>
              <a:ext uri="{FF2B5EF4-FFF2-40B4-BE49-F238E27FC236}">
                <a16:creationId xmlns:a16="http://schemas.microsoft.com/office/drawing/2014/main" id="{3EB05083-32A8-2BBD-2E51-E12C7F8EA5AB}"/>
              </a:ext>
            </a:extLst>
          </p:cNvPr>
          <p:cNvCxnSpPr/>
          <p:nvPr/>
        </p:nvCxnSpPr>
        <p:spPr>
          <a:xfrm>
            <a:off x="5325309" y="1032526"/>
            <a:ext cx="0" cy="2758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Rak koppling 23">
            <a:extLst>
              <a:ext uri="{FF2B5EF4-FFF2-40B4-BE49-F238E27FC236}">
                <a16:creationId xmlns:a16="http://schemas.microsoft.com/office/drawing/2014/main" id="{5B5325E0-DF8B-03E7-B6EC-BCBCB8C1A4E2}"/>
              </a:ext>
            </a:extLst>
          </p:cNvPr>
          <p:cNvCxnSpPr/>
          <p:nvPr/>
        </p:nvCxnSpPr>
        <p:spPr>
          <a:xfrm>
            <a:off x="6853670" y="1002042"/>
            <a:ext cx="0" cy="2758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Rak koppling 24">
            <a:extLst>
              <a:ext uri="{FF2B5EF4-FFF2-40B4-BE49-F238E27FC236}">
                <a16:creationId xmlns:a16="http://schemas.microsoft.com/office/drawing/2014/main" id="{9883B321-4AD6-4723-B155-6B54A6283B72}"/>
              </a:ext>
            </a:extLst>
          </p:cNvPr>
          <p:cNvCxnSpPr/>
          <p:nvPr/>
        </p:nvCxnSpPr>
        <p:spPr>
          <a:xfrm>
            <a:off x="7964015" y="997685"/>
            <a:ext cx="0" cy="275850"/>
          </a:xfrm>
          <a:prstGeom prst="line">
            <a:avLst/>
          </a:prstGeom>
        </p:spPr>
        <p:style>
          <a:lnRef idx="1">
            <a:schemeClr val="accent1"/>
          </a:lnRef>
          <a:fillRef idx="0">
            <a:schemeClr val="accent1"/>
          </a:fillRef>
          <a:effectRef idx="0">
            <a:schemeClr val="accent1"/>
          </a:effectRef>
          <a:fontRef idx="minor">
            <a:schemeClr val="tx1"/>
          </a:fontRef>
        </p:style>
      </p:cxnSp>
      <p:sp>
        <p:nvSpPr>
          <p:cNvPr id="26" name="Pil: femhörning 25">
            <a:extLst>
              <a:ext uri="{FF2B5EF4-FFF2-40B4-BE49-F238E27FC236}">
                <a16:creationId xmlns:a16="http://schemas.microsoft.com/office/drawing/2014/main" id="{95D8C50C-7F2E-D664-8310-AAD7561934DC}"/>
              </a:ext>
            </a:extLst>
          </p:cNvPr>
          <p:cNvSpPr/>
          <p:nvPr/>
        </p:nvSpPr>
        <p:spPr>
          <a:xfrm>
            <a:off x="423326" y="1551634"/>
            <a:ext cx="1042177" cy="279684"/>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Avisera </a:t>
            </a:r>
            <a:r>
              <a:rPr kumimoji="0" lang="sv-SE" sz="800" b="0" i="0" u="none" strike="noStrike" kern="1200" cap="none" spc="0" normalizeH="0" baseline="0" noProof="0" dirty="0" err="1">
                <a:ln>
                  <a:noFill/>
                </a:ln>
                <a:solidFill>
                  <a:srgbClr val="FFFFFF"/>
                </a:solidFill>
                <a:effectLst/>
                <a:uLnTx/>
                <a:uFillTx/>
                <a:latin typeface="Calibri" panose="020F0502020204030204"/>
                <a:ea typeface="+mn-ea"/>
                <a:cs typeface="+mn-cs"/>
              </a:rPr>
              <a:t>leveransinnnehåll</a:t>
            </a:r>
            <a:endPar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8" name="Flödesschema: Dokument 27">
            <a:extLst>
              <a:ext uri="{FF2B5EF4-FFF2-40B4-BE49-F238E27FC236}">
                <a16:creationId xmlns:a16="http://schemas.microsoft.com/office/drawing/2014/main" id="{DA9B3BD3-E76A-044A-1FB8-22E984A9B079}"/>
              </a:ext>
            </a:extLst>
          </p:cNvPr>
          <p:cNvSpPr/>
          <p:nvPr/>
        </p:nvSpPr>
        <p:spPr>
          <a:xfrm>
            <a:off x="1542366" y="1596238"/>
            <a:ext cx="607083" cy="254871"/>
          </a:xfrm>
          <a:prstGeom prst="flowChartDocumen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Leverans-innehåll</a:t>
            </a:r>
          </a:p>
        </p:txBody>
      </p:sp>
      <p:sp>
        <p:nvSpPr>
          <p:cNvPr id="30" name="Rektangel 29">
            <a:extLst>
              <a:ext uri="{FF2B5EF4-FFF2-40B4-BE49-F238E27FC236}">
                <a16:creationId xmlns:a16="http://schemas.microsoft.com/office/drawing/2014/main" id="{F3B827F1-73CB-5FA1-1C45-83F98FCF06E5}"/>
              </a:ext>
            </a:extLst>
          </p:cNvPr>
          <p:cNvSpPr/>
          <p:nvPr/>
        </p:nvSpPr>
        <p:spPr>
          <a:xfrm>
            <a:off x="159125" y="5680282"/>
            <a:ext cx="11871367" cy="71814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Intressenter aviseringsläget</a:t>
            </a:r>
          </a:p>
        </p:txBody>
      </p:sp>
      <p:sp>
        <p:nvSpPr>
          <p:cNvPr id="31" name="Pil: femhörning 30">
            <a:extLst>
              <a:ext uri="{FF2B5EF4-FFF2-40B4-BE49-F238E27FC236}">
                <a16:creationId xmlns:a16="http://schemas.microsoft.com/office/drawing/2014/main" id="{A6F90902-80AA-B19B-BCB8-AC1ADAE2810A}"/>
              </a:ext>
            </a:extLst>
          </p:cNvPr>
          <p:cNvSpPr/>
          <p:nvPr/>
        </p:nvSpPr>
        <p:spPr>
          <a:xfrm>
            <a:off x="2282919" y="1346866"/>
            <a:ext cx="7792897" cy="153731"/>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Avisera transportstatus </a:t>
            </a:r>
          </a:p>
        </p:txBody>
      </p:sp>
      <p:sp>
        <p:nvSpPr>
          <p:cNvPr id="32" name="Flödesschema: Dokument 31">
            <a:extLst>
              <a:ext uri="{FF2B5EF4-FFF2-40B4-BE49-F238E27FC236}">
                <a16:creationId xmlns:a16="http://schemas.microsoft.com/office/drawing/2014/main" id="{B5E2D8CD-A391-C064-FA78-03F99ED79B89}"/>
              </a:ext>
            </a:extLst>
          </p:cNvPr>
          <p:cNvSpPr/>
          <p:nvPr/>
        </p:nvSpPr>
        <p:spPr>
          <a:xfrm>
            <a:off x="2281583" y="1532116"/>
            <a:ext cx="757708" cy="254871"/>
          </a:xfrm>
          <a:prstGeom prst="flowChartDocumen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Transportstatus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”på väg”</a:t>
            </a:r>
          </a:p>
        </p:txBody>
      </p:sp>
      <p:sp>
        <p:nvSpPr>
          <p:cNvPr id="33" name="Flödesschema: Dokument 32">
            <a:extLst>
              <a:ext uri="{FF2B5EF4-FFF2-40B4-BE49-F238E27FC236}">
                <a16:creationId xmlns:a16="http://schemas.microsoft.com/office/drawing/2014/main" id="{CB066BF4-C1A3-DA5D-06A9-E8644C44FAA1}"/>
              </a:ext>
            </a:extLst>
          </p:cNvPr>
          <p:cNvSpPr/>
          <p:nvPr/>
        </p:nvSpPr>
        <p:spPr>
          <a:xfrm>
            <a:off x="3837446" y="1564040"/>
            <a:ext cx="857393" cy="254871"/>
          </a:xfrm>
          <a:prstGeom prst="flowChartDocumen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Transportstatus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”ankom mätplats”</a:t>
            </a:r>
          </a:p>
        </p:txBody>
      </p:sp>
      <p:sp>
        <p:nvSpPr>
          <p:cNvPr id="34" name="Flödesschema: Dokument 33">
            <a:extLst>
              <a:ext uri="{FF2B5EF4-FFF2-40B4-BE49-F238E27FC236}">
                <a16:creationId xmlns:a16="http://schemas.microsoft.com/office/drawing/2014/main" id="{CB6DE13A-1FA7-E30C-47B5-13DB9E1210D3}"/>
              </a:ext>
            </a:extLst>
          </p:cNvPr>
          <p:cNvSpPr/>
          <p:nvPr/>
        </p:nvSpPr>
        <p:spPr>
          <a:xfrm>
            <a:off x="5558720" y="1612277"/>
            <a:ext cx="857393" cy="254871"/>
          </a:xfrm>
          <a:prstGeom prst="flowChartDocumen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Transportstatus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”avgick mätplats”</a:t>
            </a:r>
          </a:p>
        </p:txBody>
      </p:sp>
      <p:sp>
        <p:nvSpPr>
          <p:cNvPr id="35" name="Flödesschema: Dokument 34">
            <a:extLst>
              <a:ext uri="{FF2B5EF4-FFF2-40B4-BE49-F238E27FC236}">
                <a16:creationId xmlns:a16="http://schemas.microsoft.com/office/drawing/2014/main" id="{E00419AA-3DB3-0F71-02CF-6D774E1285C0}"/>
              </a:ext>
            </a:extLst>
          </p:cNvPr>
          <p:cNvSpPr/>
          <p:nvPr/>
        </p:nvSpPr>
        <p:spPr>
          <a:xfrm>
            <a:off x="6466208" y="1619044"/>
            <a:ext cx="857393" cy="254871"/>
          </a:xfrm>
          <a:prstGeom prst="flowChartDocumen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Transportstatus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”ankom lossning”</a:t>
            </a:r>
          </a:p>
        </p:txBody>
      </p:sp>
      <p:sp>
        <p:nvSpPr>
          <p:cNvPr id="36" name="Flödesschema: Dokument 35">
            <a:extLst>
              <a:ext uri="{FF2B5EF4-FFF2-40B4-BE49-F238E27FC236}">
                <a16:creationId xmlns:a16="http://schemas.microsoft.com/office/drawing/2014/main" id="{DEB72689-DBEF-2754-0C4E-CF544751B33F}"/>
              </a:ext>
            </a:extLst>
          </p:cNvPr>
          <p:cNvSpPr/>
          <p:nvPr/>
        </p:nvSpPr>
        <p:spPr>
          <a:xfrm>
            <a:off x="7676705" y="1591652"/>
            <a:ext cx="857393" cy="254871"/>
          </a:xfrm>
          <a:prstGeom prst="flowChartDocumen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Transportstatus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”Avgick lossning”</a:t>
            </a:r>
          </a:p>
        </p:txBody>
      </p:sp>
      <p:sp>
        <p:nvSpPr>
          <p:cNvPr id="37" name="Flödesschema: Dokument 36">
            <a:extLst>
              <a:ext uri="{FF2B5EF4-FFF2-40B4-BE49-F238E27FC236}">
                <a16:creationId xmlns:a16="http://schemas.microsoft.com/office/drawing/2014/main" id="{EF50E266-9A13-6CB4-F6F7-7DB1ED823148}"/>
              </a:ext>
            </a:extLst>
          </p:cNvPr>
          <p:cNvSpPr/>
          <p:nvPr/>
        </p:nvSpPr>
        <p:spPr>
          <a:xfrm>
            <a:off x="9549074" y="1564260"/>
            <a:ext cx="1003705" cy="254871"/>
          </a:xfrm>
          <a:prstGeom prst="flowChartDocumen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Transportstatus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”Lämnat området”</a:t>
            </a:r>
          </a:p>
        </p:txBody>
      </p:sp>
      <p:sp>
        <p:nvSpPr>
          <p:cNvPr id="45" name="Flödesschema: Dokument 44">
            <a:extLst>
              <a:ext uri="{FF2B5EF4-FFF2-40B4-BE49-F238E27FC236}">
                <a16:creationId xmlns:a16="http://schemas.microsoft.com/office/drawing/2014/main" id="{E3337E99-F418-CF64-6373-76B537D0A076}"/>
              </a:ext>
            </a:extLst>
          </p:cNvPr>
          <p:cNvSpPr/>
          <p:nvPr/>
        </p:nvSpPr>
        <p:spPr>
          <a:xfrm>
            <a:off x="2685148" y="2458653"/>
            <a:ext cx="757708" cy="254871"/>
          </a:xfrm>
          <a:prstGeom prst="flowChartDocumen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Aviseringsläget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”på väg”</a:t>
            </a:r>
          </a:p>
        </p:txBody>
      </p:sp>
      <p:sp>
        <p:nvSpPr>
          <p:cNvPr id="55" name="Pil: femhörning 54">
            <a:extLst>
              <a:ext uri="{FF2B5EF4-FFF2-40B4-BE49-F238E27FC236}">
                <a16:creationId xmlns:a16="http://schemas.microsoft.com/office/drawing/2014/main" id="{E5B11573-9194-069B-B714-F23AB5EAE2E6}"/>
              </a:ext>
            </a:extLst>
          </p:cNvPr>
          <p:cNvSpPr/>
          <p:nvPr/>
        </p:nvSpPr>
        <p:spPr>
          <a:xfrm>
            <a:off x="1599428" y="5974808"/>
            <a:ext cx="9434332" cy="231144"/>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Hantera tjänst för aviseringsläget</a:t>
            </a:r>
          </a:p>
        </p:txBody>
      </p:sp>
      <p:cxnSp>
        <p:nvCxnSpPr>
          <p:cNvPr id="63" name="Rak pilkoppling 62">
            <a:extLst>
              <a:ext uri="{FF2B5EF4-FFF2-40B4-BE49-F238E27FC236}">
                <a16:creationId xmlns:a16="http://schemas.microsoft.com/office/drawing/2014/main" id="{F3DE6566-9903-0ED2-5E2D-ED09AD21BDEA}"/>
              </a:ext>
            </a:extLst>
          </p:cNvPr>
          <p:cNvCxnSpPr>
            <a:stCxn id="28" idx="2"/>
          </p:cNvCxnSpPr>
          <p:nvPr/>
        </p:nvCxnSpPr>
        <p:spPr>
          <a:xfrm>
            <a:off x="1845908" y="1834259"/>
            <a:ext cx="9018" cy="13480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Rak pilkoppling 64">
            <a:extLst>
              <a:ext uri="{FF2B5EF4-FFF2-40B4-BE49-F238E27FC236}">
                <a16:creationId xmlns:a16="http://schemas.microsoft.com/office/drawing/2014/main" id="{C5617B0B-013D-5051-7625-2CFE928B265D}"/>
              </a:ext>
            </a:extLst>
          </p:cNvPr>
          <p:cNvCxnSpPr>
            <a:cxnSpLocks/>
            <a:stCxn id="28" idx="2"/>
          </p:cNvCxnSpPr>
          <p:nvPr/>
        </p:nvCxnSpPr>
        <p:spPr>
          <a:xfrm>
            <a:off x="1845908" y="1834259"/>
            <a:ext cx="9018" cy="20017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Rak pilkoppling 71">
            <a:extLst>
              <a:ext uri="{FF2B5EF4-FFF2-40B4-BE49-F238E27FC236}">
                <a16:creationId xmlns:a16="http://schemas.microsoft.com/office/drawing/2014/main" id="{F6C93305-315F-A451-1D04-6460AA31224C}"/>
              </a:ext>
            </a:extLst>
          </p:cNvPr>
          <p:cNvCxnSpPr>
            <a:cxnSpLocks/>
            <a:stCxn id="28" idx="2"/>
          </p:cNvCxnSpPr>
          <p:nvPr/>
        </p:nvCxnSpPr>
        <p:spPr>
          <a:xfrm>
            <a:off x="1845908" y="1834259"/>
            <a:ext cx="9018" cy="27196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Rak pilkoppling 78">
            <a:extLst>
              <a:ext uri="{FF2B5EF4-FFF2-40B4-BE49-F238E27FC236}">
                <a16:creationId xmlns:a16="http://schemas.microsoft.com/office/drawing/2014/main" id="{DDAD5402-29CD-A9C2-048A-E0E17D91A8F2}"/>
              </a:ext>
            </a:extLst>
          </p:cNvPr>
          <p:cNvCxnSpPr>
            <a:cxnSpLocks/>
          </p:cNvCxnSpPr>
          <p:nvPr/>
        </p:nvCxnSpPr>
        <p:spPr>
          <a:xfrm>
            <a:off x="1845908" y="1834259"/>
            <a:ext cx="14403" cy="3338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1" name="Rak pilkoppling 90">
            <a:extLst>
              <a:ext uri="{FF2B5EF4-FFF2-40B4-BE49-F238E27FC236}">
                <a16:creationId xmlns:a16="http://schemas.microsoft.com/office/drawing/2014/main" id="{0BE61422-2C83-0C6B-A80B-5F40897999CD}"/>
              </a:ext>
            </a:extLst>
          </p:cNvPr>
          <p:cNvCxnSpPr>
            <a:stCxn id="32" idx="2"/>
          </p:cNvCxnSpPr>
          <p:nvPr/>
        </p:nvCxnSpPr>
        <p:spPr>
          <a:xfrm>
            <a:off x="2660437" y="1770137"/>
            <a:ext cx="24711" cy="33702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Rak pilkoppling 94">
            <a:extLst>
              <a:ext uri="{FF2B5EF4-FFF2-40B4-BE49-F238E27FC236}">
                <a16:creationId xmlns:a16="http://schemas.microsoft.com/office/drawing/2014/main" id="{B65921CF-EE7D-CDC8-0F63-6C38A1B771A5}"/>
              </a:ext>
            </a:extLst>
          </p:cNvPr>
          <p:cNvCxnSpPr>
            <a:cxnSpLocks/>
            <a:stCxn id="45" idx="2"/>
          </p:cNvCxnSpPr>
          <p:nvPr/>
        </p:nvCxnSpPr>
        <p:spPr>
          <a:xfrm>
            <a:off x="3064002" y="2696674"/>
            <a:ext cx="45672" cy="3278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Pil: femhörning 38">
            <a:extLst>
              <a:ext uri="{FF2B5EF4-FFF2-40B4-BE49-F238E27FC236}">
                <a16:creationId xmlns:a16="http://schemas.microsoft.com/office/drawing/2014/main" id="{A06B5797-A9AB-39B4-B121-3B79EEB0E6E9}"/>
              </a:ext>
            </a:extLst>
          </p:cNvPr>
          <p:cNvSpPr/>
          <p:nvPr/>
        </p:nvSpPr>
        <p:spPr>
          <a:xfrm>
            <a:off x="1638619" y="3182356"/>
            <a:ext cx="1042177" cy="279684"/>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Hantera leveransinnehåll</a:t>
            </a:r>
          </a:p>
        </p:txBody>
      </p:sp>
      <p:sp>
        <p:nvSpPr>
          <p:cNvPr id="42" name="Pil: femhörning 41">
            <a:extLst>
              <a:ext uri="{FF2B5EF4-FFF2-40B4-BE49-F238E27FC236}">
                <a16:creationId xmlns:a16="http://schemas.microsoft.com/office/drawing/2014/main" id="{897D548A-91A2-F3A3-621F-3BF371175443}"/>
              </a:ext>
            </a:extLst>
          </p:cNvPr>
          <p:cNvSpPr/>
          <p:nvPr/>
        </p:nvSpPr>
        <p:spPr>
          <a:xfrm>
            <a:off x="1642971" y="4553957"/>
            <a:ext cx="1042177" cy="279684"/>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Hantera leveransinnehåll</a:t>
            </a:r>
          </a:p>
        </p:txBody>
      </p:sp>
      <p:cxnSp>
        <p:nvCxnSpPr>
          <p:cNvPr id="103" name="Rak pilkoppling 102">
            <a:extLst>
              <a:ext uri="{FF2B5EF4-FFF2-40B4-BE49-F238E27FC236}">
                <a16:creationId xmlns:a16="http://schemas.microsoft.com/office/drawing/2014/main" id="{33D1A37A-6038-0F82-6B8C-AC040FC28787}"/>
              </a:ext>
            </a:extLst>
          </p:cNvPr>
          <p:cNvCxnSpPr>
            <a:stCxn id="34" idx="2"/>
          </p:cNvCxnSpPr>
          <p:nvPr/>
        </p:nvCxnSpPr>
        <p:spPr>
          <a:xfrm flipH="1">
            <a:off x="5987416" y="1850298"/>
            <a:ext cx="1" cy="32901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 name="Rak pilkoppling 104">
            <a:extLst>
              <a:ext uri="{FF2B5EF4-FFF2-40B4-BE49-F238E27FC236}">
                <a16:creationId xmlns:a16="http://schemas.microsoft.com/office/drawing/2014/main" id="{B7269C8E-0CBC-C764-A3B4-C9DA8A899845}"/>
              </a:ext>
            </a:extLst>
          </p:cNvPr>
          <p:cNvCxnSpPr>
            <a:endCxn id="55" idx="0"/>
          </p:cNvCxnSpPr>
          <p:nvPr/>
        </p:nvCxnSpPr>
        <p:spPr>
          <a:xfrm>
            <a:off x="6269307" y="2779055"/>
            <a:ext cx="0" cy="31957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7" name="Rak pilkoppling 106">
            <a:extLst>
              <a:ext uri="{FF2B5EF4-FFF2-40B4-BE49-F238E27FC236}">
                <a16:creationId xmlns:a16="http://schemas.microsoft.com/office/drawing/2014/main" id="{5CC6E0E3-DEC4-BE07-1BE0-4AFA054001E5}"/>
              </a:ext>
            </a:extLst>
          </p:cNvPr>
          <p:cNvCxnSpPr>
            <a:stCxn id="35" idx="2"/>
          </p:cNvCxnSpPr>
          <p:nvPr/>
        </p:nvCxnSpPr>
        <p:spPr>
          <a:xfrm flipH="1">
            <a:off x="6894904" y="1857065"/>
            <a:ext cx="1" cy="3315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9" name="Rak pilkoppling 108">
            <a:extLst>
              <a:ext uri="{FF2B5EF4-FFF2-40B4-BE49-F238E27FC236}">
                <a16:creationId xmlns:a16="http://schemas.microsoft.com/office/drawing/2014/main" id="{8AF066AF-CB6A-817B-0554-497155B0EBC1}"/>
              </a:ext>
            </a:extLst>
          </p:cNvPr>
          <p:cNvCxnSpPr>
            <a:stCxn id="48" idx="2"/>
          </p:cNvCxnSpPr>
          <p:nvPr/>
        </p:nvCxnSpPr>
        <p:spPr>
          <a:xfrm>
            <a:off x="7275302" y="2696674"/>
            <a:ext cx="0" cy="3278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Flödesschema: Dokument 47">
            <a:extLst>
              <a:ext uri="{FF2B5EF4-FFF2-40B4-BE49-F238E27FC236}">
                <a16:creationId xmlns:a16="http://schemas.microsoft.com/office/drawing/2014/main" id="{BD41E7DF-5006-FD97-42F2-70EC4D0532B5}"/>
              </a:ext>
            </a:extLst>
          </p:cNvPr>
          <p:cNvSpPr/>
          <p:nvPr/>
        </p:nvSpPr>
        <p:spPr>
          <a:xfrm>
            <a:off x="6816573" y="2458653"/>
            <a:ext cx="917458" cy="254871"/>
          </a:xfrm>
          <a:prstGeom prst="flowChartDocumen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Aviseringsläget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”ankom lossning”</a:t>
            </a:r>
          </a:p>
        </p:txBody>
      </p:sp>
      <p:cxnSp>
        <p:nvCxnSpPr>
          <p:cNvPr id="111" name="Rak pilkoppling 110">
            <a:extLst>
              <a:ext uri="{FF2B5EF4-FFF2-40B4-BE49-F238E27FC236}">
                <a16:creationId xmlns:a16="http://schemas.microsoft.com/office/drawing/2014/main" id="{E804E90C-F99D-43EC-C646-65C9534767ED}"/>
              </a:ext>
            </a:extLst>
          </p:cNvPr>
          <p:cNvCxnSpPr>
            <a:cxnSpLocks/>
            <a:stCxn id="36" idx="2"/>
          </p:cNvCxnSpPr>
          <p:nvPr/>
        </p:nvCxnSpPr>
        <p:spPr>
          <a:xfrm>
            <a:off x="8105402" y="1829673"/>
            <a:ext cx="0" cy="3342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5" name="Rak pilkoppling 114">
            <a:extLst>
              <a:ext uri="{FF2B5EF4-FFF2-40B4-BE49-F238E27FC236}">
                <a16:creationId xmlns:a16="http://schemas.microsoft.com/office/drawing/2014/main" id="{A0DC4720-90D3-0F59-F5E8-449FB9AEC5C0}"/>
              </a:ext>
            </a:extLst>
          </p:cNvPr>
          <p:cNvCxnSpPr>
            <a:stCxn id="49" idx="2"/>
          </p:cNvCxnSpPr>
          <p:nvPr/>
        </p:nvCxnSpPr>
        <p:spPr>
          <a:xfrm>
            <a:off x="8256855" y="2696674"/>
            <a:ext cx="0" cy="3278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7" name="Rak pilkoppling 116">
            <a:extLst>
              <a:ext uri="{FF2B5EF4-FFF2-40B4-BE49-F238E27FC236}">
                <a16:creationId xmlns:a16="http://schemas.microsoft.com/office/drawing/2014/main" id="{AB61CBB7-148B-FE6A-4945-54FDBDC2C25C}"/>
              </a:ext>
            </a:extLst>
          </p:cNvPr>
          <p:cNvCxnSpPr>
            <a:stCxn id="37" idx="2"/>
          </p:cNvCxnSpPr>
          <p:nvPr/>
        </p:nvCxnSpPr>
        <p:spPr>
          <a:xfrm flipH="1">
            <a:off x="10049703" y="1802281"/>
            <a:ext cx="1224" cy="33700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9" name="Rak pilkoppling 118">
            <a:extLst>
              <a:ext uri="{FF2B5EF4-FFF2-40B4-BE49-F238E27FC236}">
                <a16:creationId xmlns:a16="http://schemas.microsoft.com/office/drawing/2014/main" id="{3F5823CC-5BA7-BA72-C36D-9FAE64718816}"/>
              </a:ext>
            </a:extLst>
          </p:cNvPr>
          <p:cNvCxnSpPr>
            <a:cxnSpLocks/>
            <a:stCxn id="50" idx="2"/>
          </p:cNvCxnSpPr>
          <p:nvPr/>
        </p:nvCxnSpPr>
        <p:spPr>
          <a:xfrm>
            <a:off x="10222491" y="2698209"/>
            <a:ext cx="3836" cy="32765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0" name="Pil: femhörning 109">
            <a:extLst>
              <a:ext uri="{FF2B5EF4-FFF2-40B4-BE49-F238E27FC236}">
                <a16:creationId xmlns:a16="http://schemas.microsoft.com/office/drawing/2014/main" id="{EADF7167-274B-7EB3-1B3C-2607B3184D4A}"/>
              </a:ext>
            </a:extLst>
          </p:cNvPr>
          <p:cNvSpPr/>
          <p:nvPr/>
        </p:nvSpPr>
        <p:spPr>
          <a:xfrm>
            <a:off x="7758741" y="5169454"/>
            <a:ext cx="3324361" cy="279684"/>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Hantera transportstatus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Flödesschema: Dokument 4">
            <a:extLst>
              <a:ext uri="{FF2B5EF4-FFF2-40B4-BE49-F238E27FC236}">
                <a16:creationId xmlns:a16="http://schemas.microsoft.com/office/drawing/2014/main" id="{E4BC38AE-7BFD-6A6C-E89F-4082AE31425C}"/>
              </a:ext>
            </a:extLst>
          </p:cNvPr>
          <p:cNvSpPr/>
          <p:nvPr/>
        </p:nvSpPr>
        <p:spPr>
          <a:xfrm>
            <a:off x="8579721" y="1585945"/>
            <a:ext cx="912459" cy="254871"/>
          </a:xfrm>
          <a:prstGeom prst="flowChartDocumen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Underlag transportuppgifter</a:t>
            </a:r>
          </a:p>
        </p:txBody>
      </p:sp>
      <p:cxnSp>
        <p:nvCxnSpPr>
          <p:cNvPr id="27" name="Koppling: vinklad 26">
            <a:extLst>
              <a:ext uri="{FF2B5EF4-FFF2-40B4-BE49-F238E27FC236}">
                <a16:creationId xmlns:a16="http://schemas.microsoft.com/office/drawing/2014/main" id="{41225301-0529-B801-AD7C-ED762F0D9B14}"/>
              </a:ext>
            </a:extLst>
          </p:cNvPr>
          <p:cNvCxnSpPr>
            <a:stCxn id="5" idx="2"/>
            <a:endCxn id="9" idx="1"/>
          </p:cNvCxnSpPr>
          <p:nvPr/>
        </p:nvCxnSpPr>
        <p:spPr>
          <a:xfrm rot="16200000" flipH="1">
            <a:off x="8621183" y="2238733"/>
            <a:ext cx="1031993" cy="20245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Pil: femhörning 40">
            <a:extLst>
              <a:ext uri="{FF2B5EF4-FFF2-40B4-BE49-F238E27FC236}">
                <a16:creationId xmlns:a16="http://schemas.microsoft.com/office/drawing/2014/main" id="{AE86EC5B-698E-30E8-2450-1BE74535040E}"/>
              </a:ext>
            </a:extLst>
          </p:cNvPr>
          <p:cNvSpPr/>
          <p:nvPr/>
        </p:nvSpPr>
        <p:spPr>
          <a:xfrm>
            <a:off x="1098369" y="3796350"/>
            <a:ext cx="1482196" cy="279684"/>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Hantera leveransinnehåll ”justera väglager”</a:t>
            </a:r>
          </a:p>
        </p:txBody>
      </p:sp>
      <p:cxnSp>
        <p:nvCxnSpPr>
          <p:cNvPr id="52" name="Rak pilkoppling 51">
            <a:extLst>
              <a:ext uri="{FF2B5EF4-FFF2-40B4-BE49-F238E27FC236}">
                <a16:creationId xmlns:a16="http://schemas.microsoft.com/office/drawing/2014/main" id="{2B3FAFB1-60ED-0917-EC59-3DE290E4FB5B}"/>
              </a:ext>
            </a:extLst>
          </p:cNvPr>
          <p:cNvCxnSpPr>
            <a:cxnSpLocks/>
            <a:stCxn id="33" idx="2"/>
          </p:cNvCxnSpPr>
          <p:nvPr/>
        </p:nvCxnSpPr>
        <p:spPr>
          <a:xfrm>
            <a:off x="4266143" y="1802061"/>
            <a:ext cx="0" cy="33673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Rak pilkoppling 53">
            <a:extLst>
              <a:ext uri="{FF2B5EF4-FFF2-40B4-BE49-F238E27FC236}">
                <a16:creationId xmlns:a16="http://schemas.microsoft.com/office/drawing/2014/main" id="{D6923D89-FD1E-DB31-DD0D-F3AF280871B9}"/>
              </a:ext>
            </a:extLst>
          </p:cNvPr>
          <p:cNvCxnSpPr>
            <a:cxnSpLocks/>
            <a:stCxn id="46" idx="2"/>
          </p:cNvCxnSpPr>
          <p:nvPr/>
        </p:nvCxnSpPr>
        <p:spPr>
          <a:xfrm>
            <a:off x="4659306" y="2696674"/>
            <a:ext cx="35533" cy="32266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Pil: femhörning 43">
            <a:extLst>
              <a:ext uri="{FF2B5EF4-FFF2-40B4-BE49-F238E27FC236}">
                <a16:creationId xmlns:a16="http://schemas.microsoft.com/office/drawing/2014/main" id="{AF9754AA-F135-B17D-D9B4-CBBF0E164F3F}"/>
              </a:ext>
            </a:extLst>
          </p:cNvPr>
          <p:cNvSpPr/>
          <p:nvPr/>
        </p:nvSpPr>
        <p:spPr>
          <a:xfrm>
            <a:off x="1642971" y="5172363"/>
            <a:ext cx="6091060" cy="279684"/>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Hantera leveransinnehåll och transportstatus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”förbereda för lossning”</a:t>
            </a:r>
          </a:p>
        </p:txBody>
      </p:sp>
      <p:sp>
        <p:nvSpPr>
          <p:cNvPr id="38" name="Pil: femhörning 37">
            <a:extLst>
              <a:ext uri="{FF2B5EF4-FFF2-40B4-BE49-F238E27FC236}">
                <a16:creationId xmlns:a16="http://schemas.microsoft.com/office/drawing/2014/main" id="{C6D8C5E3-9277-4183-8F81-EA2F264AFD75}"/>
              </a:ext>
            </a:extLst>
          </p:cNvPr>
          <p:cNvSpPr/>
          <p:nvPr/>
        </p:nvSpPr>
        <p:spPr>
          <a:xfrm>
            <a:off x="596442" y="2209142"/>
            <a:ext cx="9566461" cy="191028"/>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Ta emot och förmedla leveransavisering till prenumeranter</a:t>
            </a:r>
          </a:p>
        </p:txBody>
      </p:sp>
      <p:sp>
        <p:nvSpPr>
          <p:cNvPr id="4" name="Pil: femhörning 3">
            <a:extLst>
              <a:ext uri="{FF2B5EF4-FFF2-40B4-BE49-F238E27FC236}">
                <a16:creationId xmlns:a16="http://schemas.microsoft.com/office/drawing/2014/main" id="{73DCF6A1-911B-1059-FFB5-341EC9825132}"/>
              </a:ext>
            </a:extLst>
          </p:cNvPr>
          <p:cNvSpPr/>
          <p:nvPr/>
        </p:nvSpPr>
        <p:spPr>
          <a:xfrm>
            <a:off x="2660437" y="3796350"/>
            <a:ext cx="8250106" cy="279684"/>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Lagra transportstatus</a:t>
            </a:r>
          </a:p>
        </p:txBody>
      </p:sp>
      <p:cxnSp>
        <p:nvCxnSpPr>
          <p:cNvPr id="20" name="Rak pilkoppling 19">
            <a:extLst>
              <a:ext uri="{FF2B5EF4-FFF2-40B4-BE49-F238E27FC236}">
                <a16:creationId xmlns:a16="http://schemas.microsoft.com/office/drawing/2014/main" id="{9A1009EF-CA84-B71B-4F85-00BFE4730CF4}"/>
              </a:ext>
            </a:extLst>
          </p:cNvPr>
          <p:cNvCxnSpPr>
            <a:cxnSpLocks/>
          </p:cNvCxnSpPr>
          <p:nvPr/>
        </p:nvCxnSpPr>
        <p:spPr>
          <a:xfrm>
            <a:off x="2657197" y="1770788"/>
            <a:ext cx="17606" cy="20255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Rak pilkoppling 28">
            <a:extLst>
              <a:ext uri="{FF2B5EF4-FFF2-40B4-BE49-F238E27FC236}">
                <a16:creationId xmlns:a16="http://schemas.microsoft.com/office/drawing/2014/main" id="{8647D141-3261-4725-0E7E-FA8B6BC872D6}"/>
              </a:ext>
            </a:extLst>
          </p:cNvPr>
          <p:cNvCxnSpPr>
            <a:cxnSpLocks/>
            <a:stCxn id="33" idx="2"/>
          </p:cNvCxnSpPr>
          <p:nvPr/>
        </p:nvCxnSpPr>
        <p:spPr>
          <a:xfrm flipH="1">
            <a:off x="4259616" y="1802061"/>
            <a:ext cx="6527" cy="19942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Flödesschema: Dokument 45">
            <a:extLst>
              <a:ext uri="{FF2B5EF4-FFF2-40B4-BE49-F238E27FC236}">
                <a16:creationId xmlns:a16="http://schemas.microsoft.com/office/drawing/2014/main" id="{D515B8D3-2CBA-7E72-467A-96F587FDF132}"/>
              </a:ext>
            </a:extLst>
          </p:cNvPr>
          <p:cNvSpPr/>
          <p:nvPr/>
        </p:nvSpPr>
        <p:spPr>
          <a:xfrm>
            <a:off x="4200577" y="2458653"/>
            <a:ext cx="917458" cy="254871"/>
          </a:xfrm>
          <a:prstGeom prst="flowChartDocumen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Aviseringsläget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”Ankom mätplats”</a:t>
            </a:r>
          </a:p>
        </p:txBody>
      </p:sp>
      <p:cxnSp>
        <p:nvCxnSpPr>
          <p:cNvPr id="53" name="Rak pilkoppling 52">
            <a:extLst>
              <a:ext uri="{FF2B5EF4-FFF2-40B4-BE49-F238E27FC236}">
                <a16:creationId xmlns:a16="http://schemas.microsoft.com/office/drawing/2014/main" id="{43D3B761-2326-2C79-DE70-4880E05D75E2}"/>
              </a:ext>
            </a:extLst>
          </p:cNvPr>
          <p:cNvCxnSpPr>
            <a:cxnSpLocks/>
          </p:cNvCxnSpPr>
          <p:nvPr/>
        </p:nvCxnSpPr>
        <p:spPr>
          <a:xfrm flipH="1">
            <a:off x="5987903" y="1861077"/>
            <a:ext cx="6527" cy="1935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Rak pilkoppling 56">
            <a:extLst>
              <a:ext uri="{FF2B5EF4-FFF2-40B4-BE49-F238E27FC236}">
                <a16:creationId xmlns:a16="http://schemas.microsoft.com/office/drawing/2014/main" id="{98A6D784-4E09-1D0E-A5E5-4845067251C2}"/>
              </a:ext>
            </a:extLst>
          </p:cNvPr>
          <p:cNvCxnSpPr>
            <a:cxnSpLocks/>
          </p:cNvCxnSpPr>
          <p:nvPr/>
        </p:nvCxnSpPr>
        <p:spPr>
          <a:xfrm flipH="1">
            <a:off x="6887393" y="1857837"/>
            <a:ext cx="6527" cy="1935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Rak pilkoppling 57">
            <a:extLst>
              <a:ext uri="{FF2B5EF4-FFF2-40B4-BE49-F238E27FC236}">
                <a16:creationId xmlns:a16="http://schemas.microsoft.com/office/drawing/2014/main" id="{8F66E1D4-8F4E-A551-426B-A957F39DFDCB}"/>
              </a:ext>
            </a:extLst>
          </p:cNvPr>
          <p:cNvCxnSpPr>
            <a:cxnSpLocks/>
          </p:cNvCxnSpPr>
          <p:nvPr/>
        </p:nvCxnSpPr>
        <p:spPr>
          <a:xfrm flipH="1">
            <a:off x="8102054" y="1846815"/>
            <a:ext cx="6527" cy="1935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Rak pilkoppling 59">
            <a:extLst>
              <a:ext uri="{FF2B5EF4-FFF2-40B4-BE49-F238E27FC236}">
                <a16:creationId xmlns:a16="http://schemas.microsoft.com/office/drawing/2014/main" id="{9BA4ED68-B536-C5FF-38FC-744FEFB9490C}"/>
              </a:ext>
            </a:extLst>
          </p:cNvPr>
          <p:cNvCxnSpPr>
            <a:cxnSpLocks/>
          </p:cNvCxnSpPr>
          <p:nvPr/>
        </p:nvCxnSpPr>
        <p:spPr>
          <a:xfrm flipH="1">
            <a:off x="10050927" y="1808556"/>
            <a:ext cx="3837" cy="19735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Flödesschema: Dokument 46">
            <a:extLst>
              <a:ext uri="{FF2B5EF4-FFF2-40B4-BE49-F238E27FC236}">
                <a16:creationId xmlns:a16="http://schemas.microsoft.com/office/drawing/2014/main" id="{F70C0AE1-B062-59FA-8877-28DDF7B7C142}"/>
              </a:ext>
            </a:extLst>
          </p:cNvPr>
          <p:cNvSpPr/>
          <p:nvPr/>
        </p:nvSpPr>
        <p:spPr>
          <a:xfrm>
            <a:off x="5783122" y="2458653"/>
            <a:ext cx="917458" cy="254871"/>
          </a:xfrm>
          <a:prstGeom prst="flowChartDocumen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Aviseringsläget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”avgick mätplats”</a:t>
            </a:r>
          </a:p>
        </p:txBody>
      </p:sp>
      <p:sp>
        <p:nvSpPr>
          <p:cNvPr id="49" name="Flödesschema: Dokument 48">
            <a:extLst>
              <a:ext uri="{FF2B5EF4-FFF2-40B4-BE49-F238E27FC236}">
                <a16:creationId xmlns:a16="http://schemas.microsoft.com/office/drawing/2014/main" id="{EF516BD6-68A3-0FAB-555B-6778CC7BD0CD}"/>
              </a:ext>
            </a:extLst>
          </p:cNvPr>
          <p:cNvSpPr/>
          <p:nvPr/>
        </p:nvSpPr>
        <p:spPr>
          <a:xfrm>
            <a:off x="7798126" y="2458653"/>
            <a:ext cx="917458" cy="254871"/>
          </a:xfrm>
          <a:prstGeom prst="flowChartDocumen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Aviseringsläget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”avgick lossning”</a:t>
            </a:r>
          </a:p>
        </p:txBody>
      </p:sp>
      <p:sp>
        <p:nvSpPr>
          <p:cNvPr id="50" name="Flödesschema: Dokument 49">
            <a:extLst>
              <a:ext uri="{FF2B5EF4-FFF2-40B4-BE49-F238E27FC236}">
                <a16:creationId xmlns:a16="http://schemas.microsoft.com/office/drawing/2014/main" id="{DBB204FF-CB1E-787F-B15F-3050B595CCDD}"/>
              </a:ext>
            </a:extLst>
          </p:cNvPr>
          <p:cNvSpPr/>
          <p:nvPr/>
        </p:nvSpPr>
        <p:spPr>
          <a:xfrm>
            <a:off x="9763762" y="2460188"/>
            <a:ext cx="917458" cy="254871"/>
          </a:xfrm>
          <a:prstGeom prst="flowChartDocumen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Aviseringsläget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”lämnat området”</a:t>
            </a:r>
          </a:p>
        </p:txBody>
      </p:sp>
      <p:sp>
        <p:nvSpPr>
          <p:cNvPr id="9" name="Pil: femhörning 8">
            <a:extLst>
              <a:ext uri="{FF2B5EF4-FFF2-40B4-BE49-F238E27FC236}">
                <a16:creationId xmlns:a16="http://schemas.microsoft.com/office/drawing/2014/main" id="{DDE1A021-A8D9-9578-11B5-3D7473C6F648}"/>
              </a:ext>
            </a:extLst>
          </p:cNvPr>
          <p:cNvSpPr/>
          <p:nvPr/>
        </p:nvSpPr>
        <p:spPr>
          <a:xfrm>
            <a:off x="9238408" y="2739248"/>
            <a:ext cx="1844694" cy="233422"/>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Transportredovisning</a:t>
            </a:r>
          </a:p>
        </p:txBody>
      </p:sp>
      <p:sp>
        <p:nvSpPr>
          <p:cNvPr id="22" name="Pil: femhörning 21">
            <a:extLst>
              <a:ext uri="{FF2B5EF4-FFF2-40B4-BE49-F238E27FC236}">
                <a16:creationId xmlns:a16="http://schemas.microsoft.com/office/drawing/2014/main" id="{63A359D0-2738-D52B-44FD-AF7CDAD669D2}"/>
              </a:ext>
            </a:extLst>
          </p:cNvPr>
          <p:cNvSpPr/>
          <p:nvPr/>
        </p:nvSpPr>
        <p:spPr>
          <a:xfrm>
            <a:off x="746638" y="19356"/>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Förbereda råvaru och tjänsteaffär</a:t>
            </a:r>
          </a:p>
        </p:txBody>
      </p:sp>
      <p:sp>
        <p:nvSpPr>
          <p:cNvPr id="40" name="Pil: femhörning 39">
            <a:extLst>
              <a:ext uri="{FF2B5EF4-FFF2-40B4-BE49-F238E27FC236}">
                <a16:creationId xmlns:a16="http://schemas.microsoft.com/office/drawing/2014/main" id="{4D461E54-5BBE-6A2F-6E83-3E2E1EAD507C}"/>
              </a:ext>
            </a:extLst>
          </p:cNvPr>
          <p:cNvSpPr/>
          <p:nvPr/>
        </p:nvSpPr>
        <p:spPr>
          <a:xfrm>
            <a:off x="1463701" y="19356"/>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Initiera och administrera råvaru och tjänsteaffär</a:t>
            </a:r>
          </a:p>
        </p:txBody>
      </p:sp>
      <p:sp>
        <p:nvSpPr>
          <p:cNvPr id="43" name="Pil: femhörning 42">
            <a:extLst>
              <a:ext uri="{FF2B5EF4-FFF2-40B4-BE49-F238E27FC236}">
                <a16:creationId xmlns:a16="http://schemas.microsoft.com/office/drawing/2014/main" id="{88627463-0BCF-7D45-3A73-E757B9E26601}"/>
              </a:ext>
            </a:extLst>
          </p:cNvPr>
          <p:cNvSpPr/>
          <p:nvPr/>
        </p:nvSpPr>
        <p:spPr>
          <a:xfrm>
            <a:off x="2180764" y="19356"/>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råvaruaffärens logistik</a:t>
            </a:r>
          </a:p>
        </p:txBody>
      </p:sp>
      <p:sp>
        <p:nvSpPr>
          <p:cNvPr id="51" name="Pil: femhörning 50">
            <a:extLst>
              <a:ext uri="{FF2B5EF4-FFF2-40B4-BE49-F238E27FC236}">
                <a16:creationId xmlns:a16="http://schemas.microsoft.com/office/drawing/2014/main" id="{7F2FEA81-66D1-E4BF-F441-0ED2A66B7713}"/>
              </a:ext>
            </a:extLst>
          </p:cNvPr>
          <p:cNvSpPr/>
          <p:nvPr/>
        </p:nvSpPr>
        <p:spPr>
          <a:xfrm>
            <a:off x="2897827" y="19356"/>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produktions-uppgifter</a:t>
            </a:r>
          </a:p>
        </p:txBody>
      </p:sp>
      <p:sp>
        <p:nvSpPr>
          <p:cNvPr id="56" name="Pil: femhörning 55">
            <a:extLst>
              <a:ext uri="{FF2B5EF4-FFF2-40B4-BE49-F238E27FC236}">
                <a16:creationId xmlns:a16="http://schemas.microsoft.com/office/drawing/2014/main" id="{CA7A5624-8604-0474-3652-C1892F420294}"/>
              </a:ext>
            </a:extLst>
          </p:cNvPr>
          <p:cNvSpPr/>
          <p:nvPr/>
        </p:nvSpPr>
        <p:spPr>
          <a:xfrm>
            <a:off x="3614890" y="19356"/>
            <a:ext cx="679900" cy="40290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FFFFFF"/>
                </a:solidFill>
                <a:effectLst/>
                <a:uLnTx/>
                <a:uFillTx/>
                <a:latin typeface="Calibri" panose="020F0502020204030204"/>
                <a:ea typeface="+mn-ea"/>
                <a:cs typeface="+mn-cs"/>
              </a:rPr>
              <a:t>Hantera transport-uppgifter</a:t>
            </a:r>
          </a:p>
        </p:txBody>
      </p:sp>
      <p:sp>
        <p:nvSpPr>
          <p:cNvPr id="59" name="Pil: femhörning 58">
            <a:extLst>
              <a:ext uri="{FF2B5EF4-FFF2-40B4-BE49-F238E27FC236}">
                <a16:creationId xmlns:a16="http://schemas.microsoft.com/office/drawing/2014/main" id="{D01A2ADD-9D14-9339-6E45-CCF9803D1CE6}"/>
              </a:ext>
            </a:extLst>
          </p:cNvPr>
          <p:cNvSpPr/>
          <p:nvPr/>
        </p:nvSpPr>
        <p:spPr>
          <a:xfrm>
            <a:off x="4331953" y="19356"/>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mätuppgifter</a:t>
            </a:r>
          </a:p>
        </p:txBody>
      </p:sp>
      <p:sp>
        <p:nvSpPr>
          <p:cNvPr id="61" name="Pil: femhörning 60">
            <a:extLst>
              <a:ext uri="{FF2B5EF4-FFF2-40B4-BE49-F238E27FC236}">
                <a16:creationId xmlns:a16="http://schemas.microsoft.com/office/drawing/2014/main" id="{58650ECB-162A-9350-F3C6-A5DBFD993240}"/>
              </a:ext>
            </a:extLst>
          </p:cNvPr>
          <p:cNvSpPr/>
          <p:nvPr/>
        </p:nvSpPr>
        <p:spPr>
          <a:xfrm>
            <a:off x="5049016" y="19356"/>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Beräkna råvaru och tjänsteaffär</a:t>
            </a:r>
          </a:p>
        </p:txBody>
      </p:sp>
      <p:sp>
        <p:nvSpPr>
          <p:cNvPr id="62" name="Pil: femhörning 61">
            <a:extLst>
              <a:ext uri="{FF2B5EF4-FFF2-40B4-BE49-F238E27FC236}">
                <a16:creationId xmlns:a16="http://schemas.microsoft.com/office/drawing/2014/main" id="{C476FABC-CDBC-74DE-30D4-9F3E03F4CD1A}"/>
              </a:ext>
            </a:extLst>
          </p:cNvPr>
          <p:cNvSpPr/>
          <p:nvPr/>
        </p:nvSpPr>
        <p:spPr>
          <a:xfrm>
            <a:off x="5766079" y="19356"/>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Beräkna råvaru och tjänsteaffär</a:t>
            </a:r>
          </a:p>
        </p:txBody>
      </p:sp>
      <p:sp>
        <p:nvSpPr>
          <p:cNvPr id="64" name="Pil: femhörning 63">
            <a:extLst>
              <a:ext uri="{FF2B5EF4-FFF2-40B4-BE49-F238E27FC236}">
                <a16:creationId xmlns:a16="http://schemas.microsoft.com/office/drawing/2014/main" id="{C796FEF4-B8E9-9845-EEAC-06328D714A17}"/>
              </a:ext>
            </a:extLst>
          </p:cNvPr>
          <p:cNvSpPr/>
          <p:nvPr/>
        </p:nvSpPr>
        <p:spPr>
          <a:xfrm>
            <a:off x="6483142" y="19356"/>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Redovisa råvaru och tjänsteaffär</a:t>
            </a:r>
          </a:p>
        </p:txBody>
      </p:sp>
      <p:sp>
        <p:nvSpPr>
          <p:cNvPr id="66" name="Pil: femhörning 65">
            <a:extLst>
              <a:ext uri="{FF2B5EF4-FFF2-40B4-BE49-F238E27FC236}">
                <a16:creationId xmlns:a16="http://schemas.microsoft.com/office/drawing/2014/main" id="{51027695-8283-5AEE-6BF0-F6E14A40D78E}"/>
              </a:ext>
            </a:extLst>
          </p:cNvPr>
          <p:cNvSpPr/>
          <p:nvPr/>
        </p:nvSpPr>
        <p:spPr>
          <a:xfrm>
            <a:off x="7200205" y="19356"/>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Ändrings-hantering</a:t>
            </a:r>
          </a:p>
        </p:txBody>
      </p:sp>
      <p:sp>
        <p:nvSpPr>
          <p:cNvPr id="67" name="Pil: femhörning 66">
            <a:extLst>
              <a:ext uri="{FF2B5EF4-FFF2-40B4-BE49-F238E27FC236}">
                <a16:creationId xmlns:a16="http://schemas.microsoft.com/office/drawing/2014/main" id="{EAF6C83A-AB1E-FE8A-9FF2-084BEADE9B3C}"/>
              </a:ext>
            </a:extLst>
          </p:cNvPr>
          <p:cNvSpPr/>
          <p:nvPr/>
        </p:nvSpPr>
        <p:spPr>
          <a:xfrm>
            <a:off x="7917265" y="19356"/>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Övrigt</a:t>
            </a:r>
          </a:p>
        </p:txBody>
      </p:sp>
    </p:spTree>
    <p:extLst>
      <p:ext uri="{BB962C8B-B14F-4D97-AF65-F5344CB8AC3E}">
        <p14:creationId xmlns:p14="http://schemas.microsoft.com/office/powerpoint/2010/main" val="4276129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19DF7A-954A-6E8E-489D-0330CB565F28}"/>
              </a:ext>
            </a:extLst>
          </p:cNvPr>
          <p:cNvSpPr>
            <a:spLocks noGrp="1"/>
          </p:cNvSpPr>
          <p:nvPr>
            <p:ph type="title"/>
          </p:nvPr>
        </p:nvSpPr>
        <p:spPr/>
        <p:txBody>
          <a:bodyPr/>
          <a:lstStyle/>
          <a:p>
            <a:r>
              <a:rPr lang="sv-SE" dirty="0"/>
              <a:t>Förmåga- beskrivning</a:t>
            </a:r>
          </a:p>
        </p:txBody>
      </p:sp>
      <p:sp>
        <p:nvSpPr>
          <p:cNvPr id="5" name="Pil: femhörning 4">
            <a:extLst>
              <a:ext uri="{FF2B5EF4-FFF2-40B4-BE49-F238E27FC236}">
                <a16:creationId xmlns:a16="http://schemas.microsoft.com/office/drawing/2014/main" id="{7D54CA6B-7676-46E5-2684-282BB3DA328B}"/>
              </a:ext>
            </a:extLst>
          </p:cNvPr>
          <p:cNvSpPr/>
          <p:nvPr/>
        </p:nvSpPr>
        <p:spPr>
          <a:xfrm>
            <a:off x="566442" y="1764064"/>
            <a:ext cx="10787358" cy="4750024"/>
          </a:xfrm>
          <a:prstGeom prst="homePlate">
            <a:avLst>
              <a:gd name="adj" fmla="val 21380"/>
            </a:avLst>
          </a:prstGeom>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solidFill>
                <a:effectLst/>
                <a:uLnTx/>
                <a:uFillTx/>
                <a:latin typeface="Calibri" panose="020F0502020204030204"/>
                <a:ea typeface="+mn-ea"/>
                <a:cs typeface="+mn-cs"/>
              </a:rPr>
              <a:t>Avisera leveransinnehåll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Syfte</a:t>
            </a:r>
            <a:r>
              <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Syftet är tredelat: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Att berätta för mätplatsen som kan förbereda mätning av det aviserade sortimentet från aktuellt Avtalsobjekt. Genom att matcha mot mätorder och förbereda att utföra rätt mätningstjänster för aktuell leverans. Men också visa ekipaget som ska mätas, hur det ser ut och hur det är lastat.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Att berätta för prenumeranter av leveransinnehåll ut att en leverans är på väg, vilket avtalsobjekt, handelssortiment och beräknad leveranstid den har.</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Att berätta för Lagerinformationsmottagaren att en kvantitet av ett sortiment hämtats från ett avlägg (eller hämtplats) för att möjliggöra hantering av lager vid väg eller på industri (hämtplats), redan vid lastning.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rPr>
              <a:t>Utförs av: </a:t>
            </a: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Utförs av utförande transportföretag i ett transportsystem, alternativt om en chaufför saknar transportsystem, av chauffören i chaufförsklienten.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Förutsättningar IN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Transportinstruktion eller transportorder som bygger på transportinstruktionen.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1"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Beskrivning av funktion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Aviserat leveransinnehåll tas emot av Biometria och vidarebefordras till giltiga mottagare.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Om chauffören aviserar en leverans i Biometrias chaufförsklient kommer på samma sätt som om aviseringen sker från ett externt transportsystem leveransinnehåll ut att integreras ut till giltiga mottagare.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rPr>
              <a:t>Giltiga mottagare: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Befraktare, Transportansvarig råvarupart, LIM och Ansvarigt transportföretag.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247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19DF7A-954A-6E8E-489D-0330CB565F28}"/>
              </a:ext>
            </a:extLst>
          </p:cNvPr>
          <p:cNvSpPr>
            <a:spLocks noGrp="1"/>
          </p:cNvSpPr>
          <p:nvPr>
            <p:ph type="title"/>
          </p:nvPr>
        </p:nvSpPr>
        <p:spPr/>
        <p:txBody>
          <a:bodyPr/>
          <a:lstStyle/>
          <a:p>
            <a:r>
              <a:rPr lang="sv-SE" dirty="0"/>
              <a:t>Objekt och integrationer - beskrivning</a:t>
            </a:r>
          </a:p>
        </p:txBody>
      </p:sp>
      <p:sp>
        <p:nvSpPr>
          <p:cNvPr id="4" name="Rektangel: rundade hörn 3">
            <a:extLst>
              <a:ext uri="{FF2B5EF4-FFF2-40B4-BE49-F238E27FC236}">
                <a16:creationId xmlns:a16="http://schemas.microsoft.com/office/drawing/2014/main" id="{2B527DFB-DC96-019F-6646-E62D3217DD4E}"/>
              </a:ext>
            </a:extLst>
          </p:cNvPr>
          <p:cNvSpPr/>
          <p:nvPr/>
        </p:nvSpPr>
        <p:spPr>
          <a:xfrm>
            <a:off x="278675" y="1520825"/>
            <a:ext cx="3169920" cy="5281028"/>
          </a:xfrm>
          <a:prstGeom prst="roundRect">
            <a:avLst>
              <a:gd name="adj" fmla="val 6404"/>
            </a:avLst>
          </a:prstGeom>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Leveransinnehåll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Skapas av: Utförande transportföretag (i transportsystem)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Biometria tar emot, förbereder mätning och distribuerar vidare till prenumeranter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Syfte: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Förbereda Biometrias mätplats för vad som ska mätas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Informera mottagare om lastat sortiment.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Informera aktör som hanterar lager om väglager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Förbereda mottagande industri för ankomst.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Förbereda mottagande industri med trädslagsblandning som beslutsunderlag för placering av råvara på industrins lager.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Giltiga mottagare – Leveransinnehåll UT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Mottagare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Befraktare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Transportansvarig Råvarupart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Lagerinformationsmottagare (LIM)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Ansvarigt transportföretag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Rektangel: rundade hörn 2">
            <a:extLst>
              <a:ext uri="{FF2B5EF4-FFF2-40B4-BE49-F238E27FC236}">
                <a16:creationId xmlns:a16="http://schemas.microsoft.com/office/drawing/2014/main" id="{4E95DB4F-52EF-36EA-803D-2E8C024A055F}"/>
              </a:ext>
            </a:extLst>
          </p:cNvPr>
          <p:cNvSpPr/>
          <p:nvPr/>
        </p:nvSpPr>
        <p:spPr>
          <a:xfrm>
            <a:off x="3866583" y="1520825"/>
            <a:ext cx="2975377" cy="5281028"/>
          </a:xfrm>
          <a:prstGeom prst="roundRect">
            <a:avLst>
              <a:gd name="adj" fmla="val 6404"/>
            </a:avLst>
          </a:prstGeom>
          <a:solidFill>
            <a:schemeClr val="accent1">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Leveransinnehåll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Externt </a:t>
            </a:r>
            <a:r>
              <a:rPr kumimoji="0" lang="sv-SE" sz="1050" b="0" i="0" u="none" strike="noStrike" kern="1200" cap="none" spc="0" normalizeH="0" baseline="0" noProof="0" dirty="0" err="1">
                <a:ln>
                  <a:noFill/>
                </a:ln>
                <a:solidFill>
                  <a:srgbClr val="000000"/>
                </a:solidFill>
                <a:effectLst/>
                <a:uLnTx/>
                <a:uFillTx/>
                <a:latin typeface="Calibri" panose="020F0502020204030204"/>
                <a:ea typeface="+mn-ea"/>
                <a:cs typeface="+mn-cs"/>
              </a:rPr>
              <a:t>leveransID</a:t>
            </a: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sv-SE" sz="1050" b="0" i="0" u="none" strike="noStrike" kern="1200" cap="none" spc="0" normalizeH="0" baseline="0" noProof="0" dirty="0" err="1">
                <a:ln>
                  <a:noFill/>
                </a:ln>
                <a:solidFill>
                  <a:srgbClr val="000000"/>
                </a:solidFill>
                <a:effectLst/>
                <a:uLnTx/>
                <a:uFillTx/>
                <a:latin typeface="Calibri" panose="020F0502020204030204"/>
                <a:ea typeface="+mn-ea"/>
                <a:cs typeface="+mn-cs"/>
              </a:rPr>
              <a:t>leveransinnehållsID</a:t>
            </a: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Version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Mätplats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Avtalsobjekt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err="1">
                <a:ln>
                  <a:noFill/>
                </a:ln>
                <a:solidFill>
                  <a:srgbClr val="000000"/>
                </a:solidFill>
                <a:effectLst/>
                <a:uLnTx/>
                <a:uFillTx/>
                <a:latin typeface="Calibri" panose="020F0502020204030204"/>
                <a:ea typeface="+mn-ea"/>
                <a:cs typeface="+mn-cs"/>
              </a:rPr>
              <a:t>Mottagninsplats</a:t>
            </a:r>
            <a:endPar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Mottagare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Transportslag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Uppskattad ankomsttid till mätplats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Uppskattad ankomsttid till mottagningsplats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Extern referens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err="1">
                <a:ln>
                  <a:noFill/>
                </a:ln>
                <a:solidFill>
                  <a:srgbClr val="000000"/>
                </a:solidFill>
                <a:effectLst/>
                <a:uLnTx/>
                <a:uFillTx/>
                <a:latin typeface="Calibri" panose="020F0502020204030204"/>
                <a:ea typeface="+mn-ea"/>
                <a:cs typeface="+mn-cs"/>
              </a:rPr>
              <a:t>Exter</a:t>
            </a: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referenstyp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Producerat handelssortiment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Producerat för mottagningsplats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Handelssortiment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Virkesmärkning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Mottagande industris stickprov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Biometrias stickprov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Referensnummer stickprov??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Trädålder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Avverkningsform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Avtalsform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Anskaffningsform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Trädslagsblandning (per leverans)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Avverkningsdatum från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Skotningsdatum från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Startplats transport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Koordinat vid lastning av sortiment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Lastbärare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Lastens placering på lastbäraren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Lastad kvantitet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Slutkört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046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19DF7A-954A-6E8E-489D-0330CB565F28}"/>
              </a:ext>
            </a:extLst>
          </p:cNvPr>
          <p:cNvSpPr>
            <a:spLocks noGrp="1"/>
          </p:cNvSpPr>
          <p:nvPr>
            <p:ph type="title"/>
          </p:nvPr>
        </p:nvSpPr>
        <p:spPr/>
        <p:txBody>
          <a:bodyPr/>
          <a:lstStyle/>
          <a:p>
            <a:r>
              <a:rPr lang="sv-SE" dirty="0"/>
              <a:t>Förmåga- beskrivning</a:t>
            </a:r>
          </a:p>
        </p:txBody>
      </p:sp>
      <p:sp>
        <p:nvSpPr>
          <p:cNvPr id="5" name="Pil: femhörning 4">
            <a:extLst>
              <a:ext uri="{FF2B5EF4-FFF2-40B4-BE49-F238E27FC236}">
                <a16:creationId xmlns:a16="http://schemas.microsoft.com/office/drawing/2014/main" id="{7D54CA6B-7676-46E5-2684-282BB3DA328B}"/>
              </a:ext>
            </a:extLst>
          </p:cNvPr>
          <p:cNvSpPr/>
          <p:nvPr/>
        </p:nvSpPr>
        <p:spPr>
          <a:xfrm>
            <a:off x="455123" y="1690688"/>
            <a:ext cx="10787358" cy="4750024"/>
          </a:xfrm>
          <a:prstGeom prst="homePlate">
            <a:avLst>
              <a:gd name="adj" fmla="val 21380"/>
            </a:avLst>
          </a:prstGeom>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solidFill>
                <a:effectLst/>
                <a:uLnTx/>
                <a:uFillTx/>
                <a:latin typeface="Calibri" panose="020F0502020204030204"/>
                <a:ea typeface="+mn-ea"/>
                <a:cs typeface="+mn-cs"/>
              </a:rPr>
              <a:t>Avisera transportstatus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Syfte</a:t>
            </a:r>
            <a:r>
              <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Transportstatus berättar status på transporten. </a:t>
            </a: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Dels krävs transportstatus för att mätning av en leverans ska kunna genomföras i Biometrias mätplatssystem. Förutom detta är huvudsyftet att berätta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                för prenumeranter av transportstatus och aviseringsläget vad som händer under transportens gång.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rPr>
              <a:t>Utförs av: </a:t>
            </a: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Utförs av utförande transportföretag i ett transportsystem, alternativt om en chaufför saknar transportsystem, av chauffören i chaufförsklienten. </a:t>
            </a: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Förutsättningar IN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Att ett leveransinnehåll finns skapat dom transportstatus kan referera till.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rPr>
              <a:t>Beskrivning av funktion: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Transportstatus skapas av utförande transportföretag i transportsystemet om det finns ett transportsystem och integreras in mot Biometria som sedan skickar ut detta till prenumeranter.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Transportstatus kan också skapas om chauffören aviserar i chaufförsklienten, dock kan Biometrias mätplatssystem inte redovisa lika många statusar som om det kommer från ett externt mätplatssystem.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Statusar</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På väg (Leveransavisering och chaufförsklient)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Ankom mätplats (Leveransavisering och chaufförsklient)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Avgick mätplats (Leveransavisering)</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Ankom lossning (Leveransavisering)</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Avgick lossning (Leveransavisering och chaufförsklient i paket 2)</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Lämnat området (Leveransavisering)</a:t>
            </a:r>
          </a:p>
        </p:txBody>
      </p:sp>
    </p:spTree>
    <p:extLst>
      <p:ext uri="{BB962C8B-B14F-4D97-AF65-F5344CB8AC3E}">
        <p14:creationId xmlns:p14="http://schemas.microsoft.com/office/powerpoint/2010/main" val="2746470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19DF7A-954A-6E8E-489D-0330CB565F28}"/>
              </a:ext>
            </a:extLst>
          </p:cNvPr>
          <p:cNvSpPr>
            <a:spLocks noGrp="1"/>
          </p:cNvSpPr>
          <p:nvPr>
            <p:ph type="title"/>
          </p:nvPr>
        </p:nvSpPr>
        <p:spPr/>
        <p:txBody>
          <a:bodyPr/>
          <a:lstStyle/>
          <a:p>
            <a:r>
              <a:rPr lang="sv-SE" dirty="0"/>
              <a:t>Förmåga- beskrivning</a:t>
            </a:r>
          </a:p>
        </p:txBody>
      </p:sp>
      <p:sp>
        <p:nvSpPr>
          <p:cNvPr id="5" name="Pil: femhörning 4">
            <a:extLst>
              <a:ext uri="{FF2B5EF4-FFF2-40B4-BE49-F238E27FC236}">
                <a16:creationId xmlns:a16="http://schemas.microsoft.com/office/drawing/2014/main" id="{7D54CA6B-7676-46E5-2684-282BB3DA328B}"/>
              </a:ext>
            </a:extLst>
          </p:cNvPr>
          <p:cNvSpPr/>
          <p:nvPr/>
        </p:nvSpPr>
        <p:spPr>
          <a:xfrm>
            <a:off x="566442" y="1764064"/>
            <a:ext cx="11249196" cy="4750024"/>
          </a:xfrm>
          <a:prstGeom prst="homePlate">
            <a:avLst>
              <a:gd name="adj" fmla="val 21380"/>
            </a:avLst>
          </a:prstGeom>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solidFill>
                <a:effectLst/>
                <a:uLnTx/>
                <a:uFillTx/>
                <a:latin typeface="Calibri" panose="020F0502020204030204"/>
                <a:ea typeface="+mn-ea"/>
                <a:cs typeface="+mn-cs"/>
              </a:rPr>
              <a:t>Aviseringsläget 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1" i="0" u="none" strike="noStrike" kern="1200" cap="none" spc="0" normalizeH="0" baseline="0" noProof="0" dirty="0">
                <a:ln>
                  <a:noFill/>
                </a:ln>
                <a:solidFill>
                  <a:srgbClr val="000000"/>
                </a:solidFill>
                <a:effectLst/>
                <a:uLnTx/>
                <a:uFillTx/>
                <a:latin typeface="Calibri" panose="020F0502020204030204"/>
                <a:ea typeface="+mn-ea"/>
                <a:cs typeface="+mn-cs"/>
              </a:rPr>
              <a:t>Syfte</a:t>
            </a:r>
            <a:r>
              <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aviseringsläget är exakt samma dokument som transportstatus, det är dock en annan tjänst. Aviseringsläget kan prenumereras på av alla aktörer som har en huvudkod i VIOL</a:t>
            </a: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Utförs av: </a:t>
            </a: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Utförs av Biometria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1" i="0" u="none" strike="noStrike" kern="1200" cap="none" spc="0" normalizeH="0" baseline="0" noProof="0" dirty="0">
                <a:ln>
                  <a:noFill/>
                </a:ln>
                <a:solidFill>
                  <a:srgbClr val="000000"/>
                </a:solidFill>
                <a:effectLst/>
                <a:uLnTx/>
                <a:uFillTx/>
                <a:latin typeface="Calibri" panose="020F0502020204030204"/>
                <a:ea typeface="+mn-ea"/>
                <a:cs typeface="+mn-cs"/>
              </a:rPr>
              <a:t>Förutsättningar IN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Mätresultat transport/Underlag </a:t>
            </a:r>
            <a:r>
              <a:rPr kumimoji="0" lang="sv-SE" sz="1200" b="0" i="0" u="none" strike="noStrike" kern="1200" cap="none" spc="0" normalizeH="0" baseline="0" noProof="0" dirty="0" err="1">
                <a:ln>
                  <a:noFill/>
                </a:ln>
                <a:solidFill>
                  <a:srgbClr val="000000"/>
                </a:solidFill>
                <a:effectLst/>
                <a:uLnTx/>
                <a:uFillTx/>
                <a:latin typeface="Calibri" panose="020F0502020204030204"/>
                <a:ea typeface="+mn-ea"/>
                <a:cs typeface="+mn-cs"/>
              </a:rPr>
              <a:t>transportuppgifter</a:t>
            </a: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Mätresultat råvara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Mätresultat leveranstillfälle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1" i="0" u="none" strike="noStrike" kern="1200" cap="none" spc="0" normalizeH="0" baseline="0" noProof="0" dirty="0">
                <a:ln>
                  <a:noFill/>
                </a:ln>
                <a:solidFill>
                  <a:srgbClr val="000000"/>
                </a:solidFill>
                <a:effectLst/>
                <a:uLnTx/>
                <a:uFillTx/>
                <a:latin typeface="Calibri" panose="020F0502020204030204"/>
                <a:ea typeface="+mn-ea"/>
                <a:cs typeface="+mn-cs"/>
              </a:rPr>
              <a:t>Funktion</a:t>
            </a: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Samtliga transportstatusdokument som via leveransavisering kommer in till Biometria från transportsystem vidarebefordras ut. Aviseringsläget är en prenumeration av transportstatus ut.</a:t>
            </a:r>
            <a:endPar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6963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19DF7A-954A-6E8E-489D-0330CB565F28}"/>
              </a:ext>
            </a:extLst>
          </p:cNvPr>
          <p:cNvSpPr>
            <a:spLocks noGrp="1"/>
          </p:cNvSpPr>
          <p:nvPr>
            <p:ph type="title"/>
          </p:nvPr>
        </p:nvSpPr>
        <p:spPr/>
        <p:txBody>
          <a:bodyPr/>
          <a:lstStyle/>
          <a:p>
            <a:r>
              <a:rPr lang="sv-SE" dirty="0"/>
              <a:t>Objekt och integrationer - beskrivning</a:t>
            </a:r>
          </a:p>
        </p:txBody>
      </p:sp>
      <p:sp>
        <p:nvSpPr>
          <p:cNvPr id="5" name="Rektangel: rundade hörn 4">
            <a:extLst>
              <a:ext uri="{FF2B5EF4-FFF2-40B4-BE49-F238E27FC236}">
                <a16:creationId xmlns:a16="http://schemas.microsoft.com/office/drawing/2014/main" id="{5C3BB294-D6D3-B3E8-5693-F9D62EB1DFB5}"/>
              </a:ext>
            </a:extLst>
          </p:cNvPr>
          <p:cNvSpPr/>
          <p:nvPr/>
        </p:nvSpPr>
        <p:spPr>
          <a:xfrm>
            <a:off x="69440" y="1520825"/>
            <a:ext cx="2906372" cy="5208838"/>
          </a:xfrm>
          <a:prstGeom prst="roundRect">
            <a:avLst>
              <a:gd name="adj" fmla="val 6404"/>
            </a:avLst>
          </a:prstGeom>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Transportstatus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Skapas av: Utförande transportföretag (i transportsystem)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Biometria tar emot, förbereder mätning och distribuerar vidare till prenumeranter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Giltiga mottagare – Transportstatus UT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Mottagare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Logistikinformationsmottagare (LIM) – i paket 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Syfte: Möjliggör för aktörer att förbereda inför leverans. Samt att skapa tjänster som kan följa leveranser och deras statusar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Rektangel: rundade hörn 7">
            <a:extLst>
              <a:ext uri="{FF2B5EF4-FFF2-40B4-BE49-F238E27FC236}">
                <a16:creationId xmlns:a16="http://schemas.microsoft.com/office/drawing/2014/main" id="{52C413D8-C61B-C674-5E2B-6B9CE74704DC}"/>
              </a:ext>
            </a:extLst>
          </p:cNvPr>
          <p:cNvSpPr/>
          <p:nvPr/>
        </p:nvSpPr>
        <p:spPr>
          <a:xfrm>
            <a:off x="6245214" y="1493587"/>
            <a:ext cx="2906372" cy="5208838"/>
          </a:xfrm>
          <a:prstGeom prst="roundRect">
            <a:avLst>
              <a:gd name="adj" fmla="val 6404"/>
            </a:avLst>
          </a:prstGeom>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Aviseringsläget 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Skapas av: Biometria, en ”tunnare” variant av transportstatus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Levereras i Paket 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Giltiga mottagare – Aviseringsläget UT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Samtliga Aktörer med egen  huvudkod i VIOL kan prenumerera på aviseringsläget 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Syfte: Möjliggöra för prenumeranter att skapa tjänster som visar aviseringsläget på mät och mottagningsplatser.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Används till: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Rektangel: rundade hörn 2">
            <a:extLst>
              <a:ext uri="{FF2B5EF4-FFF2-40B4-BE49-F238E27FC236}">
                <a16:creationId xmlns:a16="http://schemas.microsoft.com/office/drawing/2014/main" id="{247CEE8D-5B6A-E8C8-9519-92001422553F}"/>
              </a:ext>
            </a:extLst>
          </p:cNvPr>
          <p:cNvSpPr/>
          <p:nvPr/>
        </p:nvSpPr>
        <p:spPr>
          <a:xfrm>
            <a:off x="3040414" y="1520825"/>
            <a:ext cx="2975377" cy="5208838"/>
          </a:xfrm>
          <a:prstGeom prst="roundRect">
            <a:avLst>
              <a:gd name="adj" fmla="val 6404"/>
            </a:avLst>
          </a:prstGeom>
          <a:solidFill>
            <a:schemeClr val="accent1">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Transportstatus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err="1">
                <a:ln>
                  <a:noFill/>
                </a:ln>
                <a:solidFill>
                  <a:srgbClr val="000000"/>
                </a:solidFill>
                <a:effectLst/>
                <a:uLnTx/>
                <a:uFillTx/>
                <a:latin typeface="Calibri" panose="020F0502020204030204"/>
                <a:ea typeface="+mn-ea"/>
                <a:cs typeface="+mn-cs"/>
              </a:rPr>
              <a:t>TransportstatusID</a:t>
            </a:r>
            <a:endPar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Mätplats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err="1">
                <a:ln>
                  <a:noFill/>
                </a:ln>
                <a:solidFill>
                  <a:srgbClr val="000000"/>
                </a:solidFill>
                <a:effectLst/>
                <a:uLnTx/>
                <a:uFillTx/>
                <a:latin typeface="Calibri" panose="020F0502020204030204"/>
                <a:ea typeface="+mn-ea"/>
                <a:cs typeface="+mn-cs"/>
              </a:rPr>
              <a:t>Uppskatttad</a:t>
            </a: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ankomsttid till mätplats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Transportmedlets identitet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Transportslag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Transportmedeltyp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Medför kran (ja/nej)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err="1">
                <a:ln>
                  <a:noFill/>
                </a:ln>
                <a:solidFill>
                  <a:srgbClr val="000000"/>
                </a:solidFill>
                <a:effectLst/>
                <a:uLnTx/>
                <a:uFillTx/>
                <a:latin typeface="Calibri" panose="020F0502020204030204"/>
                <a:ea typeface="+mn-ea"/>
                <a:cs typeface="+mn-cs"/>
              </a:rPr>
              <a:t>Lastbärarnas</a:t>
            </a: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identiteter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Lastbärarenhetstyp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Inbördes relation mellan lastbärare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Antal möjliga lastplatser på lastbäraren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Externt </a:t>
            </a:r>
            <a:r>
              <a:rPr kumimoji="0" lang="sv-SE" sz="1050" b="0" i="0" u="none" strike="noStrike" kern="1200" cap="none" spc="0" normalizeH="0" baseline="0" noProof="0" dirty="0" err="1">
                <a:ln>
                  <a:noFill/>
                </a:ln>
                <a:solidFill>
                  <a:srgbClr val="000000"/>
                </a:solidFill>
                <a:effectLst/>
                <a:uLnTx/>
                <a:uFillTx/>
                <a:latin typeface="Calibri" panose="020F0502020204030204"/>
                <a:ea typeface="+mn-ea"/>
                <a:cs typeface="+mn-cs"/>
              </a:rPr>
              <a:t>leveransID</a:t>
            </a: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(referens till Leveransinnehåll)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Mottagare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Externa referenser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Utförande transportföretag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Status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Planerad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På väg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Ankom mätplats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Avgick mätplats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Ankom lossning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Lossning påbörjad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Avgick lossning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Lämnat området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Slutplats transport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Uppskattad ankomsttid slutplats transport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Handelssortiment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Rektangel: rundade hörn 8">
            <a:extLst>
              <a:ext uri="{FF2B5EF4-FFF2-40B4-BE49-F238E27FC236}">
                <a16:creationId xmlns:a16="http://schemas.microsoft.com/office/drawing/2014/main" id="{61F019A5-3142-8398-763C-B19C256E164E}"/>
              </a:ext>
            </a:extLst>
          </p:cNvPr>
          <p:cNvSpPr/>
          <p:nvPr/>
        </p:nvSpPr>
        <p:spPr>
          <a:xfrm>
            <a:off x="9285193" y="1520824"/>
            <a:ext cx="2762428" cy="5181601"/>
          </a:xfrm>
          <a:prstGeom prst="roundRect">
            <a:avLst>
              <a:gd name="adj" fmla="val 6404"/>
            </a:avLst>
          </a:prstGeom>
          <a:solidFill>
            <a:schemeClr val="accent1">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Aviseringsläget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err="1">
                <a:ln>
                  <a:noFill/>
                </a:ln>
                <a:solidFill>
                  <a:srgbClr val="000000"/>
                </a:solidFill>
                <a:effectLst/>
                <a:uLnTx/>
                <a:uFillTx/>
                <a:latin typeface="Calibri" panose="020F0502020204030204"/>
                <a:ea typeface="+mn-ea"/>
                <a:cs typeface="+mn-cs"/>
              </a:rPr>
              <a:t>TransportstatusID</a:t>
            </a:r>
            <a:endPar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Mätplats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Uppskattad ankomsttid till mätplats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Transportmedlets identitet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Transportslag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Transportmedeltyp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Medför kran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Lastbärarmas identitet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Lastbärarenhetstyp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Inbördes relation mellan lastbärare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Antal möjliga lastplatser på lastbäraren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Tidpunkt när dokumentet skapade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Referens till Leveransinnehåll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Mottagare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Status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Planerad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På väg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Ankom mätplats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Avgick mätplats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Ankom lossning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Lossning påbörjad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Avgick lossning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Lämnat området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Slutplats transport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Uppskattad ankomsttid till slutplats transport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Handelssortiment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283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B06614CC-D2CB-F5BE-7100-4C971222C2FA}"/>
              </a:ext>
            </a:extLst>
          </p:cNvPr>
          <p:cNvSpPr>
            <a:spLocks noGrp="1"/>
          </p:cNvSpPr>
          <p:nvPr>
            <p:ph type="title"/>
          </p:nvPr>
        </p:nvSpPr>
        <p:spPr/>
        <p:txBody>
          <a:bodyPr/>
          <a:lstStyle/>
          <a:p>
            <a:r>
              <a:rPr lang="sv-SE" dirty="0"/>
              <a:t>Fördelar med VIOL 3 - logistikflödet</a:t>
            </a:r>
          </a:p>
        </p:txBody>
      </p:sp>
      <p:sp>
        <p:nvSpPr>
          <p:cNvPr id="5" name="Platshållare för innehåll 4">
            <a:extLst>
              <a:ext uri="{FF2B5EF4-FFF2-40B4-BE49-F238E27FC236}">
                <a16:creationId xmlns:a16="http://schemas.microsoft.com/office/drawing/2014/main" id="{C3046FFD-6227-65C8-8467-67F21BA13802}"/>
              </a:ext>
            </a:extLst>
          </p:cNvPr>
          <p:cNvSpPr>
            <a:spLocks noGrp="1"/>
          </p:cNvSpPr>
          <p:nvPr>
            <p:ph idx="1"/>
          </p:nvPr>
        </p:nvSpPr>
        <p:spPr/>
        <p:txBody>
          <a:bodyPr/>
          <a:lstStyle/>
          <a:p>
            <a:r>
              <a:rPr lang="sv-SE" dirty="0"/>
              <a:t>Design av Leveransavisering med möjlighet att prenumerera på Leveransavisering ut gör det (teoretiskt) möjligt att avisera i egna system och inte behöva avisera i andra leverantörsspecifika system.</a:t>
            </a:r>
          </a:p>
          <a:p>
            <a:r>
              <a:rPr lang="sv-SE" dirty="0"/>
              <a:t>Leveransavisering ut gör det också möjligt att hantera lagersaldon vid väg, direkt aviseringen är gjord.</a:t>
            </a:r>
          </a:p>
          <a:p>
            <a:r>
              <a:rPr lang="sv-SE" dirty="0"/>
              <a:t>Leveransavisering innehåller trädslagsblandning vilket kan fungera som ett beslutsunderlag för mottagande industri vid </a:t>
            </a:r>
            <a:r>
              <a:rPr lang="sv-SE" dirty="0" err="1"/>
              <a:t>ex.vis</a:t>
            </a:r>
            <a:r>
              <a:rPr lang="sv-SE" dirty="0"/>
              <a:t> placering av avlämnad råvara.</a:t>
            </a:r>
          </a:p>
          <a:p>
            <a:r>
              <a:rPr lang="sv-SE" dirty="0"/>
              <a:t>Chauffören behöver i VIOL 3 aldrig lämna bilen utan kan sköta all avlämning från hytten.</a:t>
            </a:r>
          </a:p>
          <a:p>
            <a:r>
              <a:rPr lang="sv-SE" dirty="0"/>
              <a:t>VIOL 3 gör det möjligt att transportprisräkna i oändligt många affärsled</a:t>
            </a:r>
          </a:p>
          <a:p>
            <a:r>
              <a:rPr lang="sv-SE" dirty="0"/>
              <a:t>Alla egenskaper som leder till tillägg och avdrag anges i klartext, som chaufför behöver man inte kunna ange koder, som är specifika per befraktare för att få betalt på egenskaper på en transport. </a:t>
            </a:r>
            <a:r>
              <a:rPr lang="sv-SE" dirty="0" err="1"/>
              <a:t>Ex.vis</a:t>
            </a:r>
            <a:r>
              <a:rPr lang="sv-SE" dirty="0"/>
              <a:t> lastning eller transport genom storstad.</a:t>
            </a:r>
          </a:p>
          <a:p>
            <a:r>
              <a:rPr lang="sv-SE" dirty="0"/>
              <a:t>Platsstrukturen i VIOL 3 gör det möjligt att mäta in på flera platser per industri</a:t>
            </a:r>
          </a:p>
          <a:p>
            <a:r>
              <a:rPr lang="sv-SE" dirty="0"/>
              <a:t>Transportinstruktion innehåller samtliga giltiga platser att mäta in på.</a:t>
            </a:r>
          </a:p>
          <a:p>
            <a:endParaRPr lang="sv-SE" dirty="0"/>
          </a:p>
          <a:p>
            <a:endParaRPr lang="sv-SE" dirty="0"/>
          </a:p>
        </p:txBody>
      </p:sp>
    </p:spTree>
    <p:extLst>
      <p:ext uri="{BB962C8B-B14F-4D97-AF65-F5344CB8AC3E}">
        <p14:creationId xmlns:p14="http://schemas.microsoft.com/office/powerpoint/2010/main" val="31170905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19DF7A-954A-6E8E-489D-0330CB565F28}"/>
              </a:ext>
            </a:extLst>
          </p:cNvPr>
          <p:cNvSpPr>
            <a:spLocks noGrp="1"/>
          </p:cNvSpPr>
          <p:nvPr>
            <p:ph type="title"/>
          </p:nvPr>
        </p:nvSpPr>
        <p:spPr/>
        <p:txBody>
          <a:bodyPr/>
          <a:lstStyle/>
          <a:p>
            <a:r>
              <a:rPr lang="sv-SE" dirty="0"/>
              <a:t>Förmåga- beskrivning</a:t>
            </a:r>
          </a:p>
        </p:txBody>
      </p:sp>
      <p:sp>
        <p:nvSpPr>
          <p:cNvPr id="5" name="Pil: femhörning 4">
            <a:extLst>
              <a:ext uri="{FF2B5EF4-FFF2-40B4-BE49-F238E27FC236}">
                <a16:creationId xmlns:a16="http://schemas.microsoft.com/office/drawing/2014/main" id="{7D54CA6B-7676-46E5-2684-282BB3DA328B}"/>
              </a:ext>
            </a:extLst>
          </p:cNvPr>
          <p:cNvSpPr/>
          <p:nvPr/>
        </p:nvSpPr>
        <p:spPr>
          <a:xfrm>
            <a:off x="566442" y="1764064"/>
            <a:ext cx="10787358" cy="4750024"/>
          </a:xfrm>
          <a:prstGeom prst="homePlate">
            <a:avLst>
              <a:gd name="adj" fmla="val 21380"/>
            </a:avLst>
          </a:prstGeom>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solidFill>
                <a:effectLst/>
                <a:uLnTx/>
                <a:uFillTx/>
                <a:latin typeface="Calibri" panose="020F0502020204030204"/>
                <a:ea typeface="+mn-ea"/>
                <a:cs typeface="+mn-cs"/>
              </a:rPr>
              <a:t>Avisera underlag </a:t>
            </a:r>
            <a:r>
              <a:rPr kumimoji="0" lang="sv-SE" sz="1600" b="1" i="0" u="none" strike="noStrike" kern="1200" cap="none" spc="0" normalizeH="0" baseline="0" noProof="0" dirty="0" err="1">
                <a:ln>
                  <a:noFill/>
                </a:ln>
                <a:solidFill>
                  <a:srgbClr val="000000"/>
                </a:solidFill>
                <a:effectLst/>
                <a:uLnTx/>
                <a:uFillTx/>
                <a:latin typeface="Calibri" panose="020F0502020204030204"/>
                <a:ea typeface="+mn-ea"/>
                <a:cs typeface="+mn-cs"/>
              </a:rPr>
              <a:t>transportuppgifter</a:t>
            </a:r>
            <a:r>
              <a:rPr kumimoji="0" lang="sv-SE" sz="1600" b="1" i="0" u="none" strike="noStrike" kern="1200" cap="none" spc="0" normalizeH="0" baseline="0" noProof="0" dirty="0">
                <a:ln>
                  <a:noFill/>
                </a:ln>
                <a:solidFill>
                  <a:srgbClr val="000000"/>
                </a:solidFill>
                <a:effectLst/>
                <a:uLnTx/>
                <a:uFillTx/>
                <a:latin typeface="Calibri" panose="020F0502020204030204"/>
                <a:ea typeface="+mn-ea"/>
                <a:cs typeface="+mn-cs"/>
              </a:rPr>
              <a:t>/ange </a:t>
            </a:r>
            <a:r>
              <a:rPr kumimoji="0" lang="sv-SE" sz="1600" b="1" i="0" u="none" strike="noStrike" kern="1200" cap="none" spc="0" normalizeH="0" baseline="0" noProof="0" dirty="0" err="1">
                <a:ln>
                  <a:noFill/>
                </a:ln>
                <a:solidFill>
                  <a:srgbClr val="000000"/>
                </a:solidFill>
                <a:effectLst/>
                <a:uLnTx/>
                <a:uFillTx/>
                <a:latin typeface="Calibri" panose="020F0502020204030204"/>
                <a:ea typeface="+mn-ea"/>
                <a:cs typeface="+mn-cs"/>
              </a:rPr>
              <a:t>transportuppgifter</a:t>
            </a:r>
            <a:endParaRPr kumimoji="0" lang="sv-SE" sz="16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Syfte</a:t>
            </a: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 Vid extern leveransavisering måste också transportsystemet som aviserat kunna skicka in underlag </a:t>
            </a:r>
            <a:r>
              <a:rPr kumimoji="0" lang="sv-SE" sz="1200" b="0" i="0" u="none" strike="noStrike" kern="1200" cap="none" spc="0" normalizeH="0" baseline="0" noProof="0" dirty="0" err="1">
                <a:ln>
                  <a:noFill/>
                </a:ln>
                <a:solidFill>
                  <a:srgbClr val="000000"/>
                </a:solidFill>
                <a:effectLst/>
                <a:uLnTx/>
                <a:uFillTx/>
                <a:latin typeface="Calibri" panose="020F0502020204030204"/>
                <a:ea typeface="+mn-ea"/>
                <a:cs typeface="+mn-cs"/>
              </a:rPr>
              <a:t>transportuppgifter</a:t>
            </a: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 Och vid avisering i Chaufförsklienten måste också chauffören ange transportuppgifterna i chaufförsklienten. Syftet är att tillhandahålla för </a:t>
            </a:r>
            <a:r>
              <a:rPr kumimoji="0" lang="sv-SE" sz="1200" b="0" i="0" u="none" strike="noStrike" kern="1200" cap="none" spc="0" normalizeH="0" baseline="0" noProof="0" dirty="0" err="1">
                <a:ln>
                  <a:noFill/>
                </a:ln>
                <a:solidFill>
                  <a:srgbClr val="000000"/>
                </a:solidFill>
                <a:effectLst/>
                <a:uLnTx/>
                <a:uFillTx/>
                <a:latin typeface="Calibri" panose="020F0502020204030204"/>
                <a:ea typeface="+mn-ea"/>
                <a:cs typeface="+mn-cs"/>
              </a:rPr>
              <a:t>VIOLs</a:t>
            </a: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 transportredovisning den data som krävs för att kunna göra transportredovisning och transportprisräkning.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Utförs av: </a:t>
            </a: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Utförande transportföretag i transportsystem, alternativt chaufför i chaufförsklient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Förutsättningar IN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Att det finne ett leveransinnehåll att referera till.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374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rundade hörn 3">
            <a:extLst>
              <a:ext uri="{FF2B5EF4-FFF2-40B4-BE49-F238E27FC236}">
                <a16:creationId xmlns:a16="http://schemas.microsoft.com/office/drawing/2014/main" id="{225FAE9B-F61D-A47D-AF9E-F6F3E0789A45}"/>
              </a:ext>
            </a:extLst>
          </p:cNvPr>
          <p:cNvSpPr/>
          <p:nvPr/>
        </p:nvSpPr>
        <p:spPr>
          <a:xfrm>
            <a:off x="6698008" y="1306286"/>
            <a:ext cx="2975377" cy="5495567"/>
          </a:xfrm>
          <a:prstGeom prst="roundRect">
            <a:avLst>
              <a:gd name="adj" fmla="val 6404"/>
            </a:avLst>
          </a:prstGeom>
          <a:solidFill>
            <a:schemeClr val="accent1">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rtlCol="0" anchor="t"/>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Lastad kvantitet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Måttslag lastad kvantitet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Slutkört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Försvårad lastning</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Omlastning</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Försvårad transport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Extra tidsåtgång transport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Färjeöverfart (antal)</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Avgiftsbelagd vägsträcka (antal)</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Lossning</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Transportresurs (noll </a:t>
            </a:r>
            <a:r>
              <a:rPr kumimoji="0" lang="sv-SE" sz="1000" b="0" i="0" u="none" strike="noStrike" kern="1200" cap="none" spc="0" normalizeH="0" baseline="0" noProof="0" dirty="0" err="1">
                <a:ln>
                  <a:noFill/>
                </a:ln>
                <a:solidFill>
                  <a:srgbClr val="000000"/>
                </a:solidFill>
                <a:effectLst/>
                <a:uLnTx/>
                <a:uFillTx/>
                <a:latin typeface="Calibri" panose="020F0502020204030204"/>
                <a:ea typeface="+mn-ea"/>
                <a:cs typeface="+mn-cs"/>
              </a:rPr>
              <a:t>tilll</a:t>
            </a: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 flera)</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Beordrad helgkörning</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Tidpunkt för lossning</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Tillgänglighetsklass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Framkomlighetsklass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Lastad kvantitet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Måttslag lastad kvantitet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Rubrik 1">
            <a:extLst>
              <a:ext uri="{FF2B5EF4-FFF2-40B4-BE49-F238E27FC236}">
                <a16:creationId xmlns:a16="http://schemas.microsoft.com/office/drawing/2014/main" id="{A819DF7A-954A-6E8E-489D-0330CB565F28}"/>
              </a:ext>
            </a:extLst>
          </p:cNvPr>
          <p:cNvSpPr>
            <a:spLocks noGrp="1"/>
          </p:cNvSpPr>
          <p:nvPr>
            <p:ph type="title"/>
          </p:nvPr>
        </p:nvSpPr>
        <p:spPr/>
        <p:txBody>
          <a:bodyPr/>
          <a:lstStyle/>
          <a:p>
            <a:r>
              <a:rPr lang="sv-SE" dirty="0"/>
              <a:t>Objekt och integrationer - beskrivning</a:t>
            </a:r>
          </a:p>
        </p:txBody>
      </p:sp>
      <p:sp>
        <p:nvSpPr>
          <p:cNvPr id="6" name="Rektangel: rundade hörn 5">
            <a:extLst>
              <a:ext uri="{FF2B5EF4-FFF2-40B4-BE49-F238E27FC236}">
                <a16:creationId xmlns:a16="http://schemas.microsoft.com/office/drawing/2014/main" id="{F9F5A102-E03B-1A8C-FAEE-50C6246474E3}"/>
              </a:ext>
            </a:extLst>
          </p:cNvPr>
          <p:cNvSpPr/>
          <p:nvPr/>
        </p:nvSpPr>
        <p:spPr>
          <a:xfrm>
            <a:off x="263525" y="1362432"/>
            <a:ext cx="3169920" cy="5439421"/>
          </a:xfrm>
          <a:prstGeom prst="roundRect">
            <a:avLst>
              <a:gd name="adj" fmla="val 6404"/>
            </a:avLst>
          </a:prstGeom>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err="1">
                <a:ln>
                  <a:noFill/>
                </a:ln>
                <a:solidFill>
                  <a:srgbClr val="000000"/>
                </a:solidFill>
                <a:effectLst/>
                <a:uLnTx/>
                <a:uFillTx/>
                <a:latin typeface="Calibri" panose="020F0502020204030204"/>
                <a:ea typeface="+mn-ea"/>
                <a:cs typeface="+mn-cs"/>
              </a:rPr>
              <a:t>Transportuppgifter</a:t>
            </a: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 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Skapas automatiskt av VIOL 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Innehåller validerade uppgifter från mätresultat transport, affärsled samt avvisningsorsaker.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1" i="1" u="none" strike="noStrike" kern="1200" cap="none" spc="0" normalizeH="0" baseline="0" noProof="0" dirty="0">
                <a:ln>
                  <a:noFill/>
                </a:ln>
                <a:solidFill>
                  <a:srgbClr val="000000"/>
                </a:solidFill>
                <a:effectLst/>
                <a:uLnTx/>
                <a:uFillTx/>
                <a:latin typeface="Calibri" panose="020F0502020204030204"/>
                <a:ea typeface="+mn-ea"/>
                <a:cs typeface="+mn-cs"/>
              </a:rPr>
              <a:t>Syfte och Nytta: </a:t>
            </a: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Att informera aktörer i affärsledskedja transport om inmätta </a:t>
            </a:r>
            <a:r>
              <a:rPr kumimoji="0" lang="sv-SE" sz="1100" b="0" i="0" u="none" strike="noStrike" kern="1200" cap="none" spc="0" normalizeH="0" baseline="0" noProof="0" dirty="0" err="1">
                <a:ln>
                  <a:noFill/>
                </a:ln>
                <a:solidFill>
                  <a:srgbClr val="000000"/>
                </a:solidFill>
                <a:effectLst/>
                <a:uLnTx/>
                <a:uFillTx/>
                <a:latin typeface="Calibri" panose="020F0502020204030204"/>
                <a:ea typeface="+mn-ea"/>
                <a:cs typeface="+mn-cs"/>
              </a:rPr>
              <a:t>transportuppgifter</a:t>
            </a: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 Kan också fungera som underlag för aktörer som inte </a:t>
            </a:r>
            <a:r>
              <a:rPr kumimoji="0" lang="sv-SE" sz="1100" b="0" i="0" u="none" strike="noStrike" kern="1200" cap="none" spc="0" normalizeH="0" baseline="0" noProof="0" dirty="0" err="1">
                <a:ln>
                  <a:noFill/>
                </a:ln>
                <a:solidFill>
                  <a:srgbClr val="000000"/>
                </a:solidFill>
                <a:effectLst/>
                <a:uLnTx/>
                <a:uFillTx/>
                <a:latin typeface="Calibri" panose="020F0502020204030204"/>
                <a:ea typeface="+mn-ea"/>
                <a:cs typeface="+mn-cs"/>
              </a:rPr>
              <a:t>prisräknar</a:t>
            </a: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 i VIOL. Berättar också om fel uppstått vid valideringen samt vilka fel. Ger därmed input till korrigering.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1" i="1" u="none" strike="noStrike" kern="1200" cap="none" spc="0" normalizeH="0" baseline="0" noProof="0" dirty="0">
                <a:ln>
                  <a:noFill/>
                </a:ln>
                <a:solidFill>
                  <a:srgbClr val="000000"/>
                </a:solidFill>
                <a:effectLst/>
                <a:uLnTx/>
                <a:uFillTx/>
                <a:latin typeface="Calibri" panose="020F0502020204030204"/>
                <a:ea typeface="+mn-ea"/>
                <a:cs typeface="+mn-cs"/>
              </a:rPr>
              <a:t>Giltiga mottagare: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Säljare och köpare per affärsled i transportaffären.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Transportansvarig råvarupart.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Rektangel: rundade hörn 2">
            <a:extLst>
              <a:ext uri="{FF2B5EF4-FFF2-40B4-BE49-F238E27FC236}">
                <a16:creationId xmlns:a16="http://schemas.microsoft.com/office/drawing/2014/main" id="{E6A9D34C-E836-263F-A540-9DB4DB3D1D2B}"/>
              </a:ext>
            </a:extLst>
          </p:cNvPr>
          <p:cNvSpPr/>
          <p:nvPr/>
        </p:nvSpPr>
        <p:spPr>
          <a:xfrm>
            <a:off x="3866583" y="1306286"/>
            <a:ext cx="2903185" cy="5495567"/>
          </a:xfrm>
          <a:prstGeom prst="roundRect">
            <a:avLst>
              <a:gd name="adj" fmla="val 6404"/>
            </a:avLst>
          </a:prstGeom>
          <a:solidFill>
            <a:schemeClr val="accent1">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a:ln>
                  <a:noFill/>
                </a:ln>
                <a:solidFill>
                  <a:srgbClr val="000000"/>
                </a:solidFill>
                <a:effectLst/>
                <a:uLnTx/>
                <a:uFillTx/>
                <a:latin typeface="Calibri" panose="020F0502020204030204"/>
                <a:ea typeface="+mn-ea"/>
                <a:cs typeface="+mn-cs"/>
              </a:rPr>
              <a:t>Underlag </a:t>
            </a:r>
            <a:r>
              <a:rPr kumimoji="0" lang="sv-SE" sz="1000" b="1" i="0" u="none" strike="noStrike" kern="1200" cap="none" spc="0" normalizeH="0" baseline="0" noProof="0" dirty="0" err="1">
                <a:ln>
                  <a:noFill/>
                </a:ln>
                <a:solidFill>
                  <a:srgbClr val="000000"/>
                </a:solidFill>
                <a:effectLst/>
                <a:uLnTx/>
                <a:uFillTx/>
                <a:latin typeface="Calibri" panose="020F0502020204030204"/>
                <a:ea typeface="+mn-ea"/>
                <a:cs typeface="+mn-cs"/>
              </a:rPr>
              <a:t>Transportuppgifter</a:t>
            </a:r>
            <a:r>
              <a:rPr kumimoji="0" lang="sv-SE" sz="1000" b="1" i="0" u="none" strike="noStrike" kern="1200" cap="none" spc="0" normalizeH="0" baseline="0" noProof="0" dirty="0">
                <a:ln>
                  <a:noFill/>
                </a:ln>
                <a:solidFill>
                  <a:srgbClr val="000000"/>
                </a:solidFill>
                <a:effectLst/>
                <a:uLnTx/>
                <a:uFillTx/>
                <a:latin typeface="Calibri" panose="020F0502020204030204"/>
                <a:ea typeface="+mn-ea"/>
                <a:cs typeface="+mn-cs"/>
              </a:rPr>
              <a:t> (mätresultat transport)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1" i="1" u="none" strike="noStrike" kern="1200" cap="none" spc="0" normalizeH="0" baseline="0" noProof="0" dirty="0">
                <a:ln>
                  <a:noFill/>
                </a:ln>
                <a:solidFill>
                  <a:srgbClr val="000000"/>
                </a:solidFill>
                <a:effectLst/>
                <a:uLnTx/>
                <a:uFillTx/>
                <a:latin typeface="Calibri" panose="020F0502020204030204"/>
                <a:ea typeface="+mn-ea"/>
                <a:cs typeface="+mn-cs"/>
              </a:rPr>
              <a:t>Huvud-gemensamt leveranstillfälle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Extern identitet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Utfärdande part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Mätplats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err="1">
                <a:ln>
                  <a:noFill/>
                </a:ln>
                <a:solidFill>
                  <a:srgbClr val="000000"/>
                </a:solidFill>
                <a:effectLst/>
                <a:uLnTx/>
                <a:uFillTx/>
                <a:latin typeface="Calibri" panose="020F0502020204030204"/>
                <a:ea typeface="+mn-ea"/>
                <a:cs typeface="+mn-cs"/>
              </a:rPr>
              <a:t>Startid</a:t>
            </a: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 mätplats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Sluttid mätplats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Transportslag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Transportmedlets identitet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err="1">
                <a:ln>
                  <a:noFill/>
                </a:ln>
                <a:solidFill>
                  <a:srgbClr val="000000"/>
                </a:solidFill>
                <a:effectLst/>
                <a:uLnTx/>
                <a:uFillTx/>
                <a:latin typeface="Calibri" panose="020F0502020204030204"/>
                <a:ea typeface="+mn-ea"/>
                <a:cs typeface="+mn-cs"/>
              </a:rPr>
              <a:t>Lastbärarnas</a:t>
            </a: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 identiteter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Medför kran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Fullt lass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Ekipagets tillåtna maxvikt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1" i="1" u="none" strike="noStrike" kern="1200" cap="none" spc="0" normalizeH="0" baseline="0" noProof="0" dirty="0">
                <a:ln>
                  <a:noFill/>
                </a:ln>
                <a:solidFill>
                  <a:srgbClr val="000000"/>
                </a:solidFill>
                <a:effectLst/>
                <a:uLnTx/>
                <a:uFillTx/>
                <a:latin typeface="Calibri" panose="020F0502020204030204"/>
                <a:ea typeface="+mn-ea"/>
                <a:cs typeface="+mn-cs"/>
              </a:rPr>
              <a:t>Rader – per leverans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Referens till externt </a:t>
            </a:r>
            <a:r>
              <a:rPr kumimoji="0" lang="sv-SE" sz="1000" b="0" i="0" u="none" strike="noStrike" kern="1200" cap="none" spc="0" normalizeH="0" baseline="0" noProof="0" dirty="0" err="1">
                <a:ln>
                  <a:noFill/>
                </a:ln>
                <a:solidFill>
                  <a:srgbClr val="000000"/>
                </a:solidFill>
                <a:effectLst/>
                <a:uLnTx/>
                <a:uFillTx/>
                <a:latin typeface="Calibri" panose="020F0502020204030204"/>
                <a:ea typeface="+mn-ea"/>
                <a:cs typeface="+mn-cs"/>
              </a:rPr>
              <a:t>leveransinnehållsID</a:t>
            </a: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Extern referens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Extern referenstyp och utfärdare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Ansvarigt transportföretag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Förmedlande transportföretag (noll till flera)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Utförande transportföretag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Transportenhet utförande transportföretag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Lastande företag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Transportenhet lastandet företag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Startplats transport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Viaplats transport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Slutplats transport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Avlastningsplats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Aviserat krönt-</a:t>
            </a:r>
            <a:r>
              <a:rPr kumimoji="0" lang="sv-SE" sz="1000" b="0" i="0" u="none" strike="noStrike" kern="1200" cap="none" spc="0" normalizeH="0" baseline="0" noProof="0" dirty="0" err="1">
                <a:ln>
                  <a:noFill/>
                </a:ln>
                <a:solidFill>
                  <a:srgbClr val="000000"/>
                </a:solidFill>
                <a:effectLst/>
                <a:uLnTx/>
                <a:uFillTx/>
                <a:latin typeface="Calibri" panose="020F0502020204030204"/>
                <a:ea typeface="+mn-ea"/>
                <a:cs typeface="+mn-cs"/>
              </a:rPr>
              <a:t>vägaval</a:t>
            </a: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-avstånd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Transportavstånd angivet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Transportavstånd kommentar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Returavstånd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err="1">
                <a:ln>
                  <a:noFill/>
                </a:ln>
                <a:solidFill>
                  <a:srgbClr val="000000"/>
                </a:solidFill>
                <a:effectLst/>
                <a:uLnTx/>
                <a:uFillTx/>
                <a:latin typeface="Calibri" panose="020F0502020204030204"/>
                <a:ea typeface="+mn-ea"/>
                <a:cs typeface="+mn-cs"/>
              </a:rPr>
              <a:t>Bärighetklass</a:t>
            </a: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Bärighetsklass Norge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7253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548E16-ABB5-AFCE-D422-C8A8FE2B2105}"/>
              </a:ext>
            </a:extLst>
          </p:cNvPr>
          <p:cNvSpPr>
            <a:spLocks noGrp="1"/>
          </p:cNvSpPr>
          <p:nvPr>
            <p:ph type="title"/>
          </p:nvPr>
        </p:nvSpPr>
        <p:spPr/>
        <p:txBody>
          <a:bodyPr/>
          <a:lstStyle/>
          <a:p>
            <a:r>
              <a:rPr lang="sv-SE" dirty="0"/>
              <a:t>Hantera mätuppgifter</a:t>
            </a:r>
          </a:p>
        </p:txBody>
      </p:sp>
      <p:sp>
        <p:nvSpPr>
          <p:cNvPr id="19" name="Pil: femhörning 18">
            <a:extLst>
              <a:ext uri="{FF2B5EF4-FFF2-40B4-BE49-F238E27FC236}">
                <a16:creationId xmlns:a16="http://schemas.microsoft.com/office/drawing/2014/main" id="{DCDDC1B8-7EB9-8FD0-BBD8-EAD976639F2C}"/>
              </a:ext>
            </a:extLst>
          </p:cNvPr>
          <p:cNvSpPr/>
          <p:nvPr/>
        </p:nvSpPr>
        <p:spPr>
          <a:xfrm>
            <a:off x="299238" y="1565921"/>
            <a:ext cx="1020230" cy="402905"/>
          </a:xfrm>
          <a:prstGeom prst="homePlate">
            <a:avLst/>
          </a:prstGeom>
          <a:solidFill>
            <a:srgbClr val="BCB8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FFFF"/>
                </a:solidFill>
                <a:effectLst/>
                <a:uLnTx/>
                <a:uFillTx/>
                <a:latin typeface="Calibri" panose="020F0502020204030204"/>
                <a:ea typeface="+mn-ea"/>
                <a:cs typeface="+mn-cs"/>
              </a:rPr>
              <a:t>Förbereda mätning</a:t>
            </a:r>
          </a:p>
        </p:txBody>
      </p:sp>
      <p:sp>
        <p:nvSpPr>
          <p:cNvPr id="70" name="Pil: femhörning 69">
            <a:extLst>
              <a:ext uri="{FF2B5EF4-FFF2-40B4-BE49-F238E27FC236}">
                <a16:creationId xmlns:a16="http://schemas.microsoft.com/office/drawing/2014/main" id="{EB5D9985-9248-0D45-F678-D23EB2D0FF1F}"/>
              </a:ext>
            </a:extLst>
          </p:cNvPr>
          <p:cNvSpPr/>
          <p:nvPr/>
        </p:nvSpPr>
        <p:spPr>
          <a:xfrm>
            <a:off x="299238" y="2008004"/>
            <a:ext cx="1020230" cy="402905"/>
          </a:xfrm>
          <a:prstGeom prst="homePlate">
            <a:avLst/>
          </a:prstGeom>
          <a:solidFill>
            <a:srgbClr val="BCB8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FFFF"/>
                </a:solidFill>
                <a:effectLst/>
                <a:uLnTx/>
                <a:uFillTx/>
                <a:latin typeface="Calibri" panose="020F0502020204030204"/>
                <a:ea typeface="+mn-ea"/>
                <a:cs typeface="+mn-cs"/>
              </a:rPr>
              <a:t>Genomföra mätning</a:t>
            </a:r>
          </a:p>
        </p:txBody>
      </p:sp>
      <p:sp>
        <p:nvSpPr>
          <p:cNvPr id="3" name="Pil: femhörning 2">
            <a:extLst>
              <a:ext uri="{FF2B5EF4-FFF2-40B4-BE49-F238E27FC236}">
                <a16:creationId xmlns:a16="http://schemas.microsoft.com/office/drawing/2014/main" id="{AE936305-AC05-283F-5099-0D9BF700E699}"/>
              </a:ext>
            </a:extLst>
          </p:cNvPr>
          <p:cNvSpPr/>
          <p:nvPr/>
        </p:nvSpPr>
        <p:spPr>
          <a:xfrm>
            <a:off x="299238" y="2450087"/>
            <a:ext cx="1020230" cy="402905"/>
          </a:xfrm>
          <a:prstGeom prst="homePlate">
            <a:avLst/>
          </a:prstGeom>
          <a:solidFill>
            <a:srgbClr val="BCB8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FFFF"/>
                </a:solidFill>
                <a:effectLst/>
                <a:uLnTx/>
                <a:uFillTx/>
                <a:latin typeface="Calibri" panose="020F0502020204030204"/>
                <a:ea typeface="+mn-ea"/>
                <a:cs typeface="+mn-cs"/>
              </a:rPr>
              <a:t>Hantera stockmätning</a:t>
            </a:r>
          </a:p>
        </p:txBody>
      </p:sp>
      <p:sp>
        <p:nvSpPr>
          <p:cNvPr id="23" name="Pil: femhörning 22">
            <a:extLst>
              <a:ext uri="{FF2B5EF4-FFF2-40B4-BE49-F238E27FC236}">
                <a16:creationId xmlns:a16="http://schemas.microsoft.com/office/drawing/2014/main" id="{1A578685-C085-5B13-2189-90B1227FD2E8}"/>
              </a:ext>
            </a:extLst>
          </p:cNvPr>
          <p:cNvSpPr/>
          <p:nvPr/>
        </p:nvSpPr>
        <p:spPr>
          <a:xfrm>
            <a:off x="291016" y="2892170"/>
            <a:ext cx="1086346" cy="402905"/>
          </a:xfrm>
          <a:prstGeom prst="homePlate">
            <a:avLst/>
          </a:prstGeom>
          <a:solidFill>
            <a:srgbClr val="BCB8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FFFF"/>
                </a:solidFill>
                <a:effectLst/>
                <a:uLnTx/>
                <a:uFillTx/>
                <a:latin typeface="Calibri" panose="020F0502020204030204"/>
                <a:ea typeface="+mn-ea"/>
                <a:cs typeface="+mn-cs"/>
              </a:rPr>
              <a:t>Rapportera och validera mätresultat RV</a:t>
            </a:r>
          </a:p>
        </p:txBody>
      </p:sp>
      <p:sp>
        <p:nvSpPr>
          <p:cNvPr id="26" name="Pil: femhörning 25">
            <a:extLst>
              <a:ext uri="{FF2B5EF4-FFF2-40B4-BE49-F238E27FC236}">
                <a16:creationId xmlns:a16="http://schemas.microsoft.com/office/drawing/2014/main" id="{6AD19315-6681-BE5A-261E-DB13D1D277C8}"/>
              </a:ext>
            </a:extLst>
          </p:cNvPr>
          <p:cNvSpPr/>
          <p:nvPr/>
        </p:nvSpPr>
        <p:spPr>
          <a:xfrm>
            <a:off x="291016" y="3334253"/>
            <a:ext cx="1086346" cy="402905"/>
          </a:xfrm>
          <a:prstGeom prst="homePlate">
            <a:avLst/>
          </a:prstGeom>
          <a:solidFill>
            <a:srgbClr val="BCB8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FFFF"/>
                </a:solidFill>
                <a:effectLst/>
                <a:uLnTx/>
                <a:uFillTx/>
                <a:latin typeface="Calibri" panose="020F0502020204030204"/>
                <a:ea typeface="+mn-ea"/>
                <a:cs typeface="+mn-cs"/>
              </a:rPr>
              <a:t>Kontrollmätning</a:t>
            </a:r>
          </a:p>
        </p:txBody>
      </p:sp>
      <p:sp>
        <p:nvSpPr>
          <p:cNvPr id="29" name="Pil: femhörning 28">
            <a:extLst>
              <a:ext uri="{FF2B5EF4-FFF2-40B4-BE49-F238E27FC236}">
                <a16:creationId xmlns:a16="http://schemas.microsoft.com/office/drawing/2014/main" id="{834AE446-6419-87F4-8E58-83CB5C5BA48F}"/>
              </a:ext>
            </a:extLst>
          </p:cNvPr>
          <p:cNvSpPr/>
          <p:nvPr/>
        </p:nvSpPr>
        <p:spPr>
          <a:xfrm>
            <a:off x="291016" y="3776336"/>
            <a:ext cx="1086346" cy="402905"/>
          </a:xfrm>
          <a:prstGeom prst="homePlate">
            <a:avLst/>
          </a:prstGeom>
          <a:solidFill>
            <a:srgbClr val="BCB8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FFFF"/>
                </a:solidFill>
                <a:effectLst/>
                <a:uLnTx/>
                <a:uFillTx/>
                <a:latin typeface="Calibri" panose="020F0502020204030204"/>
                <a:ea typeface="+mn-ea"/>
                <a:cs typeface="+mn-cs"/>
              </a:rPr>
              <a:t>Följa upp mätning</a:t>
            </a:r>
          </a:p>
        </p:txBody>
      </p:sp>
      <p:sp>
        <p:nvSpPr>
          <p:cNvPr id="32" name="Pil: femhörning 31">
            <a:extLst>
              <a:ext uri="{FF2B5EF4-FFF2-40B4-BE49-F238E27FC236}">
                <a16:creationId xmlns:a16="http://schemas.microsoft.com/office/drawing/2014/main" id="{BF38BA5A-1350-55A0-ECBC-96A92C3B5A4B}"/>
              </a:ext>
            </a:extLst>
          </p:cNvPr>
          <p:cNvSpPr/>
          <p:nvPr/>
        </p:nvSpPr>
        <p:spPr>
          <a:xfrm>
            <a:off x="291016" y="4218419"/>
            <a:ext cx="1086346" cy="402905"/>
          </a:xfrm>
          <a:prstGeom prst="homePlate">
            <a:avLst/>
          </a:prstGeom>
          <a:solidFill>
            <a:srgbClr val="BCB8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FFFF"/>
                </a:solidFill>
                <a:effectLst/>
                <a:uLnTx/>
                <a:uFillTx/>
                <a:latin typeface="Calibri" panose="020F0502020204030204"/>
                <a:ea typeface="+mn-ea"/>
                <a:cs typeface="+mn-cs"/>
              </a:rPr>
              <a:t>Korrigera mätresultat</a:t>
            </a:r>
          </a:p>
        </p:txBody>
      </p:sp>
      <p:sp>
        <p:nvSpPr>
          <p:cNvPr id="5" name="Rektangel: rundade hörn 4">
            <a:extLst>
              <a:ext uri="{FF2B5EF4-FFF2-40B4-BE49-F238E27FC236}">
                <a16:creationId xmlns:a16="http://schemas.microsoft.com/office/drawing/2014/main" id="{C473BCF5-C790-362A-D196-7D0EA941DDED}"/>
              </a:ext>
            </a:extLst>
          </p:cNvPr>
          <p:cNvSpPr/>
          <p:nvPr/>
        </p:nvSpPr>
        <p:spPr>
          <a:xfrm>
            <a:off x="10775983" y="5292679"/>
            <a:ext cx="905377" cy="40290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Mätresultat råvara (per mätningstjänst)</a:t>
            </a:r>
          </a:p>
        </p:txBody>
      </p:sp>
      <p:sp>
        <p:nvSpPr>
          <p:cNvPr id="20" name="Rektangel: rundade hörn 19">
            <a:extLst>
              <a:ext uri="{FF2B5EF4-FFF2-40B4-BE49-F238E27FC236}">
                <a16:creationId xmlns:a16="http://schemas.microsoft.com/office/drawing/2014/main" id="{291452E1-C84A-9D70-0E1A-5E3888EB5E8C}"/>
              </a:ext>
            </a:extLst>
          </p:cNvPr>
          <p:cNvSpPr/>
          <p:nvPr/>
        </p:nvSpPr>
        <p:spPr>
          <a:xfrm>
            <a:off x="9830796" y="5310051"/>
            <a:ext cx="885806" cy="402905"/>
          </a:xfrm>
          <a:prstGeom prst="roundRect">
            <a:avLst/>
          </a:prstGeom>
          <a:solidFill>
            <a:srgbClr val="0066FF"/>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Underlag transport-uppgifter IN</a:t>
            </a:r>
          </a:p>
        </p:txBody>
      </p:sp>
      <p:sp>
        <p:nvSpPr>
          <p:cNvPr id="46" name="Pil: femhörning 45">
            <a:extLst>
              <a:ext uri="{FF2B5EF4-FFF2-40B4-BE49-F238E27FC236}">
                <a16:creationId xmlns:a16="http://schemas.microsoft.com/office/drawing/2014/main" id="{48AF7E1E-27CE-A6FC-8749-A894FB2EFDA9}"/>
              </a:ext>
            </a:extLst>
          </p:cNvPr>
          <p:cNvSpPr/>
          <p:nvPr/>
        </p:nvSpPr>
        <p:spPr>
          <a:xfrm>
            <a:off x="746638" y="149982"/>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Förbereda råvaru och tjänsteaffär</a:t>
            </a:r>
          </a:p>
        </p:txBody>
      </p:sp>
      <p:sp>
        <p:nvSpPr>
          <p:cNvPr id="47" name="Pil: femhörning 46">
            <a:extLst>
              <a:ext uri="{FF2B5EF4-FFF2-40B4-BE49-F238E27FC236}">
                <a16:creationId xmlns:a16="http://schemas.microsoft.com/office/drawing/2014/main" id="{53EACB95-8E8C-86D8-BE12-05B892296EB8}"/>
              </a:ext>
            </a:extLst>
          </p:cNvPr>
          <p:cNvSpPr/>
          <p:nvPr/>
        </p:nvSpPr>
        <p:spPr>
          <a:xfrm>
            <a:off x="1463701" y="149982"/>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Initiera och administrera råvaru och tjänsteaffär</a:t>
            </a:r>
          </a:p>
        </p:txBody>
      </p:sp>
      <p:sp>
        <p:nvSpPr>
          <p:cNvPr id="48" name="Pil: femhörning 47">
            <a:extLst>
              <a:ext uri="{FF2B5EF4-FFF2-40B4-BE49-F238E27FC236}">
                <a16:creationId xmlns:a16="http://schemas.microsoft.com/office/drawing/2014/main" id="{D285786A-C177-4AE1-E184-2AEB1FEB8AD8}"/>
              </a:ext>
            </a:extLst>
          </p:cNvPr>
          <p:cNvSpPr/>
          <p:nvPr/>
        </p:nvSpPr>
        <p:spPr>
          <a:xfrm>
            <a:off x="2180764" y="149982"/>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råvaruaffärens logistik</a:t>
            </a:r>
          </a:p>
        </p:txBody>
      </p:sp>
      <p:sp>
        <p:nvSpPr>
          <p:cNvPr id="49" name="Pil: femhörning 48">
            <a:extLst>
              <a:ext uri="{FF2B5EF4-FFF2-40B4-BE49-F238E27FC236}">
                <a16:creationId xmlns:a16="http://schemas.microsoft.com/office/drawing/2014/main" id="{7A1A5BB5-0B11-6E11-BFFF-33A70BB90E90}"/>
              </a:ext>
            </a:extLst>
          </p:cNvPr>
          <p:cNvSpPr/>
          <p:nvPr/>
        </p:nvSpPr>
        <p:spPr>
          <a:xfrm>
            <a:off x="2897827" y="149982"/>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produktions-uppgifter</a:t>
            </a:r>
          </a:p>
        </p:txBody>
      </p:sp>
      <p:sp>
        <p:nvSpPr>
          <p:cNvPr id="50" name="Pil: femhörning 49">
            <a:extLst>
              <a:ext uri="{FF2B5EF4-FFF2-40B4-BE49-F238E27FC236}">
                <a16:creationId xmlns:a16="http://schemas.microsoft.com/office/drawing/2014/main" id="{BDE94FB7-21AC-5630-4E26-3B41DBA15FBC}"/>
              </a:ext>
            </a:extLst>
          </p:cNvPr>
          <p:cNvSpPr/>
          <p:nvPr/>
        </p:nvSpPr>
        <p:spPr>
          <a:xfrm>
            <a:off x="3614890" y="149982"/>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transport-uppgifter</a:t>
            </a:r>
          </a:p>
        </p:txBody>
      </p:sp>
      <p:sp>
        <p:nvSpPr>
          <p:cNvPr id="51" name="Pil: femhörning 50">
            <a:extLst>
              <a:ext uri="{FF2B5EF4-FFF2-40B4-BE49-F238E27FC236}">
                <a16:creationId xmlns:a16="http://schemas.microsoft.com/office/drawing/2014/main" id="{94DC08C5-E8CF-86EB-F52C-EC4150B35023}"/>
              </a:ext>
            </a:extLst>
          </p:cNvPr>
          <p:cNvSpPr/>
          <p:nvPr/>
        </p:nvSpPr>
        <p:spPr>
          <a:xfrm>
            <a:off x="4331953" y="149982"/>
            <a:ext cx="679900" cy="40290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FFFFFF"/>
                </a:solidFill>
                <a:effectLst/>
                <a:uLnTx/>
                <a:uFillTx/>
                <a:latin typeface="Calibri" panose="020F0502020204030204"/>
                <a:ea typeface="+mn-ea"/>
                <a:cs typeface="+mn-cs"/>
              </a:rPr>
              <a:t>Hantera mätuppgifter</a:t>
            </a:r>
          </a:p>
        </p:txBody>
      </p:sp>
      <p:sp>
        <p:nvSpPr>
          <p:cNvPr id="52" name="Pil: femhörning 51">
            <a:extLst>
              <a:ext uri="{FF2B5EF4-FFF2-40B4-BE49-F238E27FC236}">
                <a16:creationId xmlns:a16="http://schemas.microsoft.com/office/drawing/2014/main" id="{6DDAA34C-555E-B34B-4410-10AF0ABD0080}"/>
              </a:ext>
            </a:extLst>
          </p:cNvPr>
          <p:cNvSpPr/>
          <p:nvPr/>
        </p:nvSpPr>
        <p:spPr>
          <a:xfrm>
            <a:off x="5049016" y="149982"/>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Beräkna råvaru och tjänsteaffär</a:t>
            </a:r>
          </a:p>
        </p:txBody>
      </p:sp>
      <p:sp>
        <p:nvSpPr>
          <p:cNvPr id="53" name="Pil: femhörning 52">
            <a:extLst>
              <a:ext uri="{FF2B5EF4-FFF2-40B4-BE49-F238E27FC236}">
                <a16:creationId xmlns:a16="http://schemas.microsoft.com/office/drawing/2014/main" id="{65811D5A-5FD8-6A32-D1A1-3C128EB75A73}"/>
              </a:ext>
            </a:extLst>
          </p:cNvPr>
          <p:cNvSpPr/>
          <p:nvPr/>
        </p:nvSpPr>
        <p:spPr>
          <a:xfrm>
            <a:off x="5766079" y="149982"/>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Beräkna råvaru och tjänsteaffär</a:t>
            </a:r>
          </a:p>
        </p:txBody>
      </p:sp>
      <p:sp>
        <p:nvSpPr>
          <p:cNvPr id="54" name="Pil: femhörning 53">
            <a:extLst>
              <a:ext uri="{FF2B5EF4-FFF2-40B4-BE49-F238E27FC236}">
                <a16:creationId xmlns:a16="http://schemas.microsoft.com/office/drawing/2014/main" id="{33B0EC7A-4641-0092-AEED-BA6BB9C35563}"/>
              </a:ext>
            </a:extLst>
          </p:cNvPr>
          <p:cNvSpPr/>
          <p:nvPr/>
        </p:nvSpPr>
        <p:spPr>
          <a:xfrm>
            <a:off x="6483142" y="149982"/>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Redovisa råvaru och tjänsteaffär</a:t>
            </a:r>
          </a:p>
        </p:txBody>
      </p:sp>
      <p:sp>
        <p:nvSpPr>
          <p:cNvPr id="55" name="Pil: femhörning 54">
            <a:extLst>
              <a:ext uri="{FF2B5EF4-FFF2-40B4-BE49-F238E27FC236}">
                <a16:creationId xmlns:a16="http://schemas.microsoft.com/office/drawing/2014/main" id="{D1FA5B72-4B98-2967-2540-CD8D5A66510D}"/>
              </a:ext>
            </a:extLst>
          </p:cNvPr>
          <p:cNvSpPr/>
          <p:nvPr/>
        </p:nvSpPr>
        <p:spPr>
          <a:xfrm>
            <a:off x="7200205" y="149982"/>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Ändrings-hantering</a:t>
            </a:r>
          </a:p>
        </p:txBody>
      </p:sp>
      <p:sp>
        <p:nvSpPr>
          <p:cNvPr id="56" name="Pil: femhörning 55">
            <a:extLst>
              <a:ext uri="{FF2B5EF4-FFF2-40B4-BE49-F238E27FC236}">
                <a16:creationId xmlns:a16="http://schemas.microsoft.com/office/drawing/2014/main" id="{4FA0D133-1D28-7EF4-C622-22CC648C4406}"/>
              </a:ext>
            </a:extLst>
          </p:cNvPr>
          <p:cNvSpPr/>
          <p:nvPr/>
        </p:nvSpPr>
        <p:spPr>
          <a:xfrm>
            <a:off x="7917265" y="149982"/>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Övrigt</a:t>
            </a:r>
          </a:p>
        </p:txBody>
      </p:sp>
    </p:spTree>
    <p:extLst>
      <p:ext uri="{BB962C8B-B14F-4D97-AF65-F5344CB8AC3E}">
        <p14:creationId xmlns:p14="http://schemas.microsoft.com/office/powerpoint/2010/main" val="14445269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548E16-ABB5-AFCE-D422-C8A8FE2B2105}"/>
              </a:ext>
            </a:extLst>
          </p:cNvPr>
          <p:cNvSpPr>
            <a:spLocks noGrp="1"/>
          </p:cNvSpPr>
          <p:nvPr>
            <p:ph type="title"/>
          </p:nvPr>
        </p:nvSpPr>
        <p:spPr>
          <a:xfrm>
            <a:off x="713071" y="645488"/>
            <a:ext cx="10515600" cy="895285"/>
          </a:xfrm>
        </p:spPr>
        <p:txBody>
          <a:bodyPr/>
          <a:lstStyle/>
          <a:p>
            <a:r>
              <a:rPr lang="sv-SE" dirty="0"/>
              <a:t>Beräkna råvaru och tjänsteaffär</a:t>
            </a:r>
          </a:p>
        </p:txBody>
      </p:sp>
      <p:sp>
        <p:nvSpPr>
          <p:cNvPr id="19" name="Pil: femhörning 18">
            <a:extLst>
              <a:ext uri="{FF2B5EF4-FFF2-40B4-BE49-F238E27FC236}">
                <a16:creationId xmlns:a16="http://schemas.microsoft.com/office/drawing/2014/main" id="{DCDDC1B8-7EB9-8FD0-BBD8-EAD976639F2C}"/>
              </a:ext>
            </a:extLst>
          </p:cNvPr>
          <p:cNvSpPr/>
          <p:nvPr/>
        </p:nvSpPr>
        <p:spPr>
          <a:xfrm>
            <a:off x="584953" y="1565921"/>
            <a:ext cx="1122253" cy="40290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Ta emot och validera mätresultat råvara</a:t>
            </a:r>
          </a:p>
        </p:txBody>
      </p:sp>
      <p:sp>
        <p:nvSpPr>
          <p:cNvPr id="70" name="Pil: femhörning 69">
            <a:extLst>
              <a:ext uri="{FF2B5EF4-FFF2-40B4-BE49-F238E27FC236}">
                <a16:creationId xmlns:a16="http://schemas.microsoft.com/office/drawing/2014/main" id="{EB5D9985-9248-0D45-F678-D23EB2D0FF1F}"/>
              </a:ext>
            </a:extLst>
          </p:cNvPr>
          <p:cNvSpPr/>
          <p:nvPr/>
        </p:nvSpPr>
        <p:spPr>
          <a:xfrm>
            <a:off x="584953" y="2008004"/>
            <a:ext cx="1122253" cy="40290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Beräkna kvantiteter råvara</a:t>
            </a:r>
          </a:p>
        </p:txBody>
      </p:sp>
      <p:sp>
        <p:nvSpPr>
          <p:cNvPr id="3" name="Pil: femhörning 2">
            <a:extLst>
              <a:ext uri="{FF2B5EF4-FFF2-40B4-BE49-F238E27FC236}">
                <a16:creationId xmlns:a16="http://schemas.microsoft.com/office/drawing/2014/main" id="{AE936305-AC05-283F-5099-0D9BF700E699}"/>
              </a:ext>
            </a:extLst>
          </p:cNvPr>
          <p:cNvSpPr/>
          <p:nvPr/>
        </p:nvSpPr>
        <p:spPr>
          <a:xfrm>
            <a:off x="584953" y="2450087"/>
            <a:ext cx="1122253" cy="531773"/>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Redovisa kvantiteter råvara till råvara och </a:t>
            </a:r>
            <a:r>
              <a:rPr kumimoji="0" lang="sv-SE" sz="900" b="0" i="0" u="none" strike="noStrike" kern="1200" cap="none" spc="0" normalizeH="0" baseline="0" noProof="0" dirty="0" err="1">
                <a:ln>
                  <a:noFill/>
                </a:ln>
                <a:solidFill>
                  <a:srgbClr val="FFFFFF"/>
                </a:solidFill>
                <a:effectLst/>
                <a:uLnTx/>
                <a:uFillTx/>
                <a:latin typeface="Calibri" panose="020F0502020204030204"/>
                <a:ea typeface="+mn-ea"/>
                <a:cs typeface="+mn-cs"/>
              </a:rPr>
              <a:t>trp</a:t>
            </a: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-affär</a:t>
            </a:r>
          </a:p>
        </p:txBody>
      </p:sp>
      <p:sp>
        <p:nvSpPr>
          <p:cNvPr id="23" name="Pil: femhörning 22">
            <a:extLst>
              <a:ext uri="{FF2B5EF4-FFF2-40B4-BE49-F238E27FC236}">
                <a16:creationId xmlns:a16="http://schemas.microsoft.com/office/drawing/2014/main" id="{1A578685-C085-5B13-2189-90B1227FD2E8}"/>
              </a:ext>
            </a:extLst>
          </p:cNvPr>
          <p:cNvSpPr/>
          <p:nvPr/>
        </p:nvSpPr>
        <p:spPr>
          <a:xfrm>
            <a:off x="573425" y="3091273"/>
            <a:ext cx="1194981" cy="402905"/>
          </a:xfrm>
          <a:prstGeom prst="homePlate">
            <a:avLst/>
          </a:prstGeom>
          <a:solidFill>
            <a:srgbClr val="3381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Beräkna kvantiteter transport</a:t>
            </a:r>
          </a:p>
        </p:txBody>
      </p:sp>
      <p:sp>
        <p:nvSpPr>
          <p:cNvPr id="26" name="Pil: femhörning 25">
            <a:extLst>
              <a:ext uri="{FF2B5EF4-FFF2-40B4-BE49-F238E27FC236}">
                <a16:creationId xmlns:a16="http://schemas.microsoft.com/office/drawing/2014/main" id="{6AD19315-6681-BE5A-261E-DB13D1D277C8}"/>
              </a:ext>
            </a:extLst>
          </p:cNvPr>
          <p:cNvSpPr/>
          <p:nvPr/>
        </p:nvSpPr>
        <p:spPr>
          <a:xfrm>
            <a:off x="573425" y="3533356"/>
            <a:ext cx="1194981" cy="40290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Beräkna råvaruvärde</a:t>
            </a:r>
          </a:p>
        </p:txBody>
      </p:sp>
      <p:sp>
        <p:nvSpPr>
          <p:cNvPr id="29" name="Pil: femhörning 28">
            <a:extLst>
              <a:ext uri="{FF2B5EF4-FFF2-40B4-BE49-F238E27FC236}">
                <a16:creationId xmlns:a16="http://schemas.microsoft.com/office/drawing/2014/main" id="{834AE446-6419-87F4-8E58-83CB5C5BA48F}"/>
              </a:ext>
            </a:extLst>
          </p:cNvPr>
          <p:cNvSpPr/>
          <p:nvPr/>
        </p:nvSpPr>
        <p:spPr>
          <a:xfrm>
            <a:off x="573425" y="3975439"/>
            <a:ext cx="1194981" cy="40290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Redovisa råvaruvärde</a:t>
            </a:r>
          </a:p>
        </p:txBody>
      </p:sp>
      <p:sp>
        <p:nvSpPr>
          <p:cNvPr id="32" name="Pil: femhörning 31">
            <a:extLst>
              <a:ext uri="{FF2B5EF4-FFF2-40B4-BE49-F238E27FC236}">
                <a16:creationId xmlns:a16="http://schemas.microsoft.com/office/drawing/2014/main" id="{BF38BA5A-1350-55A0-ECBC-96A92C3B5A4B}"/>
              </a:ext>
            </a:extLst>
          </p:cNvPr>
          <p:cNvSpPr/>
          <p:nvPr/>
        </p:nvSpPr>
        <p:spPr>
          <a:xfrm>
            <a:off x="573425" y="4417522"/>
            <a:ext cx="1194981" cy="402905"/>
          </a:xfrm>
          <a:prstGeom prst="homePlate">
            <a:avLst/>
          </a:prstGeom>
          <a:solidFill>
            <a:srgbClr val="3381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Beräkna transportvärde</a:t>
            </a:r>
          </a:p>
        </p:txBody>
      </p:sp>
      <p:sp>
        <p:nvSpPr>
          <p:cNvPr id="5" name="Rektangel: rundade hörn 4">
            <a:extLst>
              <a:ext uri="{FF2B5EF4-FFF2-40B4-BE49-F238E27FC236}">
                <a16:creationId xmlns:a16="http://schemas.microsoft.com/office/drawing/2014/main" id="{C473BCF5-C790-362A-D196-7D0EA941DDED}"/>
              </a:ext>
            </a:extLst>
          </p:cNvPr>
          <p:cNvSpPr/>
          <p:nvPr/>
        </p:nvSpPr>
        <p:spPr>
          <a:xfrm>
            <a:off x="10775983" y="5292679"/>
            <a:ext cx="905377" cy="40290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Mätresultat råvara (per mätningstjänst)</a:t>
            </a:r>
          </a:p>
        </p:txBody>
      </p:sp>
      <p:sp>
        <p:nvSpPr>
          <p:cNvPr id="20" name="Rektangel: rundade hörn 19">
            <a:extLst>
              <a:ext uri="{FF2B5EF4-FFF2-40B4-BE49-F238E27FC236}">
                <a16:creationId xmlns:a16="http://schemas.microsoft.com/office/drawing/2014/main" id="{291452E1-C84A-9D70-0E1A-5E3888EB5E8C}"/>
              </a:ext>
            </a:extLst>
          </p:cNvPr>
          <p:cNvSpPr/>
          <p:nvPr/>
        </p:nvSpPr>
        <p:spPr>
          <a:xfrm>
            <a:off x="9830796" y="5310051"/>
            <a:ext cx="885806" cy="402905"/>
          </a:xfrm>
          <a:prstGeom prst="roundRect">
            <a:avLst/>
          </a:prstGeom>
          <a:solidFill>
            <a:srgbClr val="0066FF"/>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Underlag transport-uppgifter IN</a:t>
            </a:r>
          </a:p>
        </p:txBody>
      </p:sp>
      <p:sp>
        <p:nvSpPr>
          <p:cNvPr id="46" name="Pil: femhörning 45">
            <a:extLst>
              <a:ext uri="{FF2B5EF4-FFF2-40B4-BE49-F238E27FC236}">
                <a16:creationId xmlns:a16="http://schemas.microsoft.com/office/drawing/2014/main" id="{48AF7E1E-27CE-A6FC-8749-A894FB2EFDA9}"/>
              </a:ext>
            </a:extLst>
          </p:cNvPr>
          <p:cNvSpPr/>
          <p:nvPr/>
        </p:nvSpPr>
        <p:spPr>
          <a:xfrm>
            <a:off x="746638" y="149982"/>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500" b="0" i="0" u="none" strike="noStrike" kern="1200" cap="none" spc="0" normalizeH="0" baseline="0" noProof="0" dirty="0">
                <a:ln>
                  <a:noFill/>
                </a:ln>
                <a:solidFill>
                  <a:srgbClr val="FFFFFF"/>
                </a:solidFill>
                <a:effectLst/>
                <a:uLnTx/>
                <a:uFillTx/>
                <a:latin typeface="Calibri" panose="020F0502020204030204"/>
                <a:ea typeface="+mn-ea"/>
                <a:cs typeface="+mn-cs"/>
              </a:rPr>
              <a:t>Förbereda råvaru och tjänsteaffär</a:t>
            </a:r>
          </a:p>
        </p:txBody>
      </p:sp>
      <p:sp>
        <p:nvSpPr>
          <p:cNvPr id="47" name="Pil: femhörning 46">
            <a:extLst>
              <a:ext uri="{FF2B5EF4-FFF2-40B4-BE49-F238E27FC236}">
                <a16:creationId xmlns:a16="http://schemas.microsoft.com/office/drawing/2014/main" id="{53EACB95-8E8C-86D8-BE12-05B892296EB8}"/>
              </a:ext>
            </a:extLst>
          </p:cNvPr>
          <p:cNvSpPr/>
          <p:nvPr/>
        </p:nvSpPr>
        <p:spPr>
          <a:xfrm>
            <a:off x="1463701" y="149982"/>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500" b="0" i="0" u="none" strike="noStrike" kern="1200" cap="none" spc="0" normalizeH="0" baseline="0" noProof="0" dirty="0">
                <a:ln>
                  <a:noFill/>
                </a:ln>
                <a:solidFill>
                  <a:srgbClr val="FFFFFF"/>
                </a:solidFill>
                <a:effectLst/>
                <a:uLnTx/>
                <a:uFillTx/>
                <a:latin typeface="Calibri" panose="020F0502020204030204"/>
                <a:ea typeface="+mn-ea"/>
                <a:cs typeface="+mn-cs"/>
              </a:rPr>
              <a:t>Initiera och administrera råvaru och tjänsteaffär</a:t>
            </a:r>
          </a:p>
        </p:txBody>
      </p:sp>
      <p:sp>
        <p:nvSpPr>
          <p:cNvPr id="48" name="Pil: femhörning 47">
            <a:extLst>
              <a:ext uri="{FF2B5EF4-FFF2-40B4-BE49-F238E27FC236}">
                <a16:creationId xmlns:a16="http://schemas.microsoft.com/office/drawing/2014/main" id="{D285786A-C177-4AE1-E184-2AEB1FEB8AD8}"/>
              </a:ext>
            </a:extLst>
          </p:cNvPr>
          <p:cNvSpPr/>
          <p:nvPr/>
        </p:nvSpPr>
        <p:spPr>
          <a:xfrm>
            <a:off x="2180764" y="149982"/>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500" b="0" i="0" u="none" strike="noStrike" kern="1200" cap="none" spc="0" normalizeH="0" baseline="0" noProof="0" dirty="0">
                <a:ln>
                  <a:noFill/>
                </a:ln>
                <a:solidFill>
                  <a:srgbClr val="FFFFFF"/>
                </a:solidFill>
                <a:effectLst/>
                <a:uLnTx/>
                <a:uFillTx/>
                <a:latin typeface="Calibri" panose="020F0502020204030204"/>
                <a:ea typeface="+mn-ea"/>
                <a:cs typeface="+mn-cs"/>
              </a:rPr>
              <a:t>Hantera råvaruaffärens logistik</a:t>
            </a:r>
          </a:p>
        </p:txBody>
      </p:sp>
      <p:sp>
        <p:nvSpPr>
          <p:cNvPr id="49" name="Pil: femhörning 48">
            <a:extLst>
              <a:ext uri="{FF2B5EF4-FFF2-40B4-BE49-F238E27FC236}">
                <a16:creationId xmlns:a16="http://schemas.microsoft.com/office/drawing/2014/main" id="{7A1A5BB5-0B11-6E11-BFFF-33A70BB90E90}"/>
              </a:ext>
            </a:extLst>
          </p:cNvPr>
          <p:cNvSpPr/>
          <p:nvPr/>
        </p:nvSpPr>
        <p:spPr>
          <a:xfrm>
            <a:off x="2897827" y="149982"/>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500" b="0" i="0" u="none" strike="noStrike" kern="1200" cap="none" spc="0" normalizeH="0" baseline="0" noProof="0" dirty="0">
                <a:ln>
                  <a:noFill/>
                </a:ln>
                <a:solidFill>
                  <a:srgbClr val="FFFFFF"/>
                </a:solidFill>
                <a:effectLst/>
                <a:uLnTx/>
                <a:uFillTx/>
                <a:latin typeface="Calibri" panose="020F0502020204030204"/>
                <a:ea typeface="+mn-ea"/>
                <a:cs typeface="+mn-cs"/>
              </a:rPr>
              <a:t>Hantera produktions-uppgifter</a:t>
            </a:r>
          </a:p>
        </p:txBody>
      </p:sp>
      <p:sp>
        <p:nvSpPr>
          <p:cNvPr id="50" name="Pil: femhörning 49">
            <a:extLst>
              <a:ext uri="{FF2B5EF4-FFF2-40B4-BE49-F238E27FC236}">
                <a16:creationId xmlns:a16="http://schemas.microsoft.com/office/drawing/2014/main" id="{BDE94FB7-21AC-5630-4E26-3B41DBA15FBC}"/>
              </a:ext>
            </a:extLst>
          </p:cNvPr>
          <p:cNvSpPr/>
          <p:nvPr/>
        </p:nvSpPr>
        <p:spPr>
          <a:xfrm>
            <a:off x="3614890" y="149982"/>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500" b="0" i="0" u="none" strike="noStrike" kern="1200" cap="none" spc="0" normalizeH="0" baseline="0" noProof="0" dirty="0">
                <a:ln>
                  <a:noFill/>
                </a:ln>
                <a:solidFill>
                  <a:srgbClr val="FFFFFF"/>
                </a:solidFill>
                <a:effectLst/>
                <a:uLnTx/>
                <a:uFillTx/>
                <a:latin typeface="Calibri" panose="020F0502020204030204"/>
                <a:ea typeface="+mn-ea"/>
                <a:cs typeface="+mn-cs"/>
              </a:rPr>
              <a:t>Hantera transport-uppgifter</a:t>
            </a:r>
          </a:p>
        </p:txBody>
      </p:sp>
      <p:sp>
        <p:nvSpPr>
          <p:cNvPr id="51" name="Pil: femhörning 50">
            <a:extLst>
              <a:ext uri="{FF2B5EF4-FFF2-40B4-BE49-F238E27FC236}">
                <a16:creationId xmlns:a16="http://schemas.microsoft.com/office/drawing/2014/main" id="{94DC08C5-E8CF-86EB-F52C-EC4150B35023}"/>
              </a:ext>
            </a:extLst>
          </p:cNvPr>
          <p:cNvSpPr/>
          <p:nvPr/>
        </p:nvSpPr>
        <p:spPr>
          <a:xfrm>
            <a:off x="4331953" y="149982"/>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500" b="0" i="0" u="none" strike="noStrike" kern="1200" cap="none" spc="0" normalizeH="0" baseline="0" noProof="0" dirty="0">
                <a:ln>
                  <a:noFill/>
                </a:ln>
                <a:solidFill>
                  <a:srgbClr val="FFFFFF"/>
                </a:solidFill>
                <a:effectLst/>
                <a:uLnTx/>
                <a:uFillTx/>
                <a:latin typeface="Calibri" panose="020F0502020204030204"/>
                <a:ea typeface="+mn-ea"/>
                <a:cs typeface="+mn-cs"/>
              </a:rPr>
              <a:t>Hantera mätuppgifter</a:t>
            </a:r>
          </a:p>
        </p:txBody>
      </p:sp>
      <p:sp>
        <p:nvSpPr>
          <p:cNvPr id="53" name="Pil: femhörning 52">
            <a:extLst>
              <a:ext uri="{FF2B5EF4-FFF2-40B4-BE49-F238E27FC236}">
                <a16:creationId xmlns:a16="http://schemas.microsoft.com/office/drawing/2014/main" id="{65811D5A-5FD8-6A32-D1A1-3C128EB75A73}"/>
              </a:ext>
            </a:extLst>
          </p:cNvPr>
          <p:cNvSpPr/>
          <p:nvPr/>
        </p:nvSpPr>
        <p:spPr>
          <a:xfrm>
            <a:off x="5060231" y="149982"/>
            <a:ext cx="679900" cy="44319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Beräkna råvaru och tjänsteaffär</a:t>
            </a:r>
          </a:p>
        </p:txBody>
      </p:sp>
      <p:sp>
        <p:nvSpPr>
          <p:cNvPr id="54" name="Pil: femhörning 53">
            <a:extLst>
              <a:ext uri="{FF2B5EF4-FFF2-40B4-BE49-F238E27FC236}">
                <a16:creationId xmlns:a16="http://schemas.microsoft.com/office/drawing/2014/main" id="{33B0EC7A-4641-0092-AEED-BA6BB9C35563}"/>
              </a:ext>
            </a:extLst>
          </p:cNvPr>
          <p:cNvSpPr/>
          <p:nvPr/>
        </p:nvSpPr>
        <p:spPr>
          <a:xfrm>
            <a:off x="5777294" y="149982"/>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500" b="0" i="0" u="none" strike="noStrike" kern="1200" cap="none" spc="0" normalizeH="0" baseline="0" noProof="0" dirty="0">
                <a:ln>
                  <a:noFill/>
                </a:ln>
                <a:solidFill>
                  <a:srgbClr val="FFFFFF"/>
                </a:solidFill>
                <a:effectLst/>
                <a:uLnTx/>
                <a:uFillTx/>
                <a:latin typeface="Calibri" panose="020F0502020204030204"/>
                <a:ea typeface="+mn-ea"/>
                <a:cs typeface="+mn-cs"/>
              </a:rPr>
              <a:t>Redovisa råvaru och tjänsteaffär</a:t>
            </a:r>
          </a:p>
        </p:txBody>
      </p:sp>
      <p:sp>
        <p:nvSpPr>
          <p:cNvPr id="55" name="Pil: femhörning 54">
            <a:extLst>
              <a:ext uri="{FF2B5EF4-FFF2-40B4-BE49-F238E27FC236}">
                <a16:creationId xmlns:a16="http://schemas.microsoft.com/office/drawing/2014/main" id="{D1FA5B72-4B98-2967-2540-CD8D5A66510D}"/>
              </a:ext>
            </a:extLst>
          </p:cNvPr>
          <p:cNvSpPr/>
          <p:nvPr/>
        </p:nvSpPr>
        <p:spPr>
          <a:xfrm>
            <a:off x="6494357" y="149982"/>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500" b="0" i="0" u="none" strike="noStrike" kern="1200" cap="none" spc="0" normalizeH="0" baseline="0" noProof="0" dirty="0">
                <a:ln>
                  <a:noFill/>
                </a:ln>
                <a:solidFill>
                  <a:srgbClr val="FFFFFF"/>
                </a:solidFill>
                <a:effectLst/>
                <a:uLnTx/>
                <a:uFillTx/>
                <a:latin typeface="Calibri" panose="020F0502020204030204"/>
                <a:ea typeface="+mn-ea"/>
                <a:cs typeface="+mn-cs"/>
              </a:rPr>
              <a:t>Ändrings-hantering</a:t>
            </a:r>
          </a:p>
        </p:txBody>
      </p:sp>
      <p:sp>
        <p:nvSpPr>
          <p:cNvPr id="56" name="Pil: femhörning 55">
            <a:extLst>
              <a:ext uri="{FF2B5EF4-FFF2-40B4-BE49-F238E27FC236}">
                <a16:creationId xmlns:a16="http://schemas.microsoft.com/office/drawing/2014/main" id="{4FA0D133-1D28-7EF4-C622-22CC648C4406}"/>
              </a:ext>
            </a:extLst>
          </p:cNvPr>
          <p:cNvSpPr/>
          <p:nvPr/>
        </p:nvSpPr>
        <p:spPr>
          <a:xfrm>
            <a:off x="7211417" y="149982"/>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500" b="0" i="0" u="none" strike="noStrike" kern="1200" cap="none" spc="0" normalizeH="0" baseline="0" noProof="0" dirty="0">
                <a:ln>
                  <a:noFill/>
                </a:ln>
                <a:solidFill>
                  <a:srgbClr val="FFFFFF"/>
                </a:solidFill>
                <a:effectLst/>
                <a:uLnTx/>
                <a:uFillTx/>
                <a:latin typeface="Calibri" panose="020F0502020204030204"/>
                <a:ea typeface="+mn-ea"/>
                <a:cs typeface="+mn-cs"/>
              </a:rPr>
              <a:t>Övrigt</a:t>
            </a:r>
          </a:p>
        </p:txBody>
      </p:sp>
      <p:sp>
        <p:nvSpPr>
          <p:cNvPr id="4" name="Pil: femhörning 3">
            <a:extLst>
              <a:ext uri="{FF2B5EF4-FFF2-40B4-BE49-F238E27FC236}">
                <a16:creationId xmlns:a16="http://schemas.microsoft.com/office/drawing/2014/main" id="{A015C8D5-E899-C19A-0769-0854935242AB}"/>
              </a:ext>
            </a:extLst>
          </p:cNvPr>
          <p:cNvSpPr/>
          <p:nvPr/>
        </p:nvSpPr>
        <p:spPr>
          <a:xfrm>
            <a:off x="573425" y="4852544"/>
            <a:ext cx="1194981" cy="402905"/>
          </a:xfrm>
          <a:prstGeom prst="homePlate">
            <a:avLst/>
          </a:prstGeom>
          <a:solidFill>
            <a:srgbClr val="3381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Redovisa transportvärde</a:t>
            </a:r>
          </a:p>
        </p:txBody>
      </p:sp>
      <p:sp>
        <p:nvSpPr>
          <p:cNvPr id="6" name="Pil: femhörning 5">
            <a:extLst>
              <a:ext uri="{FF2B5EF4-FFF2-40B4-BE49-F238E27FC236}">
                <a16:creationId xmlns:a16="http://schemas.microsoft.com/office/drawing/2014/main" id="{552A2029-5D1B-9FE8-A4B4-78332F0BA6CA}"/>
              </a:ext>
            </a:extLst>
          </p:cNvPr>
          <p:cNvSpPr/>
          <p:nvPr/>
        </p:nvSpPr>
        <p:spPr>
          <a:xfrm>
            <a:off x="573425" y="5287566"/>
            <a:ext cx="1194981" cy="40290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Uppdatera kollektiv</a:t>
            </a:r>
          </a:p>
        </p:txBody>
      </p:sp>
      <p:sp>
        <p:nvSpPr>
          <p:cNvPr id="7" name="Pil: femhörning 6">
            <a:extLst>
              <a:ext uri="{FF2B5EF4-FFF2-40B4-BE49-F238E27FC236}">
                <a16:creationId xmlns:a16="http://schemas.microsoft.com/office/drawing/2014/main" id="{9C75B6EA-4582-F40D-E8D0-1EC343226E9C}"/>
              </a:ext>
            </a:extLst>
          </p:cNvPr>
          <p:cNvSpPr/>
          <p:nvPr/>
        </p:nvSpPr>
        <p:spPr>
          <a:xfrm>
            <a:off x="573425" y="5712956"/>
            <a:ext cx="1194981" cy="40290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Uppdatera och redovisa </a:t>
            </a:r>
            <a:r>
              <a:rPr kumimoji="0" lang="sv-SE" sz="900" b="0" i="0" u="none" strike="noStrike" kern="1200" cap="none" spc="0" normalizeH="0" baseline="0" noProof="0" dirty="0" err="1">
                <a:ln>
                  <a:noFill/>
                </a:ln>
                <a:solidFill>
                  <a:srgbClr val="FFFFFF"/>
                </a:solidFill>
                <a:effectLst/>
                <a:uLnTx/>
                <a:uFillTx/>
                <a:latin typeface="Calibri" panose="020F0502020204030204"/>
                <a:ea typeface="+mn-ea"/>
                <a:cs typeface="+mn-cs"/>
              </a:rPr>
              <a:t>certikonto</a:t>
            </a:r>
            <a:endPar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Pil: femhörning 7">
            <a:extLst>
              <a:ext uri="{FF2B5EF4-FFF2-40B4-BE49-F238E27FC236}">
                <a16:creationId xmlns:a16="http://schemas.microsoft.com/office/drawing/2014/main" id="{518333AA-7346-6503-28ED-8772DF0A3577}"/>
              </a:ext>
            </a:extLst>
          </p:cNvPr>
          <p:cNvSpPr/>
          <p:nvPr/>
        </p:nvSpPr>
        <p:spPr>
          <a:xfrm>
            <a:off x="3750646" y="1605099"/>
            <a:ext cx="1194981" cy="40290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Korrigera redovisning råvara</a:t>
            </a:r>
          </a:p>
        </p:txBody>
      </p:sp>
      <p:sp>
        <p:nvSpPr>
          <p:cNvPr id="9" name="Pil: femhörning 8">
            <a:extLst>
              <a:ext uri="{FF2B5EF4-FFF2-40B4-BE49-F238E27FC236}">
                <a16:creationId xmlns:a16="http://schemas.microsoft.com/office/drawing/2014/main" id="{4600EED6-B1E3-1896-9E93-55E62438FD98}"/>
              </a:ext>
            </a:extLst>
          </p:cNvPr>
          <p:cNvSpPr/>
          <p:nvPr/>
        </p:nvSpPr>
        <p:spPr>
          <a:xfrm>
            <a:off x="3750645" y="2030685"/>
            <a:ext cx="1194981" cy="402905"/>
          </a:xfrm>
          <a:prstGeom prst="homePlate">
            <a:avLst/>
          </a:prstGeom>
          <a:solidFill>
            <a:srgbClr val="3381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Korrigera redovisning transport</a:t>
            </a:r>
          </a:p>
        </p:txBody>
      </p:sp>
      <p:sp>
        <p:nvSpPr>
          <p:cNvPr id="10" name="Pil: femhörning 9">
            <a:extLst>
              <a:ext uri="{FF2B5EF4-FFF2-40B4-BE49-F238E27FC236}">
                <a16:creationId xmlns:a16="http://schemas.microsoft.com/office/drawing/2014/main" id="{2097DDC4-4B56-8027-F258-9E3FF498045B}"/>
              </a:ext>
            </a:extLst>
          </p:cNvPr>
          <p:cNvSpPr/>
          <p:nvPr/>
        </p:nvSpPr>
        <p:spPr>
          <a:xfrm>
            <a:off x="3750646" y="2469337"/>
            <a:ext cx="1194981" cy="40290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Initiera ny värdeberäkning råvara</a:t>
            </a:r>
          </a:p>
        </p:txBody>
      </p:sp>
      <p:sp>
        <p:nvSpPr>
          <p:cNvPr id="11" name="Pil: femhörning 10">
            <a:extLst>
              <a:ext uri="{FF2B5EF4-FFF2-40B4-BE49-F238E27FC236}">
                <a16:creationId xmlns:a16="http://schemas.microsoft.com/office/drawing/2014/main" id="{DB4D9567-05AD-278B-F7E1-311648744406}"/>
              </a:ext>
            </a:extLst>
          </p:cNvPr>
          <p:cNvSpPr/>
          <p:nvPr/>
        </p:nvSpPr>
        <p:spPr>
          <a:xfrm>
            <a:off x="3750647" y="2907989"/>
            <a:ext cx="1194981" cy="402905"/>
          </a:xfrm>
          <a:prstGeom prst="homePlate">
            <a:avLst/>
          </a:prstGeom>
          <a:solidFill>
            <a:srgbClr val="3381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Initiera ny värdeberäkning transport</a:t>
            </a:r>
          </a:p>
        </p:txBody>
      </p:sp>
    </p:spTree>
    <p:extLst>
      <p:ext uri="{BB962C8B-B14F-4D97-AF65-F5344CB8AC3E}">
        <p14:creationId xmlns:p14="http://schemas.microsoft.com/office/powerpoint/2010/main" val="8259381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D9213EA0-D501-DB33-2606-9811C5B72A15}"/>
              </a:ext>
            </a:extLst>
          </p:cNvPr>
          <p:cNvSpPr/>
          <p:nvPr/>
        </p:nvSpPr>
        <p:spPr>
          <a:xfrm>
            <a:off x="120280" y="3926854"/>
            <a:ext cx="11871367" cy="831273"/>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Aktörer i affärsledskedja transport</a:t>
            </a:r>
          </a:p>
        </p:txBody>
      </p:sp>
      <p:sp>
        <p:nvSpPr>
          <p:cNvPr id="2" name="Rubrik 1">
            <a:extLst>
              <a:ext uri="{FF2B5EF4-FFF2-40B4-BE49-F238E27FC236}">
                <a16:creationId xmlns:a16="http://schemas.microsoft.com/office/drawing/2014/main" id="{106CBC02-CE07-5DCA-757D-DC63C871232F}"/>
              </a:ext>
            </a:extLst>
          </p:cNvPr>
          <p:cNvSpPr>
            <a:spLocks noGrp="1"/>
          </p:cNvSpPr>
          <p:nvPr>
            <p:ph type="title"/>
          </p:nvPr>
        </p:nvSpPr>
        <p:spPr>
          <a:xfrm>
            <a:off x="838200" y="511057"/>
            <a:ext cx="10515600" cy="895285"/>
          </a:xfrm>
        </p:spPr>
        <p:txBody>
          <a:bodyPr/>
          <a:lstStyle/>
          <a:p>
            <a:r>
              <a:rPr lang="sv-SE" dirty="0"/>
              <a:t>Beräkna råvaru och tjänsteaffär - Transportredovisning</a:t>
            </a:r>
          </a:p>
        </p:txBody>
      </p:sp>
      <p:sp>
        <p:nvSpPr>
          <p:cNvPr id="4" name="Rektangel 3">
            <a:extLst>
              <a:ext uri="{FF2B5EF4-FFF2-40B4-BE49-F238E27FC236}">
                <a16:creationId xmlns:a16="http://schemas.microsoft.com/office/drawing/2014/main" id="{584B53CF-2AEE-C51F-7239-7222F2DCCD1D}"/>
              </a:ext>
            </a:extLst>
          </p:cNvPr>
          <p:cNvSpPr/>
          <p:nvPr/>
        </p:nvSpPr>
        <p:spPr>
          <a:xfrm>
            <a:off x="160316" y="3056436"/>
            <a:ext cx="11871367" cy="831273"/>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Biometria VIOL 3</a:t>
            </a:r>
          </a:p>
        </p:txBody>
      </p:sp>
      <p:sp>
        <p:nvSpPr>
          <p:cNvPr id="5" name="Pil: femhörning 4">
            <a:extLst>
              <a:ext uri="{FF2B5EF4-FFF2-40B4-BE49-F238E27FC236}">
                <a16:creationId xmlns:a16="http://schemas.microsoft.com/office/drawing/2014/main" id="{C6F03926-193D-589E-3A0C-DD0B76532596}"/>
              </a:ext>
            </a:extLst>
          </p:cNvPr>
          <p:cNvSpPr/>
          <p:nvPr/>
        </p:nvSpPr>
        <p:spPr>
          <a:xfrm>
            <a:off x="2684138" y="3323630"/>
            <a:ext cx="1518896" cy="296883"/>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Ta emot och validera mätresultat transport</a:t>
            </a:r>
          </a:p>
        </p:txBody>
      </p:sp>
      <p:sp>
        <p:nvSpPr>
          <p:cNvPr id="6" name="Rektangel 5">
            <a:extLst>
              <a:ext uri="{FF2B5EF4-FFF2-40B4-BE49-F238E27FC236}">
                <a16:creationId xmlns:a16="http://schemas.microsoft.com/office/drawing/2014/main" id="{CBDCB2B9-E302-E01E-7DF5-483A4C3D4479}"/>
              </a:ext>
            </a:extLst>
          </p:cNvPr>
          <p:cNvSpPr/>
          <p:nvPr/>
        </p:nvSpPr>
        <p:spPr>
          <a:xfrm>
            <a:off x="160315" y="1257237"/>
            <a:ext cx="11871367" cy="83127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Transportsystem </a:t>
            </a:r>
          </a:p>
        </p:txBody>
      </p:sp>
      <p:sp>
        <p:nvSpPr>
          <p:cNvPr id="7" name="Pil: femhörning 6">
            <a:extLst>
              <a:ext uri="{FF2B5EF4-FFF2-40B4-BE49-F238E27FC236}">
                <a16:creationId xmlns:a16="http://schemas.microsoft.com/office/drawing/2014/main" id="{651D6F4D-EECC-0D55-19CA-EB4E7681479F}"/>
              </a:ext>
            </a:extLst>
          </p:cNvPr>
          <p:cNvSpPr/>
          <p:nvPr/>
        </p:nvSpPr>
        <p:spPr>
          <a:xfrm>
            <a:off x="186818" y="1613720"/>
            <a:ext cx="1120466" cy="296883"/>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Ange transportuppgifter</a:t>
            </a:r>
          </a:p>
        </p:txBody>
      </p:sp>
      <p:sp>
        <p:nvSpPr>
          <p:cNvPr id="8" name="Rektangel 7">
            <a:extLst>
              <a:ext uri="{FF2B5EF4-FFF2-40B4-BE49-F238E27FC236}">
                <a16:creationId xmlns:a16="http://schemas.microsoft.com/office/drawing/2014/main" id="{BEB8FD2B-A8AD-82C7-48A2-990FB9A96BA1}"/>
              </a:ext>
            </a:extLst>
          </p:cNvPr>
          <p:cNvSpPr/>
          <p:nvPr/>
        </p:nvSpPr>
        <p:spPr>
          <a:xfrm>
            <a:off x="120278" y="5666752"/>
            <a:ext cx="11871367" cy="83127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Biometria rapportportal</a:t>
            </a:r>
          </a:p>
        </p:txBody>
      </p:sp>
      <p:sp>
        <p:nvSpPr>
          <p:cNvPr id="9" name="Flödesschema: Dokument 8">
            <a:extLst>
              <a:ext uri="{FF2B5EF4-FFF2-40B4-BE49-F238E27FC236}">
                <a16:creationId xmlns:a16="http://schemas.microsoft.com/office/drawing/2014/main" id="{EE74E6FD-DAA1-F531-5C72-C6D925B364BF}"/>
              </a:ext>
            </a:extLst>
          </p:cNvPr>
          <p:cNvSpPr/>
          <p:nvPr/>
        </p:nvSpPr>
        <p:spPr>
          <a:xfrm>
            <a:off x="1373818" y="1645440"/>
            <a:ext cx="947194" cy="254871"/>
          </a:xfrm>
          <a:prstGeom prst="flowChartDocumen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Underlag transportuppgifter</a:t>
            </a:r>
          </a:p>
        </p:txBody>
      </p:sp>
      <p:sp>
        <p:nvSpPr>
          <p:cNvPr id="3" name="Rektangel 2">
            <a:extLst>
              <a:ext uri="{FF2B5EF4-FFF2-40B4-BE49-F238E27FC236}">
                <a16:creationId xmlns:a16="http://schemas.microsoft.com/office/drawing/2014/main" id="{F09D60D5-A069-D41A-E9E5-13BD103EF05E}"/>
              </a:ext>
            </a:extLst>
          </p:cNvPr>
          <p:cNvSpPr/>
          <p:nvPr/>
        </p:nvSpPr>
        <p:spPr>
          <a:xfrm>
            <a:off x="168337" y="2155590"/>
            <a:ext cx="11871367" cy="831273"/>
          </a:xfrm>
          <a:prstGeom prst="rect">
            <a:avLst/>
          </a:prstGeom>
          <a:solidFill>
            <a:srgbClr val="B3E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Chaufförsklient </a:t>
            </a:r>
          </a:p>
        </p:txBody>
      </p:sp>
      <p:sp>
        <p:nvSpPr>
          <p:cNvPr id="10" name="Rektangel: rundade hörn 9">
            <a:extLst>
              <a:ext uri="{FF2B5EF4-FFF2-40B4-BE49-F238E27FC236}">
                <a16:creationId xmlns:a16="http://schemas.microsoft.com/office/drawing/2014/main" id="{B2A674C4-C971-264E-926E-CF03F036E0BF}"/>
              </a:ext>
            </a:extLst>
          </p:cNvPr>
          <p:cNvSpPr/>
          <p:nvPr/>
        </p:nvSpPr>
        <p:spPr>
          <a:xfrm>
            <a:off x="1373891" y="2391366"/>
            <a:ext cx="949642" cy="31640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Mätresultat transport</a:t>
            </a:r>
          </a:p>
        </p:txBody>
      </p:sp>
      <p:sp>
        <p:nvSpPr>
          <p:cNvPr id="14" name="Pil: femhörning 13">
            <a:extLst>
              <a:ext uri="{FF2B5EF4-FFF2-40B4-BE49-F238E27FC236}">
                <a16:creationId xmlns:a16="http://schemas.microsoft.com/office/drawing/2014/main" id="{DE97FBF0-D9D5-9276-E971-D984B391B5ED}"/>
              </a:ext>
            </a:extLst>
          </p:cNvPr>
          <p:cNvSpPr/>
          <p:nvPr/>
        </p:nvSpPr>
        <p:spPr>
          <a:xfrm>
            <a:off x="202860" y="2424031"/>
            <a:ext cx="1120466" cy="296883"/>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Ange transportuppgifter</a:t>
            </a:r>
          </a:p>
        </p:txBody>
      </p:sp>
      <p:sp>
        <p:nvSpPr>
          <p:cNvPr id="16" name="Rektangel: rundade hörn 15">
            <a:extLst>
              <a:ext uri="{FF2B5EF4-FFF2-40B4-BE49-F238E27FC236}">
                <a16:creationId xmlns:a16="http://schemas.microsoft.com/office/drawing/2014/main" id="{4C84CE83-3425-7175-0197-25C8247869EB}"/>
              </a:ext>
            </a:extLst>
          </p:cNvPr>
          <p:cNvSpPr/>
          <p:nvPr/>
        </p:nvSpPr>
        <p:spPr>
          <a:xfrm>
            <a:off x="4248961" y="3316805"/>
            <a:ext cx="589653" cy="31640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Transport-uppgifter</a:t>
            </a:r>
          </a:p>
        </p:txBody>
      </p:sp>
      <p:sp>
        <p:nvSpPr>
          <p:cNvPr id="17" name="Rektangel: rundade hörn 16">
            <a:extLst>
              <a:ext uri="{FF2B5EF4-FFF2-40B4-BE49-F238E27FC236}">
                <a16:creationId xmlns:a16="http://schemas.microsoft.com/office/drawing/2014/main" id="{8341EBBE-0DF8-3DB7-8E00-CE3C67F70B59}"/>
              </a:ext>
            </a:extLst>
          </p:cNvPr>
          <p:cNvSpPr/>
          <p:nvPr/>
        </p:nvSpPr>
        <p:spPr>
          <a:xfrm>
            <a:off x="8184343" y="3323630"/>
            <a:ext cx="673685" cy="31640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Transport-värde</a:t>
            </a:r>
          </a:p>
        </p:txBody>
      </p:sp>
      <p:sp>
        <p:nvSpPr>
          <p:cNvPr id="20" name="Pil: femhörning 19">
            <a:extLst>
              <a:ext uri="{FF2B5EF4-FFF2-40B4-BE49-F238E27FC236}">
                <a16:creationId xmlns:a16="http://schemas.microsoft.com/office/drawing/2014/main" id="{9E5FBF4C-FECE-37EB-3906-91A0FE044155}"/>
              </a:ext>
            </a:extLst>
          </p:cNvPr>
          <p:cNvSpPr/>
          <p:nvPr/>
        </p:nvSpPr>
        <p:spPr>
          <a:xfrm>
            <a:off x="5681681" y="3332014"/>
            <a:ext cx="1141169" cy="296883"/>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Beräkna kvantiteter transport</a:t>
            </a:r>
          </a:p>
        </p:txBody>
      </p:sp>
      <p:sp>
        <p:nvSpPr>
          <p:cNvPr id="21" name="Pil: femhörning 20">
            <a:extLst>
              <a:ext uri="{FF2B5EF4-FFF2-40B4-BE49-F238E27FC236}">
                <a16:creationId xmlns:a16="http://schemas.microsoft.com/office/drawing/2014/main" id="{7F0C0042-0B9F-C5C8-183D-1C7C92C175E4}"/>
              </a:ext>
            </a:extLst>
          </p:cNvPr>
          <p:cNvSpPr/>
          <p:nvPr/>
        </p:nvSpPr>
        <p:spPr>
          <a:xfrm>
            <a:off x="7092125" y="3339344"/>
            <a:ext cx="1037426" cy="296883"/>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Beräkna värde transport</a:t>
            </a:r>
          </a:p>
        </p:txBody>
      </p:sp>
      <p:sp>
        <p:nvSpPr>
          <p:cNvPr id="27" name="Flödesschema: Dokument 26">
            <a:extLst>
              <a:ext uri="{FF2B5EF4-FFF2-40B4-BE49-F238E27FC236}">
                <a16:creationId xmlns:a16="http://schemas.microsoft.com/office/drawing/2014/main" id="{7D1BDA02-F3F1-0BC9-19D7-25C2D025DA97}"/>
              </a:ext>
            </a:extLst>
          </p:cNvPr>
          <p:cNvSpPr/>
          <p:nvPr/>
        </p:nvSpPr>
        <p:spPr>
          <a:xfrm>
            <a:off x="8893772" y="3354746"/>
            <a:ext cx="673685" cy="254871"/>
          </a:xfrm>
          <a:prstGeom prst="flowChartDocumen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Transport-värde UT</a:t>
            </a:r>
          </a:p>
        </p:txBody>
      </p:sp>
      <p:sp>
        <p:nvSpPr>
          <p:cNvPr id="30" name="Flödesschema: Dokument 29">
            <a:extLst>
              <a:ext uri="{FF2B5EF4-FFF2-40B4-BE49-F238E27FC236}">
                <a16:creationId xmlns:a16="http://schemas.microsoft.com/office/drawing/2014/main" id="{90A566AA-1BC5-5685-A1AB-15BB2286EA46}"/>
              </a:ext>
            </a:extLst>
          </p:cNvPr>
          <p:cNvSpPr/>
          <p:nvPr/>
        </p:nvSpPr>
        <p:spPr>
          <a:xfrm>
            <a:off x="4908603" y="3354746"/>
            <a:ext cx="682073" cy="254871"/>
          </a:xfrm>
          <a:prstGeom prst="flowChartDocumen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Transport-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Uppgifter UT</a:t>
            </a:r>
          </a:p>
        </p:txBody>
      </p:sp>
      <p:cxnSp>
        <p:nvCxnSpPr>
          <p:cNvPr id="32" name="Koppling: vinklad 31">
            <a:extLst>
              <a:ext uri="{FF2B5EF4-FFF2-40B4-BE49-F238E27FC236}">
                <a16:creationId xmlns:a16="http://schemas.microsoft.com/office/drawing/2014/main" id="{368C078D-1B1E-3A98-E42C-E3BE77704D1E}"/>
              </a:ext>
            </a:extLst>
          </p:cNvPr>
          <p:cNvCxnSpPr>
            <a:stCxn id="9" idx="3"/>
            <a:endCxn id="5" idx="1"/>
          </p:cNvCxnSpPr>
          <p:nvPr/>
        </p:nvCxnSpPr>
        <p:spPr>
          <a:xfrm>
            <a:off x="2321012" y="1772876"/>
            <a:ext cx="363126" cy="169919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Koppling: vinklad 32">
            <a:extLst>
              <a:ext uri="{FF2B5EF4-FFF2-40B4-BE49-F238E27FC236}">
                <a16:creationId xmlns:a16="http://schemas.microsoft.com/office/drawing/2014/main" id="{45B56BAA-E9BB-6E6C-6F1A-8BFD7FB3DD52}"/>
              </a:ext>
            </a:extLst>
          </p:cNvPr>
          <p:cNvCxnSpPr>
            <a:cxnSpLocks/>
            <a:stCxn id="10" idx="3"/>
            <a:endCxn id="5" idx="1"/>
          </p:cNvCxnSpPr>
          <p:nvPr/>
        </p:nvCxnSpPr>
        <p:spPr>
          <a:xfrm>
            <a:off x="2323533" y="2549568"/>
            <a:ext cx="360605" cy="92250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Rektangel 45">
            <a:extLst>
              <a:ext uri="{FF2B5EF4-FFF2-40B4-BE49-F238E27FC236}">
                <a16:creationId xmlns:a16="http://schemas.microsoft.com/office/drawing/2014/main" id="{F6F74856-8582-331E-F0DA-A7191D159A1F}"/>
              </a:ext>
            </a:extLst>
          </p:cNvPr>
          <p:cNvSpPr/>
          <p:nvPr/>
        </p:nvSpPr>
        <p:spPr>
          <a:xfrm>
            <a:off x="120279" y="4797272"/>
            <a:ext cx="11871367" cy="831273"/>
          </a:xfrm>
          <a:prstGeom prst="rect">
            <a:avLst/>
          </a:prstGeom>
          <a:solidFill>
            <a:schemeClr val="bg2">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Köpare och säljare transport per transportaffärsled</a:t>
            </a:r>
          </a:p>
        </p:txBody>
      </p:sp>
      <p:sp>
        <p:nvSpPr>
          <p:cNvPr id="50" name="Pil: femhörning 49">
            <a:extLst>
              <a:ext uri="{FF2B5EF4-FFF2-40B4-BE49-F238E27FC236}">
                <a16:creationId xmlns:a16="http://schemas.microsoft.com/office/drawing/2014/main" id="{52171031-1B45-8B07-8DC9-956B710EA559}"/>
              </a:ext>
            </a:extLst>
          </p:cNvPr>
          <p:cNvSpPr/>
          <p:nvPr/>
        </p:nvSpPr>
        <p:spPr>
          <a:xfrm>
            <a:off x="7866841" y="4276399"/>
            <a:ext cx="1141169" cy="296883"/>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Korrigera transportuppgifter</a:t>
            </a:r>
          </a:p>
        </p:txBody>
      </p:sp>
      <p:cxnSp>
        <p:nvCxnSpPr>
          <p:cNvPr id="52" name="Koppling: vinklad 51">
            <a:extLst>
              <a:ext uri="{FF2B5EF4-FFF2-40B4-BE49-F238E27FC236}">
                <a16:creationId xmlns:a16="http://schemas.microsoft.com/office/drawing/2014/main" id="{FA2205DB-49A1-31EE-39B7-0B3A48A87CA0}"/>
              </a:ext>
            </a:extLst>
          </p:cNvPr>
          <p:cNvCxnSpPr>
            <a:cxnSpLocks/>
            <a:stCxn id="50" idx="3"/>
            <a:endCxn id="5" idx="1"/>
          </p:cNvCxnSpPr>
          <p:nvPr/>
        </p:nvCxnSpPr>
        <p:spPr>
          <a:xfrm flipH="1" flipV="1">
            <a:off x="2684138" y="3472072"/>
            <a:ext cx="6323872" cy="952769"/>
          </a:xfrm>
          <a:prstGeom prst="bentConnector5">
            <a:avLst>
              <a:gd name="adj1" fmla="val -3615"/>
              <a:gd name="adj2" fmla="val -43307"/>
              <a:gd name="adj3" fmla="val 103615"/>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Pil: femhörning 63">
            <a:extLst>
              <a:ext uri="{FF2B5EF4-FFF2-40B4-BE49-F238E27FC236}">
                <a16:creationId xmlns:a16="http://schemas.microsoft.com/office/drawing/2014/main" id="{916B538F-4FD7-48E6-5FFC-03FF12A7EFBA}"/>
              </a:ext>
            </a:extLst>
          </p:cNvPr>
          <p:cNvSpPr/>
          <p:nvPr/>
        </p:nvSpPr>
        <p:spPr>
          <a:xfrm>
            <a:off x="10209539" y="4274918"/>
            <a:ext cx="928957" cy="296883"/>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Omprisräkna</a:t>
            </a:r>
          </a:p>
        </p:txBody>
      </p:sp>
      <p:cxnSp>
        <p:nvCxnSpPr>
          <p:cNvPr id="66" name="Koppling: vinklad 65">
            <a:extLst>
              <a:ext uri="{FF2B5EF4-FFF2-40B4-BE49-F238E27FC236}">
                <a16:creationId xmlns:a16="http://schemas.microsoft.com/office/drawing/2014/main" id="{1812E918-34DC-CF48-7890-134359627D75}"/>
              </a:ext>
            </a:extLst>
          </p:cNvPr>
          <p:cNvCxnSpPr>
            <a:cxnSpLocks/>
            <a:stCxn id="64" idx="3"/>
            <a:endCxn id="21" idx="1"/>
          </p:cNvCxnSpPr>
          <p:nvPr/>
        </p:nvCxnSpPr>
        <p:spPr>
          <a:xfrm flipH="1" flipV="1">
            <a:off x="7092125" y="3487786"/>
            <a:ext cx="4046371" cy="935574"/>
          </a:xfrm>
          <a:prstGeom prst="bentConnector5">
            <a:avLst>
              <a:gd name="adj1" fmla="val -5650"/>
              <a:gd name="adj2" fmla="val 50000"/>
              <a:gd name="adj3" fmla="val 10565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Koppling: vinklad 75">
            <a:extLst>
              <a:ext uri="{FF2B5EF4-FFF2-40B4-BE49-F238E27FC236}">
                <a16:creationId xmlns:a16="http://schemas.microsoft.com/office/drawing/2014/main" id="{47AFCA36-C649-AB08-39A6-FF04C6A084AC}"/>
              </a:ext>
            </a:extLst>
          </p:cNvPr>
          <p:cNvCxnSpPr>
            <a:endCxn id="63" idx="1"/>
          </p:cNvCxnSpPr>
          <p:nvPr/>
        </p:nvCxnSpPr>
        <p:spPr>
          <a:xfrm rot="16200000" flipH="1">
            <a:off x="8512007" y="3694223"/>
            <a:ext cx="760184" cy="66719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78" name="Pil: femhörning 77">
            <a:extLst>
              <a:ext uri="{FF2B5EF4-FFF2-40B4-BE49-F238E27FC236}">
                <a16:creationId xmlns:a16="http://schemas.microsoft.com/office/drawing/2014/main" id="{39C29FD1-99B0-FF4B-C693-D91BE668DE2F}"/>
              </a:ext>
            </a:extLst>
          </p:cNvPr>
          <p:cNvSpPr/>
          <p:nvPr/>
        </p:nvSpPr>
        <p:spPr>
          <a:xfrm>
            <a:off x="9690826" y="3299815"/>
            <a:ext cx="1037426" cy="296883"/>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Skapa underlag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transportaffär</a:t>
            </a:r>
          </a:p>
        </p:txBody>
      </p:sp>
      <p:sp>
        <p:nvSpPr>
          <p:cNvPr id="79" name="Flödesschema: Dokument 78">
            <a:extLst>
              <a:ext uri="{FF2B5EF4-FFF2-40B4-BE49-F238E27FC236}">
                <a16:creationId xmlns:a16="http://schemas.microsoft.com/office/drawing/2014/main" id="{284A08C4-4A97-F0B9-9865-FED288C5EEA5}"/>
              </a:ext>
            </a:extLst>
          </p:cNvPr>
          <p:cNvSpPr/>
          <p:nvPr/>
        </p:nvSpPr>
        <p:spPr>
          <a:xfrm>
            <a:off x="10801595" y="3354746"/>
            <a:ext cx="759455" cy="254871"/>
          </a:xfrm>
          <a:prstGeom prst="flowChartDocument">
            <a:avLst/>
          </a:prstGeom>
          <a:ln>
            <a:solidFill>
              <a:schemeClr val="bg2">
                <a:lumMod val="75000"/>
              </a:schemeClr>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Underlag transportaffär</a:t>
            </a:r>
          </a:p>
        </p:txBody>
      </p:sp>
      <p:sp>
        <p:nvSpPr>
          <p:cNvPr id="80" name="Rektangel: rundade hörn 79">
            <a:extLst>
              <a:ext uri="{FF2B5EF4-FFF2-40B4-BE49-F238E27FC236}">
                <a16:creationId xmlns:a16="http://schemas.microsoft.com/office/drawing/2014/main" id="{5106B32B-B516-ECC0-B0ED-2CC3346FABC5}"/>
              </a:ext>
            </a:extLst>
          </p:cNvPr>
          <p:cNvSpPr/>
          <p:nvPr/>
        </p:nvSpPr>
        <p:spPr>
          <a:xfrm>
            <a:off x="10946540" y="5932418"/>
            <a:ext cx="748155" cy="31640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Underlag transportaffär</a:t>
            </a:r>
          </a:p>
        </p:txBody>
      </p:sp>
      <p:cxnSp>
        <p:nvCxnSpPr>
          <p:cNvPr id="82" name="Rak pilkoppling 81">
            <a:extLst>
              <a:ext uri="{FF2B5EF4-FFF2-40B4-BE49-F238E27FC236}">
                <a16:creationId xmlns:a16="http://schemas.microsoft.com/office/drawing/2014/main" id="{1733AA60-922A-4E22-25BD-29340D626F76}"/>
              </a:ext>
            </a:extLst>
          </p:cNvPr>
          <p:cNvCxnSpPr>
            <a:endCxn id="80" idx="0"/>
          </p:cNvCxnSpPr>
          <p:nvPr/>
        </p:nvCxnSpPr>
        <p:spPr>
          <a:xfrm>
            <a:off x="11193288" y="3609617"/>
            <a:ext cx="127330" cy="23228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3" name="Rektangel: rundade hörn 82">
            <a:extLst>
              <a:ext uri="{FF2B5EF4-FFF2-40B4-BE49-F238E27FC236}">
                <a16:creationId xmlns:a16="http://schemas.microsoft.com/office/drawing/2014/main" id="{92894A56-B23E-9350-4407-AE4EF93F187B}"/>
              </a:ext>
            </a:extLst>
          </p:cNvPr>
          <p:cNvSpPr/>
          <p:nvPr/>
        </p:nvSpPr>
        <p:spPr>
          <a:xfrm>
            <a:off x="9225695" y="5932418"/>
            <a:ext cx="1593516" cy="31640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Transportrapporter</a:t>
            </a:r>
          </a:p>
        </p:txBody>
      </p:sp>
      <p:cxnSp>
        <p:nvCxnSpPr>
          <p:cNvPr id="85" name="Rak pilkoppling 84">
            <a:extLst>
              <a:ext uri="{FF2B5EF4-FFF2-40B4-BE49-F238E27FC236}">
                <a16:creationId xmlns:a16="http://schemas.microsoft.com/office/drawing/2014/main" id="{EE62F313-8EEE-5777-EE49-75DB1CBFDF7D}"/>
              </a:ext>
            </a:extLst>
          </p:cNvPr>
          <p:cNvCxnSpPr>
            <a:stCxn id="27" idx="2"/>
            <a:endCxn id="83" idx="0"/>
          </p:cNvCxnSpPr>
          <p:nvPr/>
        </p:nvCxnSpPr>
        <p:spPr>
          <a:xfrm>
            <a:off x="9230615" y="3592767"/>
            <a:ext cx="791838" cy="23396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Pil: femhörning 62">
            <a:extLst>
              <a:ext uri="{FF2B5EF4-FFF2-40B4-BE49-F238E27FC236}">
                <a16:creationId xmlns:a16="http://schemas.microsoft.com/office/drawing/2014/main" id="{00B7D8D5-0B63-80A5-6E66-63E6A5F7F5C7}"/>
              </a:ext>
            </a:extLst>
          </p:cNvPr>
          <p:cNvSpPr/>
          <p:nvPr/>
        </p:nvSpPr>
        <p:spPr>
          <a:xfrm>
            <a:off x="9225695" y="4259469"/>
            <a:ext cx="928957" cy="296883"/>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Validera transportvärde</a:t>
            </a:r>
          </a:p>
        </p:txBody>
      </p:sp>
      <p:cxnSp>
        <p:nvCxnSpPr>
          <p:cNvPr id="87" name="Rak pilkoppling 86">
            <a:extLst>
              <a:ext uri="{FF2B5EF4-FFF2-40B4-BE49-F238E27FC236}">
                <a16:creationId xmlns:a16="http://schemas.microsoft.com/office/drawing/2014/main" id="{EB13F384-5D3D-D018-1537-2E55BE9B7042}"/>
              </a:ext>
            </a:extLst>
          </p:cNvPr>
          <p:cNvCxnSpPr>
            <a:stCxn id="30" idx="2"/>
            <a:endCxn id="83" idx="1"/>
          </p:cNvCxnSpPr>
          <p:nvPr/>
        </p:nvCxnSpPr>
        <p:spPr>
          <a:xfrm>
            <a:off x="5249640" y="3592767"/>
            <a:ext cx="3976055" cy="24978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8" name="Rektangel: rundade hörn 87">
            <a:extLst>
              <a:ext uri="{FF2B5EF4-FFF2-40B4-BE49-F238E27FC236}">
                <a16:creationId xmlns:a16="http://schemas.microsoft.com/office/drawing/2014/main" id="{970A5CD9-2282-21C9-7937-D0C766F949D8}"/>
              </a:ext>
            </a:extLst>
          </p:cNvPr>
          <p:cNvSpPr/>
          <p:nvPr/>
        </p:nvSpPr>
        <p:spPr>
          <a:xfrm>
            <a:off x="3682562" y="925384"/>
            <a:ext cx="949642" cy="31640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Användarskapade transportunderlag</a:t>
            </a:r>
          </a:p>
        </p:txBody>
      </p:sp>
      <p:sp>
        <p:nvSpPr>
          <p:cNvPr id="89" name="Rektangel: rundade hörn 88">
            <a:extLst>
              <a:ext uri="{FF2B5EF4-FFF2-40B4-BE49-F238E27FC236}">
                <a16:creationId xmlns:a16="http://schemas.microsoft.com/office/drawing/2014/main" id="{7C9CF5DA-1B4D-0813-9866-F383E308C9C8}"/>
              </a:ext>
            </a:extLst>
          </p:cNvPr>
          <p:cNvSpPr/>
          <p:nvPr/>
        </p:nvSpPr>
        <p:spPr>
          <a:xfrm>
            <a:off x="5277759" y="952077"/>
            <a:ext cx="949642" cy="31640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Befraktarkontrakt</a:t>
            </a:r>
          </a:p>
        </p:txBody>
      </p:sp>
      <p:sp>
        <p:nvSpPr>
          <p:cNvPr id="90" name="Rektangel: rundade hörn 89">
            <a:extLst>
              <a:ext uri="{FF2B5EF4-FFF2-40B4-BE49-F238E27FC236}">
                <a16:creationId xmlns:a16="http://schemas.microsoft.com/office/drawing/2014/main" id="{2B7CFBFC-D15C-6303-6C85-DF16FFB0CC2B}"/>
              </a:ext>
            </a:extLst>
          </p:cNvPr>
          <p:cNvSpPr/>
          <p:nvPr/>
        </p:nvSpPr>
        <p:spPr>
          <a:xfrm>
            <a:off x="6290752" y="961246"/>
            <a:ext cx="949642" cy="31640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Transportföretags-kontrakt</a:t>
            </a:r>
          </a:p>
        </p:txBody>
      </p:sp>
      <p:sp>
        <p:nvSpPr>
          <p:cNvPr id="91" name="Rektangel: rundade hörn 90">
            <a:extLst>
              <a:ext uri="{FF2B5EF4-FFF2-40B4-BE49-F238E27FC236}">
                <a16:creationId xmlns:a16="http://schemas.microsoft.com/office/drawing/2014/main" id="{CA2494AA-C2D6-52CD-5DF9-3E948994FCB2}"/>
              </a:ext>
            </a:extLst>
          </p:cNvPr>
          <p:cNvSpPr/>
          <p:nvPr/>
        </p:nvSpPr>
        <p:spPr>
          <a:xfrm>
            <a:off x="7303745" y="970415"/>
            <a:ext cx="949642" cy="31640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Transportprislistor</a:t>
            </a:r>
          </a:p>
        </p:txBody>
      </p:sp>
      <p:sp>
        <p:nvSpPr>
          <p:cNvPr id="94" name="Rektangel: rundade hörn 93">
            <a:extLst>
              <a:ext uri="{FF2B5EF4-FFF2-40B4-BE49-F238E27FC236}">
                <a16:creationId xmlns:a16="http://schemas.microsoft.com/office/drawing/2014/main" id="{64A58F03-5BC4-75BF-15DF-EAED80E40A48}"/>
              </a:ext>
            </a:extLst>
          </p:cNvPr>
          <p:cNvSpPr/>
          <p:nvPr/>
        </p:nvSpPr>
        <p:spPr>
          <a:xfrm>
            <a:off x="2684138" y="927874"/>
            <a:ext cx="949642" cy="31640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Befraktar-inställningar</a:t>
            </a:r>
          </a:p>
        </p:txBody>
      </p:sp>
      <p:cxnSp>
        <p:nvCxnSpPr>
          <p:cNvPr id="96" name="Rak pilkoppling 95">
            <a:extLst>
              <a:ext uri="{FF2B5EF4-FFF2-40B4-BE49-F238E27FC236}">
                <a16:creationId xmlns:a16="http://schemas.microsoft.com/office/drawing/2014/main" id="{547BE9DC-A885-F70F-AFEA-45196282FDAD}"/>
              </a:ext>
            </a:extLst>
          </p:cNvPr>
          <p:cNvCxnSpPr>
            <a:cxnSpLocks/>
            <a:stCxn id="94" idx="2"/>
            <a:endCxn id="5" idx="0"/>
          </p:cNvCxnSpPr>
          <p:nvPr/>
        </p:nvCxnSpPr>
        <p:spPr>
          <a:xfrm>
            <a:off x="3158959" y="1244278"/>
            <a:ext cx="210406" cy="20793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8" name="Rak pilkoppling 97">
            <a:extLst>
              <a:ext uri="{FF2B5EF4-FFF2-40B4-BE49-F238E27FC236}">
                <a16:creationId xmlns:a16="http://schemas.microsoft.com/office/drawing/2014/main" id="{06442588-2466-1989-2414-2C2E22A84FCB}"/>
              </a:ext>
            </a:extLst>
          </p:cNvPr>
          <p:cNvCxnSpPr>
            <a:cxnSpLocks/>
            <a:stCxn id="88" idx="2"/>
            <a:endCxn id="5" idx="0"/>
          </p:cNvCxnSpPr>
          <p:nvPr/>
        </p:nvCxnSpPr>
        <p:spPr>
          <a:xfrm flipH="1">
            <a:off x="3369365" y="1241788"/>
            <a:ext cx="788018" cy="2081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0" name="Rak pilkoppling 99">
            <a:extLst>
              <a:ext uri="{FF2B5EF4-FFF2-40B4-BE49-F238E27FC236}">
                <a16:creationId xmlns:a16="http://schemas.microsoft.com/office/drawing/2014/main" id="{82F009D1-CCA3-449D-8277-B3119C037DC5}"/>
              </a:ext>
            </a:extLst>
          </p:cNvPr>
          <p:cNvCxnSpPr>
            <a:endCxn id="5" idx="0"/>
          </p:cNvCxnSpPr>
          <p:nvPr/>
        </p:nvCxnSpPr>
        <p:spPr>
          <a:xfrm flipH="1">
            <a:off x="3369365" y="1293467"/>
            <a:ext cx="2389945" cy="20301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4" name="Rak pilkoppling 103">
            <a:extLst>
              <a:ext uri="{FF2B5EF4-FFF2-40B4-BE49-F238E27FC236}">
                <a16:creationId xmlns:a16="http://schemas.microsoft.com/office/drawing/2014/main" id="{BAC7F37B-2ACD-3DB1-DC08-D3A6EF3236E2}"/>
              </a:ext>
            </a:extLst>
          </p:cNvPr>
          <p:cNvCxnSpPr>
            <a:stCxn id="89" idx="2"/>
            <a:endCxn id="20" idx="0"/>
          </p:cNvCxnSpPr>
          <p:nvPr/>
        </p:nvCxnSpPr>
        <p:spPr>
          <a:xfrm>
            <a:off x="5752580" y="1268481"/>
            <a:ext cx="425465" cy="20635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6" name="Rak pilkoppling 105">
            <a:extLst>
              <a:ext uri="{FF2B5EF4-FFF2-40B4-BE49-F238E27FC236}">
                <a16:creationId xmlns:a16="http://schemas.microsoft.com/office/drawing/2014/main" id="{2E5A6A83-0131-AD22-17C7-7B2BDFFC488A}"/>
              </a:ext>
            </a:extLst>
          </p:cNvPr>
          <p:cNvCxnSpPr>
            <a:stCxn id="89" idx="2"/>
            <a:endCxn id="21" idx="0"/>
          </p:cNvCxnSpPr>
          <p:nvPr/>
        </p:nvCxnSpPr>
        <p:spPr>
          <a:xfrm>
            <a:off x="5752580" y="1268481"/>
            <a:ext cx="1784037" cy="20708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8" name="Rak pilkoppling 107">
            <a:extLst>
              <a:ext uri="{FF2B5EF4-FFF2-40B4-BE49-F238E27FC236}">
                <a16:creationId xmlns:a16="http://schemas.microsoft.com/office/drawing/2014/main" id="{23AD7074-583C-EDF0-C8CD-1BCF0A4240D8}"/>
              </a:ext>
            </a:extLst>
          </p:cNvPr>
          <p:cNvCxnSpPr>
            <a:stCxn id="90" idx="2"/>
            <a:endCxn id="21" idx="0"/>
          </p:cNvCxnSpPr>
          <p:nvPr/>
        </p:nvCxnSpPr>
        <p:spPr>
          <a:xfrm>
            <a:off x="6765573" y="1277650"/>
            <a:ext cx="771044" cy="20616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0" name="Rak pilkoppling 109">
            <a:extLst>
              <a:ext uri="{FF2B5EF4-FFF2-40B4-BE49-F238E27FC236}">
                <a16:creationId xmlns:a16="http://schemas.microsoft.com/office/drawing/2014/main" id="{6FDA8B04-08CB-F794-5395-72940362ED2F}"/>
              </a:ext>
            </a:extLst>
          </p:cNvPr>
          <p:cNvCxnSpPr>
            <a:stCxn id="91" idx="2"/>
            <a:endCxn id="21" idx="0"/>
          </p:cNvCxnSpPr>
          <p:nvPr/>
        </p:nvCxnSpPr>
        <p:spPr>
          <a:xfrm flipH="1">
            <a:off x="7536617" y="1286819"/>
            <a:ext cx="241949" cy="2052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2" name="Rak pilkoppling 111">
            <a:extLst>
              <a:ext uri="{FF2B5EF4-FFF2-40B4-BE49-F238E27FC236}">
                <a16:creationId xmlns:a16="http://schemas.microsoft.com/office/drawing/2014/main" id="{9BADBBD5-96C1-05BB-9766-F57857ECDDB8}"/>
              </a:ext>
            </a:extLst>
          </p:cNvPr>
          <p:cNvCxnSpPr>
            <a:stCxn id="89" idx="2"/>
            <a:endCxn id="78" idx="0"/>
          </p:cNvCxnSpPr>
          <p:nvPr/>
        </p:nvCxnSpPr>
        <p:spPr>
          <a:xfrm>
            <a:off x="5752580" y="1268481"/>
            <a:ext cx="4382738" cy="20313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4" name="Rak pilkoppling 113">
            <a:extLst>
              <a:ext uri="{FF2B5EF4-FFF2-40B4-BE49-F238E27FC236}">
                <a16:creationId xmlns:a16="http://schemas.microsoft.com/office/drawing/2014/main" id="{DD72E9A3-DF82-3D04-3BA1-1E91CF739EE3}"/>
              </a:ext>
            </a:extLst>
          </p:cNvPr>
          <p:cNvCxnSpPr>
            <a:stCxn id="90" idx="2"/>
            <a:endCxn id="78" idx="0"/>
          </p:cNvCxnSpPr>
          <p:nvPr/>
        </p:nvCxnSpPr>
        <p:spPr>
          <a:xfrm>
            <a:off x="6765573" y="1277650"/>
            <a:ext cx="3369745" cy="2022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Pil: femhörning 12">
            <a:extLst>
              <a:ext uri="{FF2B5EF4-FFF2-40B4-BE49-F238E27FC236}">
                <a16:creationId xmlns:a16="http://schemas.microsoft.com/office/drawing/2014/main" id="{DBA408F0-4BFD-EBF9-AE96-EFF974B109F1}"/>
              </a:ext>
            </a:extLst>
          </p:cNvPr>
          <p:cNvSpPr/>
          <p:nvPr/>
        </p:nvSpPr>
        <p:spPr>
          <a:xfrm>
            <a:off x="746638" y="19356"/>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Förbereda råvaru och tjänsteaffär</a:t>
            </a:r>
          </a:p>
        </p:txBody>
      </p:sp>
      <p:sp>
        <p:nvSpPr>
          <p:cNvPr id="15" name="Pil: femhörning 14">
            <a:extLst>
              <a:ext uri="{FF2B5EF4-FFF2-40B4-BE49-F238E27FC236}">
                <a16:creationId xmlns:a16="http://schemas.microsoft.com/office/drawing/2014/main" id="{61523F0A-5542-4C31-8D86-99B47D32D1F0}"/>
              </a:ext>
            </a:extLst>
          </p:cNvPr>
          <p:cNvSpPr/>
          <p:nvPr/>
        </p:nvSpPr>
        <p:spPr>
          <a:xfrm>
            <a:off x="1463701" y="19356"/>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Initiera och administrera råvaru och tjänsteaffär</a:t>
            </a:r>
          </a:p>
        </p:txBody>
      </p:sp>
      <p:sp>
        <p:nvSpPr>
          <p:cNvPr id="18" name="Pil: femhörning 17">
            <a:extLst>
              <a:ext uri="{FF2B5EF4-FFF2-40B4-BE49-F238E27FC236}">
                <a16:creationId xmlns:a16="http://schemas.microsoft.com/office/drawing/2014/main" id="{34EFF575-6E5B-19EA-8C5F-1145D1DD8A4B}"/>
              </a:ext>
            </a:extLst>
          </p:cNvPr>
          <p:cNvSpPr/>
          <p:nvPr/>
        </p:nvSpPr>
        <p:spPr>
          <a:xfrm>
            <a:off x="2180764" y="19356"/>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råvaruaffärens logistik</a:t>
            </a:r>
          </a:p>
        </p:txBody>
      </p:sp>
      <p:sp>
        <p:nvSpPr>
          <p:cNvPr id="22" name="Pil: femhörning 21">
            <a:extLst>
              <a:ext uri="{FF2B5EF4-FFF2-40B4-BE49-F238E27FC236}">
                <a16:creationId xmlns:a16="http://schemas.microsoft.com/office/drawing/2014/main" id="{92DDBF85-7E95-70A2-033D-4C61D72BB56C}"/>
              </a:ext>
            </a:extLst>
          </p:cNvPr>
          <p:cNvSpPr/>
          <p:nvPr/>
        </p:nvSpPr>
        <p:spPr>
          <a:xfrm>
            <a:off x="2897827" y="19356"/>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produktions-uppgifter</a:t>
            </a:r>
          </a:p>
        </p:txBody>
      </p:sp>
      <p:sp>
        <p:nvSpPr>
          <p:cNvPr id="23" name="Pil: femhörning 22">
            <a:extLst>
              <a:ext uri="{FF2B5EF4-FFF2-40B4-BE49-F238E27FC236}">
                <a16:creationId xmlns:a16="http://schemas.microsoft.com/office/drawing/2014/main" id="{74D49061-56A8-4135-717B-9A9E9C90ADFB}"/>
              </a:ext>
            </a:extLst>
          </p:cNvPr>
          <p:cNvSpPr/>
          <p:nvPr/>
        </p:nvSpPr>
        <p:spPr>
          <a:xfrm>
            <a:off x="3614890" y="19356"/>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transport-uppgifter</a:t>
            </a:r>
          </a:p>
        </p:txBody>
      </p:sp>
      <p:sp>
        <p:nvSpPr>
          <p:cNvPr id="24" name="Pil: femhörning 23">
            <a:extLst>
              <a:ext uri="{FF2B5EF4-FFF2-40B4-BE49-F238E27FC236}">
                <a16:creationId xmlns:a16="http://schemas.microsoft.com/office/drawing/2014/main" id="{86607F8A-462A-BE9E-7995-0F4FCA8A39D8}"/>
              </a:ext>
            </a:extLst>
          </p:cNvPr>
          <p:cNvSpPr/>
          <p:nvPr/>
        </p:nvSpPr>
        <p:spPr>
          <a:xfrm>
            <a:off x="4331953" y="19356"/>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mätuppgifter</a:t>
            </a:r>
          </a:p>
        </p:txBody>
      </p:sp>
      <p:sp>
        <p:nvSpPr>
          <p:cNvPr id="25" name="Pil: femhörning 24">
            <a:extLst>
              <a:ext uri="{FF2B5EF4-FFF2-40B4-BE49-F238E27FC236}">
                <a16:creationId xmlns:a16="http://schemas.microsoft.com/office/drawing/2014/main" id="{2EB19B27-B310-53C0-55EC-27D06972D1D7}"/>
              </a:ext>
            </a:extLst>
          </p:cNvPr>
          <p:cNvSpPr/>
          <p:nvPr/>
        </p:nvSpPr>
        <p:spPr>
          <a:xfrm>
            <a:off x="5049016" y="19356"/>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Beräkna råvaru och tjänsteaffär</a:t>
            </a:r>
          </a:p>
        </p:txBody>
      </p:sp>
      <p:sp>
        <p:nvSpPr>
          <p:cNvPr id="26" name="Pil: femhörning 25">
            <a:extLst>
              <a:ext uri="{FF2B5EF4-FFF2-40B4-BE49-F238E27FC236}">
                <a16:creationId xmlns:a16="http://schemas.microsoft.com/office/drawing/2014/main" id="{7A4839FB-B16B-1342-CA8D-61403AAAB214}"/>
              </a:ext>
            </a:extLst>
          </p:cNvPr>
          <p:cNvSpPr/>
          <p:nvPr/>
        </p:nvSpPr>
        <p:spPr>
          <a:xfrm>
            <a:off x="5766079" y="19356"/>
            <a:ext cx="679900" cy="44319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Beräkna råvaru och tjänsteaffär</a:t>
            </a:r>
          </a:p>
        </p:txBody>
      </p:sp>
      <p:sp>
        <p:nvSpPr>
          <p:cNvPr id="28" name="Pil: femhörning 27">
            <a:extLst>
              <a:ext uri="{FF2B5EF4-FFF2-40B4-BE49-F238E27FC236}">
                <a16:creationId xmlns:a16="http://schemas.microsoft.com/office/drawing/2014/main" id="{BCB7926A-E84A-64A5-1BB9-C3B0427273B7}"/>
              </a:ext>
            </a:extLst>
          </p:cNvPr>
          <p:cNvSpPr/>
          <p:nvPr/>
        </p:nvSpPr>
        <p:spPr>
          <a:xfrm>
            <a:off x="6483142" y="19356"/>
            <a:ext cx="679900" cy="44319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Redovisa råvaru och tjänsteaffär</a:t>
            </a:r>
          </a:p>
        </p:txBody>
      </p:sp>
      <p:sp>
        <p:nvSpPr>
          <p:cNvPr id="29" name="Pil: femhörning 28">
            <a:extLst>
              <a:ext uri="{FF2B5EF4-FFF2-40B4-BE49-F238E27FC236}">
                <a16:creationId xmlns:a16="http://schemas.microsoft.com/office/drawing/2014/main" id="{EA7DFA36-9BFD-3172-D0AD-655BC222C918}"/>
              </a:ext>
            </a:extLst>
          </p:cNvPr>
          <p:cNvSpPr/>
          <p:nvPr/>
        </p:nvSpPr>
        <p:spPr>
          <a:xfrm>
            <a:off x="7200205" y="19356"/>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Ändrings-hantering</a:t>
            </a:r>
          </a:p>
        </p:txBody>
      </p:sp>
      <p:sp>
        <p:nvSpPr>
          <p:cNvPr id="31" name="Pil: femhörning 30">
            <a:extLst>
              <a:ext uri="{FF2B5EF4-FFF2-40B4-BE49-F238E27FC236}">
                <a16:creationId xmlns:a16="http://schemas.microsoft.com/office/drawing/2014/main" id="{4F1B7F22-A691-7E0F-29BD-02939836CDE0}"/>
              </a:ext>
            </a:extLst>
          </p:cNvPr>
          <p:cNvSpPr/>
          <p:nvPr/>
        </p:nvSpPr>
        <p:spPr>
          <a:xfrm>
            <a:off x="7917265" y="19356"/>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Övrigt</a:t>
            </a:r>
          </a:p>
        </p:txBody>
      </p:sp>
    </p:spTree>
    <p:extLst>
      <p:ext uri="{BB962C8B-B14F-4D97-AF65-F5344CB8AC3E}">
        <p14:creationId xmlns:p14="http://schemas.microsoft.com/office/powerpoint/2010/main" val="2694495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19DF7A-954A-6E8E-489D-0330CB565F28}"/>
              </a:ext>
            </a:extLst>
          </p:cNvPr>
          <p:cNvSpPr>
            <a:spLocks noGrp="1"/>
          </p:cNvSpPr>
          <p:nvPr>
            <p:ph type="title"/>
          </p:nvPr>
        </p:nvSpPr>
        <p:spPr/>
        <p:txBody>
          <a:bodyPr/>
          <a:lstStyle/>
          <a:p>
            <a:r>
              <a:rPr lang="sv-SE" dirty="0"/>
              <a:t>Förmåga- beskrivning</a:t>
            </a:r>
          </a:p>
        </p:txBody>
      </p:sp>
      <p:sp>
        <p:nvSpPr>
          <p:cNvPr id="5" name="Pil: femhörning 4">
            <a:extLst>
              <a:ext uri="{FF2B5EF4-FFF2-40B4-BE49-F238E27FC236}">
                <a16:creationId xmlns:a16="http://schemas.microsoft.com/office/drawing/2014/main" id="{7D54CA6B-7676-46E5-2684-282BB3DA328B}"/>
              </a:ext>
            </a:extLst>
          </p:cNvPr>
          <p:cNvSpPr/>
          <p:nvPr/>
        </p:nvSpPr>
        <p:spPr>
          <a:xfrm>
            <a:off x="566442" y="1764064"/>
            <a:ext cx="10787358" cy="4750024"/>
          </a:xfrm>
          <a:prstGeom prst="homePlate">
            <a:avLst>
              <a:gd name="adj" fmla="val 21380"/>
            </a:avLst>
          </a:prstGeom>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solidFill>
                <a:effectLst/>
                <a:uLnTx/>
                <a:uFillTx/>
                <a:latin typeface="Calibri" panose="020F0502020204030204"/>
                <a:ea typeface="+mn-ea"/>
                <a:cs typeface="+mn-cs"/>
              </a:rPr>
              <a:t>Ta emot och validera mätresultat transport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Syfte</a:t>
            </a:r>
            <a:r>
              <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Att validera att de inskickade transportuppgifterna går att använda för transportredovisning. Att hitta rätt kontrakt som ska användas för transportredovisning att kontrollera att förutsättningar finns för att räkna ut rätt transportprisgrundande avstånd och efter råvarumätresultat kommit in att verifiera att rätt transportprisgrundande kvantitet kan tas fram.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rPr>
              <a:t>Utförs av: </a:t>
            </a: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Utförs automatiskt i affärsnavet.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Förutsättningar IN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Mätresultat transport/Underlag </a:t>
            </a:r>
            <a:r>
              <a:rPr kumimoji="0" lang="sv-SE" sz="1200" b="0" i="0" u="none" strike="noStrike" kern="1200" cap="none" spc="0" normalizeH="0" baseline="0" noProof="0" dirty="0" err="1">
                <a:ln>
                  <a:noFill/>
                </a:ln>
                <a:solidFill>
                  <a:srgbClr val="000000"/>
                </a:solidFill>
                <a:effectLst/>
                <a:uLnTx/>
                <a:uFillTx/>
                <a:latin typeface="Calibri" panose="020F0502020204030204"/>
                <a:ea typeface="+mn-ea"/>
                <a:cs typeface="+mn-cs"/>
              </a:rPr>
              <a:t>transportuppgifter</a:t>
            </a: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Mätresultat råvara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Mätresultat leveranstillfälle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5292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rundade hörn 3">
            <a:extLst>
              <a:ext uri="{FF2B5EF4-FFF2-40B4-BE49-F238E27FC236}">
                <a16:creationId xmlns:a16="http://schemas.microsoft.com/office/drawing/2014/main" id="{225FAE9B-F61D-A47D-AF9E-F6F3E0789A45}"/>
              </a:ext>
            </a:extLst>
          </p:cNvPr>
          <p:cNvSpPr/>
          <p:nvPr/>
        </p:nvSpPr>
        <p:spPr>
          <a:xfrm>
            <a:off x="6366413" y="1520825"/>
            <a:ext cx="2975377" cy="5281028"/>
          </a:xfrm>
          <a:prstGeom prst="roundRect">
            <a:avLst>
              <a:gd name="adj" fmla="val 6404"/>
            </a:avLst>
          </a:prstGeom>
          <a:solidFill>
            <a:schemeClr val="accent1">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rtlCol="0" anchor="t"/>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Färjeöverfart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Försvårad lastning</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Lossning</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Försvårad transport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err="1">
                <a:ln>
                  <a:noFill/>
                </a:ln>
                <a:solidFill>
                  <a:srgbClr val="000000"/>
                </a:solidFill>
                <a:effectLst/>
                <a:uLnTx/>
                <a:uFillTx/>
                <a:latin typeface="Calibri" panose="020F0502020204030204"/>
                <a:ea typeface="+mn-ea"/>
                <a:cs typeface="+mn-cs"/>
              </a:rPr>
              <a:t>Framkomligthetsklass</a:t>
            </a: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Lastande företag</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Lastande enhet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Omlastning</a:t>
            </a:r>
            <a:b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Returavstånd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Slutkört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Startplats transport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Viaplats transport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Slutplats transport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Tidpunkt lossning</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Transportavstånd angivet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Transportavstånd kommentar</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Aviserat transportavstånd Krönt Vägval</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Uppskattad kvantitet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Uppskattad kvantitet – enhet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Tillgänglighetsklass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Extern referens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Transportresurs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Transportområde namn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Transportområde ägare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Affärsled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	Köpare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	Säljare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	Transportenhet sista affärsled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Avvisningsorsak</a:t>
            </a:r>
          </a:p>
        </p:txBody>
      </p:sp>
      <p:sp>
        <p:nvSpPr>
          <p:cNvPr id="2" name="Rubrik 1">
            <a:extLst>
              <a:ext uri="{FF2B5EF4-FFF2-40B4-BE49-F238E27FC236}">
                <a16:creationId xmlns:a16="http://schemas.microsoft.com/office/drawing/2014/main" id="{A819DF7A-954A-6E8E-489D-0330CB565F28}"/>
              </a:ext>
            </a:extLst>
          </p:cNvPr>
          <p:cNvSpPr>
            <a:spLocks noGrp="1"/>
          </p:cNvSpPr>
          <p:nvPr>
            <p:ph type="title"/>
          </p:nvPr>
        </p:nvSpPr>
        <p:spPr/>
        <p:txBody>
          <a:bodyPr/>
          <a:lstStyle/>
          <a:p>
            <a:r>
              <a:rPr lang="sv-SE" dirty="0"/>
              <a:t>Objekt och integrationer - beskrivning</a:t>
            </a:r>
          </a:p>
        </p:txBody>
      </p:sp>
      <p:sp>
        <p:nvSpPr>
          <p:cNvPr id="6" name="Rektangel: rundade hörn 5">
            <a:extLst>
              <a:ext uri="{FF2B5EF4-FFF2-40B4-BE49-F238E27FC236}">
                <a16:creationId xmlns:a16="http://schemas.microsoft.com/office/drawing/2014/main" id="{F9F5A102-E03B-1A8C-FAEE-50C6246474E3}"/>
              </a:ext>
            </a:extLst>
          </p:cNvPr>
          <p:cNvSpPr/>
          <p:nvPr/>
        </p:nvSpPr>
        <p:spPr>
          <a:xfrm>
            <a:off x="263525" y="1520825"/>
            <a:ext cx="3169920" cy="5281028"/>
          </a:xfrm>
          <a:prstGeom prst="roundRect">
            <a:avLst>
              <a:gd name="adj" fmla="val 6404"/>
            </a:avLst>
          </a:prstGeom>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err="1">
                <a:ln>
                  <a:noFill/>
                </a:ln>
                <a:solidFill>
                  <a:srgbClr val="000000"/>
                </a:solidFill>
                <a:effectLst/>
                <a:uLnTx/>
                <a:uFillTx/>
                <a:latin typeface="Calibri" panose="020F0502020204030204"/>
                <a:ea typeface="+mn-ea"/>
                <a:cs typeface="+mn-cs"/>
              </a:rPr>
              <a:t>Transportuppgifter</a:t>
            </a:r>
            <a:endPar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Skapas av: automatiskt i VIOL baserat på validering av mätresultat transport (underlag </a:t>
            </a:r>
            <a:r>
              <a:rPr kumimoji="0" lang="sv-SE" sz="1100" b="0" i="0" u="none" strike="noStrike" kern="1200" cap="none" spc="0" normalizeH="0" baseline="0" noProof="0" dirty="0" err="1">
                <a:ln>
                  <a:noFill/>
                </a:ln>
                <a:solidFill>
                  <a:srgbClr val="000000"/>
                </a:solidFill>
                <a:effectLst/>
                <a:uLnTx/>
                <a:uFillTx/>
                <a:latin typeface="Calibri" panose="020F0502020204030204"/>
                <a:ea typeface="+mn-ea"/>
                <a:cs typeface="+mn-cs"/>
              </a:rPr>
              <a:t>transportuppgifter</a:t>
            </a: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Vid validering av mätresultat transport kan fel upptäckas. Dessa fel visas i klartext i VIOL-klienten och transportuppgifterna integreras ut även dessa med fel, för att integrationskunder ska få vet att något validerats med fel samt få en indikation på att något behöver korrigeras.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Giltiga mottagare: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Köpare och säljare per transportaffärsled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Transportansvarig råvarupart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Rektangel: rundade hörn 2">
            <a:extLst>
              <a:ext uri="{FF2B5EF4-FFF2-40B4-BE49-F238E27FC236}">
                <a16:creationId xmlns:a16="http://schemas.microsoft.com/office/drawing/2014/main" id="{E6A9D34C-E836-263F-A540-9DB4DB3D1D2B}"/>
              </a:ext>
            </a:extLst>
          </p:cNvPr>
          <p:cNvSpPr/>
          <p:nvPr/>
        </p:nvSpPr>
        <p:spPr>
          <a:xfrm>
            <a:off x="3866583" y="1520825"/>
            <a:ext cx="2903185" cy="5281028"/>
          </a:xfrm>
          <a:prstGeom prst="roundRect">
            <a:avLst>
              <a:gd name="adj" fmla="val 6404"/>
            </a:avLst>
          </a:prstGeom>
          <a:solidFill>
            <a:schemeClr val="accent1">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err="1">
                <a:ln>
                  <a:noFill/>
                </a:ln>
                <a:solidFill>
                  <a:srgbClr val="000000"/>
                </a:solidFill>
                <a:effectLst/>
                <a:uLnTx/>
                <a:uFillTx/>
                <a:latin typeface="Calibri" panose="020F0502020204030204"/>
                <a:ea typeface="+mn-ea"/>
                <a:cs typeface="+mn-cs"/>
              </a:rPr>
              <a:t>Transportuppgifter</a:t>
            </a:r>
            <a:endParaRPr kumimoji="0" lang="sv-SE" sz="10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Leveranstillfälle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version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Transportslag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Starttid mätplats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Sluttid mätplats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Fullt lass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Medför kran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Transportmedel registreringsnummer och 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Transportmedeltyp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err="1">
                <a:ln>
                  <a:noFill/>
                </a:ln>
                <a:solidFill>
                  <a:srgbClr val="000000"/>
                </a:solidFill>
                <a:effectLst/>
                <a:uLnTx/>
                <a:uFillTx/>
                <a:latin typeface="Calibri" panose="020F0502020204030204"/>
                <a:ea typeface="+mn-ea"/>
                <a:cs typeface="+mn-cs"/>
              </a:rPr>
              <a:t>EkipageID</a:t>
            </a: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Mätuppgifter leveranstillfälle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Vikt med last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Vikt utan last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Lastbärare </a:t>
            </a:r>
            <a:r>
              <a:rPr kumimoji="0" lang="sv-SE" sz="1000" b="0" i="0" u="none" strike="noStrike" kern="1200" cap="none" spc="0" normalizeH="0" baseline="0" noProof="0" dirty="0" err="1">
                <a:ln>
                  <a:noFill/>
                </a:ln>
                <a:solidFill>
                  <a:srgbClr val="000000"/>
                </a:solidFill>
                <a:effectLst/>
                <a:uLnTx/>
                <a:uFillTx/>
                <a:latin typeface="Calibri" panose="020F0502020204030204"/>
                <a:ea typeface="+mn-ea"/>
                <a:cs typeface="+mn-cs"/>
              </a:rPr>
              <a:t>regnummer</a:t>
            </a: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 och landskod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Leverans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Version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Avtalsobjekt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Handelssortiment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Mottagningsplats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Mottagare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Transportansvarig råvarupart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Transportunderlag redovisning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Status validering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Transportredovisa kvantiteter (JA/NEJ)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Avlastningsplats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Avgiftsbelagd vägsträcka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Extern leveransidentitet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Utfärdare extern leveransidentitet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Ansvarig för identitet på utfärdare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Beordrad helgkörning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Bärighetsklass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Bärighetsklass Norge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Extra tidsåtgång transport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3632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19DF7A-954A-6E8E-489D-0330CB565F28}"/>
              </a:ext>
            </a:extLst>
          </p:cNvPr>
          <p:cNvSpPr>
            <a:spLocks noGrp="1"/>
          </p:cNvSpPr>
          <p:nvPr>
            <p:ph type="title"/>
          </p:nvPr>
        </p:nvSpPr>
        <p:spPr/>
        <p:txBody>
          <a:bodyPr/>
          <a:lstStyle/>
          <a:p>
            <a:r>
              <a:rPr lang="sv-SE" dirty="0"/>
              <a:t>Förmåga- beskrivning</a:t>
            </a:r>
          </a:p>
        </p:txBody>
      </p:sp>
      <p:sp>
        <p:nvSpPr>
          <p:cNvPr id="5" name="Pil: femhörning 4">
            <a:extLst>
              <a:ext uri="{FF2B5EF4-FFF2-40B4-BE49-F238E27FC236}">
                <a16:creationId xmlns:a16="http://schemas.microsoft.com/office/drawing/2014/main" id="{7D54CA6B-7676-46E5-2684-282BB3DA328B}"/>
              </a:ext>
            </a:extLst>
          </p:cNvPr>
          <p:cNvSpPr/>
          <p:nvPr/>
        </p:nvSpPr>
        <p:spPr>
          <a:xfrm>
            <a:off x="566442" y="1764064"/>
            <a:ext cx="10787358" cy="4750024"/>
          </a:xfrm>
          <a:prstGeom prst="homePlate">
            <a:avLst>
              <a:gd name="adj" fmla="val 21380"/>
            </a:avLst>
          </a:prstGeom>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solidFill>
                <a:effectLst/>
                <a:uLnTx/>
                <a:uFillTx/>
                <a:latin typeface="Calibri" panose="020F0502020204030204"/>
                <a:ea typeface="+mn-ea"/>
                <a:cs typeface="+mn-cs"/>
              </a:rPr>
              <a:t>Beräkna kvantiteter transport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Syfte</a:t>
            </a:r>
            <a:r>
              <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Att baserat på kvantitets och avståndprioriteringar i befraktarkontraktet samt matchning av transportunderlag ta fram transportprisgrundande avstånd och transportprisgrundande kvantitet.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rPr>
              <a:t>Utförs av: </a:t>
            </a: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Utförs automatiskt i affärsnavet.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Förutsättningar IN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Mätresultat transport/Underlag </a:t>
            </a:r>
            <a:r>
              <a:rPr kumimoji="0" lang="sv-SE" sz="1200" b="0" i="0" u="none" strike="noStrike" kern="1200" cap="none" spc="0" normalizeH="0" baseline="0" noProof="0" dirty="0" err="1">
                <a:ln>
                  <a:noFill/>
                </a:ln>
                <a:solidFill>
                  <a:srgbClr val="000000"/>
                </a:solidFill>
                <a:effectLst/>
                <a:uLnTx/>
                <a:uFillTx/>
                <a:latin typeface="Calibri" panose="020F0502020204030204"/>
                <a:ea typeface="+mn-ea"/>
                <a:cs typeface="+mn-cs"/>
              </a:rPr>
              <a:t>transportuppgifter</a:t>
            </a: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Mätresultat råvara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Mätresultat leveranstillfälle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Befraktarkontrakt, kvantitets och avståndsprioritering samt övervikts eller lastutfyllnadskomponenter.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Transportunderlag, </a:t>
            </a:r>
            <a:r>
              <a:rPr kumimoji="0" lang="sv-SE" sz="1200" b="0" i="0" u="none" strike="noStrike" kern="1200" cap="none" spc="0" normalizeH="0" baseline="0" noProof="0" dirty="0" err="1">
                <a:ln>
                  <a:noFill/>
                </a:ln>
                <a:solidFill>
                  <a:srgbClr val="000000"/>
                </a:solidFill>
                <a:effectLst/>
                <a:uLnTx/>
                <a:uFillTx/>
                <a:latin typeface="Calibri" panose="020F0502020204030204"/>
                <a:ea typeface="+mn-ea"/>
                <a:cs typeface="+mn-cs"/>
              </a:rPr>
              <a:t>ev</a:t>
            </a: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 avstånd för den rutt som körts. Krönt vägval eller avtalat avstånd.</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Affärsobjekt ut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Kvantitet råvara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Ingen integration ut, ingår som en delmängd i Värde transport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42663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19DF7A-954A-6E8E-489D-0330CB565F28}"/>
              </a:ext>
            </a:extLst>
          </p:cNvPr>
          <p:cNvSpPr>
            <a:spLocks noGrp="1"/>
          </p:cNvSpPr>
          <p:nvPr>
            <p:ph type="title"/>
          </p:nvPr>
        </p:nvSpPr>
        <p:spPr/>
        <p:txBody>
          <a:bodyPr/>
          <a:lstStyle/>
          <a:p>
            <a:r>
              <a:rPr lang="sv-SE" dirty="0"/>
              <a:t>Förmåga- beskrivning</a:t>
            </a:r>
          </a:p>
        </p:txBody>
      </p:sp>
      <p:sp>
        <p:nvSpPr>
          <p:cNvPr id="5" name="Pil: femhörning 4">
            <a:extLst>
              <a:ext uri="{FF2B5EF4-FFF2-40B4-BE49-F238E27FC236}">
                <a16:creationId xmlns:a16="http://schemas.microsoft.com/office/drawing/2014/main" id="{7D54CA6B-7676-46E5-2684-282BB3DA328B}"/>
              </a:ext>
            </a:extLst>
          </p:cNvPr>
          <p:cNvSpPr/>
          <p:nvPr/>
        </p:nvSpPr>
        <p:spPr>
          <a:xfrm>
            <a:off x="566442" y="1764064"/>
            <a:ext cx="10787358" cy="4750024"/>
          </a:xfrm>
          <a:prstGeom prst="homePlate">
            <a:avLst>
              <a:gd name="adj" fmla="val 21380"/>
            </a:avLst>
          </a:prstGeom>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solidFill>
                <a:effectLst/>
                <a:uLnTx/>
                <a:uFillTx/>
                <a:latin typeface="Calibri" panose="020F0502020204030204"/>
                <a:ea typeface="+mn-ea"/>
                <a:cs typeface="+mn-cs"/>
              </a:rPr>
              <a:t>Beräkna värde transport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Syfte</a:t>
            </a:r>
            <a:r>
              <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att för transportaffärsled 1 baserat på transportprisgrundande avstånd och kvantitet och i befraktarkontrakt hitta rätt prislista och </a:t>
            </a:r>
            <a:r>
              <a:rPr kumimoji="0" lang="sv-SE" sz="1100" b="0" i="0" u="none" strike="noStrike" kern="1200" cap="none" spc="0" normalizeH="0" baseline="0" noProof="0" dirty="0" err="1">
                <a:ln>
                  <a:noFill/>
                </a:ln>
                <a:solidFill>
                  <a:srgbClr val="000000"/>
                </a:solidFill>
                <a:effectLst/>
                <a:uLnTx/>
                <a:uFillTx/>
                <a:latin typeface="Calibri" panose="020F0502020204030204"/>
                <a:ea typeface="+mn-ea"/>
                <a:cs typeface="+mn-cs"/>
              </a:rPr>
              <a:t>prisräkna</a:t>
            </a: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 leveransen.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För transportaffärsled 2 och uppåt, baserat på antingen transportprisgrundande avstånd och kvantitet och prisrad i transportföretagskontrakt hitta rätt prislista och </a:t>
            </a:r>
            <a:r>
              <a:rPr kumimoji="0" lang="sv-SE" sz="1100" b="0" i="0" u="none" strike="noStrike" kern="1200" cap="none" spc="0" normalizeH="0" baseline="0" noProof="0" dirty="0" err="1">
                <a:ln>
                  <a:noFill/>
                </a:ln>
                <a:solidFill>
                  <a:srgbClr val="000000"/>
                </a:solidFill>
                <a:effectLst/>
                <a:uLnTx/>
                <a:uFillTx/>
                <a:latin typeface="Calibri" panose="020F0502020204030204"/>
                <a:ea typeface="+mn-ea"/>
                <a:cs typeface="+mn-cs"/>
              </a:rPr>
              <a:t>prisräkna</a:t>
            </a: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 leveransen.  Eller baserat på procentberäkning räkna ut värdet på transport i aktuellt affärsled.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rPr>
              <a:t>Utförs av: </a:t>
            </a: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Utförs automatiskt i affärsnavet.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Förutsättningar IN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Mätresultat transport/Underlag </a:t>
            </a:r>
            <a:r>
              <a:rPr kumimoji="0" lang="sv-SE" sz="1200" b="0" i="0" u="none" strike="noStrike" kern="1200" cap="none" spc="0" normalizeH="0" baseline="0" noProof="0" dirty="0" err="1">
                <a:ln>
                  <a:noFill/>
                </a:ln>
                <a:solidFill>
                  <a:srgbClr val="000000"/>
                </a:solidFill>
                <a:effectLst/>
                <a:uLnTx/>
                <a:uFillTx/>
                <a:latin typeface="Calibri" panose="020F0502020204030204"/>
                <a:ea typeface="+mn-ea"/>
                <a:cs typeface="+mn-cs"/>
              </a:rPr>
              <a:t>tranpsportuppgifter</a:t>
            </a: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Mätresultat råvara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Mätresultat leveranstillfälle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Affärsobjekt ut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Värde transport, innehåller både transportvärde och transportprisgrundande </a:t>
            </a:r>
            <a:r>
              <a:rPr kumimoji="0" lang="sv-SE" sz="1200" b="0" i="0" u="none" strike="noStrike" kern="1200" cap="none" spc="0" normalizeH="0" baseline="0" noProof="0" dirty="0" err="1">
                <a:ln>
                  <a:noFill/>
                </a:ln>
                <a:solidFill>
                  <a:srgbClr val="000000"/>
                </a:solidFill>
                <a:effectLst/>
                <a:uLnTx/>
                <a:uFillTx/>
                <a:latin typeface="Calibri" panose="020F0502020204030204"/>
                <a:ea typeface="+mn-ea"/>
                <a:cs typeface="+mn-cs"/>
              </a:rPr>
              <a:t>kvantiet</a:t>
            </a: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 och avstånd.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3569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19DF7A-954A-6E8E-489D-0330CB565F28}"/>
              </a:ext>
            </a:extLst>
          </p:cNvPr>
          <p:cNvSpPr>
            <a:spLocks noGrp="1"/>
          </p:cNvSpPr>
          <p:nvPr>
            <p:ph type="title"/>
          </p:nvPr>
        </p:nvSpPr>
        <p:spPr/>
        <p:txBody>
          <a:bodyPr/>
          <a:lstStyle/>
          <a:p>
            <a:r>
              <a:rPr lang="sv-SE" dirty="0"/>
              <a:t>Objekt och integrationer - beskrivning</a:t>
            </a:r>
          </a:p>
        </p:txBody>
      </p:sp>
      <p:sp>
        <p:nvSpPr>
          <p:cNvPr id="5" name="Rektangel: rundade hörn 4">
            <a:extLst>
              <a:ext uri="{FF2B5EF4-FFF2-40B4-BE49-F238E27FC236}">
                <a16:creationId xmlns:a16="http://schemas.microsoft.com/office/drawing/2014/main" id="{5C3BB294-D6D3-B3E8-5693-F9D62EB1DFB5}"/>
              </a:ext>
            </a:extLst>
          </p:cNvPr>
          <p:cNvSpPr/>
          <p:nvPr/>
        </p:nvSpPr>
        <p:spPr>
          <a:xfrm>
            <a:off x="269965" y="1520825"/>
            <a:ext cx="2906372" cy="5208838"/>
          </a:xfrm>
          <a:prstGeom prst="roundRect">
            <a:avLst>
              <a:gd name="adj" fmla="val 6404"/>
            </a:avLst>
          </a:prstGeom>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Värde transport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1" i="1" u="none" strike="noStrike" kern="1200" cap="none" spc="0" normalizeH="0" baseline="0" noProof="0" dirty="0">
                <a:ln>
                  <a:noFill/>
                </a:ln>
                <a:solidFill>
                  <a:srgbClr val="000000"/>
                </a:solidFill>
                <a:effectLst/>
                <a:uLnTx/>
                <a:uFillTx/>
                <a:latin typeface="Calibri" panose="020F0502020204030204"/>
                <a:ea typeface="+mn-ea"/>
                <a:cs typeface="+mn-cs"/>
              </a:rPr>
              <a:t>Skapas av</a:t>
            </a: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 Biometria, baserat på validering av underlag transportuppgifter/mätresultat transport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Biometria tar emot och validera underlag transportuppgifter mot befraktarinställningar, befraktarkontrakt och transportunderlag och larmar vid eventuella fel.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Syfte: Att informera samtliga parter i transportaffären plus transportansvarig råvarupar om vilka transportuppgifter som emottagits som ligger till grund för transportredovisning.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Samt att informera om valideringen stoppat vidare transportredovisning och informera om vilka fel som hittats.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Giltiga mottagare: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Samtliga parter i affärsledskedjan transport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Transportansvarig råvarupart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Rektangel: rundade hörn 2">
            <a:extLst>
              <a:ext uri="{FF2B5EF4-FFF2-40B4-BE49-F238E27FC236}">
                <a16:creationId xmlns:a16="http://schemas.microsoft.com/office/drawing/2014/main" id="{247CEE8D-5B6A-E8C8-9519-92001422553F}"/>
              </a:ext>
            </a:extLst>
          </p:cNvPr>
          <p:cNvSpPr/>
          <p:nvPr/>
        </p:nvSpPr>
        <p:spPr>
          <a:xfrm>
            <a:off x="3513654" y="1520825"/>
            <a:ext cx="2975377" cy="5208838"/>
          </a:xfrm>
          <a:prstGeom prst="roundRect">
            <a:avLst>
              <a:gd name="adj" fmla="val 6404"/>
            </a:avLst>
          </a:prstGeom>
          <a:solidFill>
            <a:schemeClr val="accent1">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srgbClr val="000000"/>
                </a:solidFill>
                <a:effectLst/>
                <a:uLnTx/>
                <a:uFillTx/>
                <a:latin typeface="Calibri" panose="020F0502020204030204"/>
                <a:ea typeface="+mn-ea"/>
                <a:cs typeface="+mn-cs"/>
              </a:rPr>
              <a:t>Värde transport</a:t>
            </a:r>
            <a:endPar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err="1">
                <a:ln>
                  <a:noFill/>
                </a:ln>
                <a:solidFill>
                  <a:srgbClr val="000000"/>
                </a:solidFill>
                <a:effectLst/>
                <a:uLnTx/>
                <a:uFillTx/>
                <a:latin typeface="Calibri" panose="020F0502020204030204"/>
                <a:ea typeface="+mn-ea"/>
                <a:cs typeface="+mn-cs"/>
              </a:rPr>
              <a:t>TransportstatusID</a:t>
            </a:r>
            <a:endPar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Mätplats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err="1">
                <a:ln>
                  <a:noFill/>
                </a:ln>
                <a:solidFill>
                  <a:srgbClr val="000000"/>
                </a:solidFill>
                <a:effectLst/>
                <a:uLnTx/>
                <a:uFillTx/>
                <a:latin typeface="Calibri" panose="020F0502020204030204"/>
                <a:ea typeface="+mn-ea"/>
                <a:cs typeface="+mn-cs"/>
              </a:rPr>
              <a:t>Uppskatttad</a:t>
            </a: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ankomsttid till mätplats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Transportmedlets identitet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Transportslag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Transportmedeltyp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Medför kran (ja/nej)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err="1">
                <a:ln>
                  <a:noFill/>
                </a:ln>
                <a:solidFill>
                  <a:srgbClr val="000000"/>
                </a:solidFill>
                <a:effectLst/>
                <a:uLnTx/>
                <a:uFillTx/>
                <a:latin typeface="Calibri" panose="020F0502020204030204"/>
                <a:ea typeface="+mn-ea"/>
                <a:cs typeface="+mn-cs"/>
              </a:rPr>
              <a:t>Lastbärarnas</a:t>
            </a: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identiteter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Lastbärarenhetstyp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Inbördes relation mellan lastbärare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Antal möjliga lastplatser på lastbäraren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Externt </a:t>
            </a:r>
            <a:r>
              <a:rPr kumimoji="0" lang="sv-SE" sz="1050" b="0" i="0" u="none" strike="noStrike" kern="1200" cap="none" spc="0" normalizeH="0" baseline="0" noProof="0" dirty="0" err="1">
                <a:ln>
                  <a:noFill/>
                </a:ln>
                <a:solidFill>
                  <a:srgbClr val="000000"/>
                </a:solidFill>
                <a:effectLst/>
                <a:uLnTx/>
                <a:uFillTx/>
                <a:latin typeface="Calibri" panose="020F0502020204030204"/>
                <a:ea typeface="+mn-ea"/>
                <a:cs typeface="+mn-cs"/>
              </a:rPr>
              <a:t>leveransID</a:t>
            </a: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(referens till Leveransinnehåll)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Mottagare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Externa referenser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Utförande transportföretag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Status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Planerad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På väg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Ankom mätplats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Avgick mätplats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Ankom lossning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Lossning påbörjad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Avgick lossning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	Lämnat området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Slutplats transport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Uppskattad ankomsttid slutplats transport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Handelssortiment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505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999209-1139-E7D8-2203-7E1A191BFC14}"/>
              </a:ext>
            </a:extLst>
          </p:cNvPr>
          <p:cNvSpPr>
            <a:spLocks noGrp="1"/>
          </p:cNvSpPr>
          <p:nvPr>
            <p:ph type="title"/>
          </p:nvPr>
        </p:nvSpPr>
        <p:spPr/>
        <p:txBody>
          <a:bodyPr/>
          <a:lstStyle/>
          <a:p>
            <a:r>
              <a:rPr lang="sv-SE" dirty="0"/>
              <a:t>Begrepp- aktörer</a:t>
            </a:r>
          </a:p>
        </p:txBody>
      </p:sp>
      <p:sp>
        <p:nvSpPr>
          <p:cNvPr id="3" name="Platshållare för innehåll 2">
            <a:extLst>
              <a:ext uri="{FF2B5EF4-FFF2-40B4-BE49-F238E27FC236}">
                <a16:creationId xmlns:a16="http://schemas.microsoft.com/office/drawing/2014/main" id="{63E18566-4E65-BA9D-598A-A550B2801172}"/>
              </a:ext>
            </a:extLst>
          </p:cNvPr>
          <p:cNvSpPr>
            <a:spLocks noGrp="1"/>
          </p:cNvSpPr>
          <p:nvPr>
            <p:ph idx="1"/>
          </p:nvPr>
        </p:nvSpPr>
        <p:spPr/>
        <p:txBody>
          <a:bodyPr/>
          <a:lstStyle/>
          <a:p>
            <a:r>
              <a:rPr lang="sv-SE" sz="1200" b="1" i="1" dirty="0"/>
              <a:t>Befraktare</a:t>
            </a:r>
            <a:r>
              <a:rPr lang="sv-SE" sz="1200" dirty="0"/>
              <a:t> – den part som betalar för en transportaffär</a:t>
            </a:r>
          </a:p>
          <a:p>
            <a:r>
              <a:rPr lang="sv-SE" sz="1200" b="1" i="1" dirty="0"/>
              <a:t>Transportansvarig råvarupart </a:t>
            </a:r>
            <a:r>
              <a:rPr lang="sv-SE" sz="1200" dirty="0"/>
              <a:t>– den aktör som destinerar sortimentet till en mottagningsplats. Kan vara samma som befraktare.  </a:t>
            </a:r>
          </a:p>
          <a:p>
            <a:r>
              <a:rPr lang="sv-SE" sz="1200" b="1" i="1" dirty="0"/>
              <a:t>LIM – Logistikinformationsmottagare </a:t>
            </a:r>
            <a:r>
              <a:rPr lang="sv-SE" sz="1200" dirty="0"/>
              <a:t>– den aktör som hanterar lager, </a:t>
            </a:r>
            <a:r>
              <a:rPr lang="sv-SE" sz="1200" dirty="0" err="1"/>
              <a:t>ex.vis</a:t>
            </a:r>
            <a:r>
              <a:rPr lang="sv-SE" sz="1200" dirty="0"/>
              <a:t> lager vid väg. Giltig mottagare av produktionsrapportering, transportinstruktion samt Leveransinnehåll UT och Transportstatus UT, är ofta samma aktör som befraktare eller ansvarigt transportföretag.</a:t>
            </a:r>
          </a:p>
          <a:p>
            <a:r>
              <a:rPr lang="sv-SE" sz="1200" b="1" i="1" dirty="0"/>
              <a:t>Ansvarigt transportföretag - </a:t>
            </a:r>
            <a:r>
              <a:rPr lang="sv-SE" sz="1200" dirty="0"/>
              <a:t>Det transportföretag som har kontrakt med befraktaren i transportaffärsled 1 och som är ansvarig för att transporten utförs, använder sig ofta av åkerier som utför transporterna.</a:t>
            </a:r>
          </a:p>
          <a:p>
            <a:r>
              <a:rPr lang="sv-SE" sz="1200" b="1" i="1" dirty="0"/>
              <a:t>Förmedlande transportföretag- </a:t>
            </a:r>
            <a:r>
              <a:rPr lang="sv-SE" sz="1200" dirty="0"/>
              <a:t>Viol 3 gör det möjligt att transportredovisa i fler än två affärsled. </a:t>
            </a:r>
            <a:r>
              <a:rPr lang="sv-SE" sz="1200" dirty="0" err="1"/>
              <a:t>E.x.vis</a:t>
            </a:r>
            <a:r>
              <a:rPr lang="sv-SE" sz="1200" dirty="0"/>
              <a:t>. Vid tre transportaffärsled, är Förmedlande transportföretag det transportföretag som har kontrakt med både ansvarigt och utförande transportföretag och därmed fungerar som ett mellanled i transportaffären. </a:t>
            </a:r>
            <a:r>
              <a:rPr lang="sv-SE" sz="1200" dirty="0" err="1"/>
              <a:t>Ex.vis</a:t>
            </a:r>
            <a:r>
              <a:rPr lang="sv-SE" sz="1200" dirty="0"/>
              <a:t> kan detta förekomma vid returer.</a:t>
            </a:r>
            <a:endParaRPr lang="sv-SE" sz="1200" b="1" i="1" dirty="0"/>
          </a:p>
          <a:p>
            <a:r>
              <a:rPr lang="sv-SE" sz="1200" b="1" i="1" dirty="0"/>
              <a:t>Utförande transportföretag – </a:t>
            </a:r>
            <a:r>
              <a:rPr lang="sv-SE" sz="1200" dirty="0"/>
              <a:t>det transportföretag som utför själva transporten. </a:t>
            </a:r>
            <a:endParaRPr lang="sv-SE" sz="1200" b="1" i="1" dirty="0"/>
          </a:p>
          <a:p>
            <a:endParaRPr lang="sv-SE" sz="1200" dirty="0"/>
          </a:p>
        </p:txBody>
      </p:sp>
    </p:spTree>
    <p:extLst>
      <p:ext uri="{BB962C8B-B14F-4D97-AF65-F5344CB8AC3E}">
        <p14:creationId xmlns:p14="http://schemas.microsoft.com/office/powerpoint/2010/main" val="33751169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19DF7A-954A-6E8E-489D-0330CB565F28}"/>
              </a:ext>
            </a:extLst>
          </p:cNvPr>
          <p:cNvSpPr>
            <a:spLocks noGrp="1"/>
          </p:cNvSpPr>
          <p:nvPr>
            <p:ph type="title"/>
          </p:nvPr>
        </p:nvSpPr>
        <p:spPr/>
        <p:txBody>
          <a:bodyPr/>
          <a:lstStyle/>
          <a:p>
            <a:r>
              <a:rPr lang="sv-SE" dirty="0"/>
              <a:t>Förmåga- beskrivning</a:t>
            </a:r>
          </a:p>
        </p:txBody>
      </p:sp>
      <p:sp>
        <p:nvSpPr>
          <p:cNvPr id="5" name="Pil: femhörning 4">
            <a:extLst>
              <a:ext uri="{FF2B5EF4-FFF2-40B4-BE49-F238E27FC236}">
                <a16:creationId xmlns:a16="http://schemas.microsoft.com/office/drawing/2014/main" id="{7D54CA6B-7676-46E5-2684-282BB3DA328B}"/>
              </a:ext>
            </a:extLst>
          </p:cNvPr>
          <p:cNvSpPr/>
          <p:nvPr/>
        </p:nvSpPr>
        <p:spPr>
          <a:xfrm>
            <a:off x="566442" y="1764064"/>
            <a:ext cx="10787358" cy="4750024"/>
          </a:xfrm>
          <a:prstGeom prst="homePlate">
            <a:avLst>
              <a:gd name="adj" fmla="val 21380"/>
            </a:avLst>
          </a:prstGeom>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solidFill>
                <a:effectLst/>
                <a:uLnTx/>
                <a:uFillTx/>
                <a:latin typeface="Calibri" panose="020F0502020204030204"/>
                <a:ea typeface="+mn-ea"/>
                <a:cs typeface="+mn-cs"/>
              </a:rPr>
              <a:t>Skapa underlag transportaffär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Syfte och nytta:</a:t>
            </a:r>
            <a:r>
              <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Underlag transportaffär är en månatlig sammanställning av samtliga leveranser  och samtliga transportsedlar som redovisats mellan två parter i ett transportkontrakt (befraktar eller transportaffärskontrakt). Underlag transportaffär är i VIOL 3 en BI rapport som köpare och säljare per kontrakt kan komma åt. BI-rapporten bygger på en integration är inte manipulerbara och innehåller exakt samma information både för köpare och säljare och ska kunna fungera som ett faktureringsunderlag mellan två parter.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rPr>
              <a:t>Utförs av: </a:t>
            </a: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Utförs automatiskt i affärsnavet.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Förutsättningar IN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Transportkontrakt med beställning av underlag transportaffär.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Värdeberäknade transporter.</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Affärsobjekt ut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Underlag transportaffär.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39597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19DF7A-954A-6E8E-489D-0330CB565F28}"/>
              </a:ext>
            </a:extLst>
          </p:cNvPr>
          <p:cNvSpPr>
            <a:spLocks noGrp="1"/>
          </p:cNvSpPr>
          <p:nvPr>
            <p:ph type="title"/>
          </p:nvPr>
        </p:nvSpPr>
        <p:spPr/>
        <p:txBody>
          <a:bodyPr/>
          <a:lstStyle/>
          <a:p>
            <a:r>
              <a:rPr lang="sv-SE" dirty="0"/>
              <a:t>Objekt och integrationer - beskrivning</a:t>
            </a:r>
          </a:p>
        </p:txBody>
      </p:sp>
      <p:sp>
        <p:nvSpPr>
          <p:cNvPr id="5" name="Rektangel: rundade hörn 4">
            <a:extLst>
              <a:ext uri="{FF2B5EF4-FFF2-40B4-BE49-F238E27FC236}">
                <a16:creationId xmlns:a16="http://schemas.microsoft.com/office/drawing/2014/main" id="{5C3BB294-D6D3-B3E8-5693-F9D62EB1DFB5}"/>
              </a:ext>
            </a:extLst>
          </p:cNvPr>
          <p:cNvSpPr/>
          <p:nvPr/>
        </p:nvSpPr>
        <p:spPr>
          <a:xfrm>
            <a:off x="269965" y="1520825"/>
            <a:ext cx="2906372" cy="5208838"/>
          </a:xfrm>
          <a:prstGeom prst="roundRect">
            <a:avLst>
              <a:gd name="adj" fmla="val 6404"/>
            </a:avLst>
          </a:prstGeom>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Underlag transportaffär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Skapas av: Biometria, om beställning av denna finns i Transportkontrakt.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Innehåller samtliga prisräknade leveranser och alla transportsedlar mellan parterna i ett kontrakt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Kan fungera som underlag för fakturering mellan två parter.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Tillgängliggörs via BI, finns ingen integration ut.</a:t>
            </a:r>
          </a:p>
        </p:txBody>
      </p:sp>
      <p:sp>
        <p:nvSpPr>
          <p:cNvPr id="3" name="Rektangel: rundade hörn 2">
            <a:extLst>
              <a:ext uri="{FF2B5EF4-FFF2-40B4-BE49-F238E27FC236}">
                <a16:creationId xmlns:a16="http://schemas.microsoft.com/office/drawing/2014/main" id="{247CEE8D-5B6A-E8C8-9519-92001422553F}"/>
              </a:ext>
            </a:extLst>
          </p:cNvPr>
          <p:cNvSpPr/>
          <p:nvPr/>
        </p:nvSpPr>
        <p:spPr>
          <a:xfrm>
            <a:off x="3513654" y="1520825"/>
            <a:ext cx="2975377" cy="5208838"/>
          </a:xfrm>
          <a:prstGeom prst="roundRect">
            <a:avLst>
              <a:gd name="adj" fmla="val 6404"/>
            </a:avLst>
          </a:prstGeom>
          <a:solidFill>
            <a:schemeClr val="accent3">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Underlag transportaffär leveranser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1" u="none" strike="noStrike" kern="1200" cap="none" spc="0" normalizeH="0" baseline="0" noProof="0" dirty="0">
                <a:ln>
                  <a:noFill/>
                </a:ln>
                <a:solidFill>
                  <a:srgbClr val="000000"/>
                </a:solidFill>
                <a:effectLst/>
                <a:uLnTx/>
                <a:uFillTx/>
                <a:latin typeface="Calibri" panose="020F0502020204030204"/>
                <a:ea typeface="+mn-ea"/>
                <a:cs typeface="+mn-cs"/>
              </a:rPr>
              <a:t>Huvud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Identitet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Version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Köpare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Säljare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Tidsperiod (</a:t>
            </a:r>
            <a:r>
              <a:rPr kumimoji="0" lang="sv-SE" sz="1050" b="0" i="0" u="none" strike="noStrike" kern="1200" cap="none" spc="0" normalizeH="0" baseline="0" noProof="0" dirty="0" err="1">
                <a:ln>
                  <a:noFill/>
                </a:ln>
                <a:solidFill>
                  <a:srgbClr val="000000"/>
                </a:solidFill>
                <a:effectLst/>
                <a:uLnTx/>
                <a:uFillTx/>
                <a:latin typeface="Calibri" panose="020F0502020204030204"/>
                <a:ea typeface="+mn-ea"/>
                <a:cs typeface="+mn-cs"/>
              </a:rPr>
              <a:t>ÅrMånad</a:t>
            </a: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Summering totalt värde leveranser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Summering totalt värde transportsedlar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Summering totalt värde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Valuta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Transportkontrakt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Transportkontrakt namn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1" u="none" strike="noStrike" kern="1200" cap="none" spc="0" normalizeH="0" baseline="0" noProof="0" dirty="0">
                <a:ln>
                  <a:noFill/>
                </a:ln>
                <a:solidFill>
                  <a:srgbClr val="000000"/>
                </a:solidFill>
                <a:effectLst/>
                <a:uLnTx/>
                <a:uFillTx/>
                <a:latin typeface="Calibri" panose="020F0502020204030204"/>
                <a:ea typeface="+mn-ea"/>
                <a:cs typeface="+mn-cs"/>
              </a:rPr>
              <a:t>Leveransrad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Mottagningsplats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Transportmedel Registreringsnummer, 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Befraktare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Köpare föregående led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err="1">
                <a:ln>
                  <a:noFill/>
                </a:ln>
                <a:solidFill>
                  <a:srgbClr val="000000"/>
                </a:solidFill>
                <a:effectLst/>
                <a:uLnTx/>
                <a:uFillTx/>
                <a:latin typeface="Calibri" panose="020F0502020204030204"/>
                <a:ea typeface="+mn-ea"/>
                <a:cs typeface="+mn-cs"/>
              </a:rPr>
              <a:t>LeveransiD</a:t>
            </a:r>
            <a:endPar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Version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Avtalsobjekt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Värdeberäkningsnummer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Affärsled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Transportenhet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Starttid mätplats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Handelssortiment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Transportprislista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Transportprislista ägare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Transportprisgrundande avstånd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Avståndskälla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 name="Rektangel: rundade hörn 3">
            <a:extLst>
              <a:ext uri="{FF2B5EF4-FFF2-40B4-BE49-F238E27FC236}">
                <a16:creationId xmlns:a16="http://schemas.microsoft.com/office/drawing/2014/main" id="{4F98AF46-11CE-A5A6-DA49-44A3FBB8A378}"/>
              </a:ext>
            </a:extLst>
          </p:cNvPr>
          <p:cNvSpPr/>
          <p:nvPr/>
        </p:nvSpPr>
        <p:spPr>
          <a:xfrm>
            <a:off x="6063651" y="1520825"/>
            <a:ext cx="2975377" cy="5208838"/>
          </a:xfrm>
          <a:prstGeom prst="roundRect">
            <a:avLst>
              <a:gd name="adj" fmla="val 6404"/>
            </a:avLst>
          </a:prstGeom>
          <a:solidFill>
            <a:schemeClr val="accent3">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Transportprisgrundande kvantitet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Måttslag transportprisgrundande kvantitet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Transporterad kvantitet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Värde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Valuta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1" u="none" strike="noStrike" kern="1200" cap="none" spc="0" normalizeH="0" baseline="0" noProof="0" dirty="0">
                <a:ln>
                  <a:noFill/>
                </a:ln>
                <a:solidFill>
                  <a:srgbClr val="000000"/>
                </a:solidFill>
                <a:effectLst/>
                <a:uLnTx/>
                <a:uFillTx/>
                <a:latin typeface="Calibri" panose="020F0502020204030204"/>
                <a:ea typeface="+mn-ea"/>
                <a:cs typeface="+mn-cs"/>
              </a:rPr>
              <a:t>Värdeberäkning rad (Om grundpris)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Originalkomponent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Priskomponent namn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Värde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1" u="none" strike="noStrike" kern="1200" cap="none" spc="0" normalizeH="0" baseline="0" noProof="0" dirty="0">
                <a:ln>
                  <a:noFill/>
                </a:ln>
                <a:solidFill>
                  <a:srgbClr val="000000"/>
                </a:solidFill>
                <a:effectLst/>
                <a:uLnTx/>
                <a:uFillTx/>
                <a:latin typeface="Calibri" panose="020F0502020204030204"/>
                <a:ea typeface="+mn-ea"/>
                <a:cs typeface="+mn-cs"/>
              </a:rPr>
              <a:t>Värdeberäkning rad (om tillägg eller avdrag)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Originalkomponent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Priskomponentens namn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Värde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Rektangel: rundade hörn 5">
            <a:extLst>
              <a:ext uri="{FF2B5EF4-FFF2-40B4-BE49-F238E27FC236}">
                <a16:creationId xmlns:a16="http://schemas.microsoft.com/office/drawing/2014/main" id="{26C9F95D-A9B5-93CE-E8BE-C250E5A4200A}"/>
              </a:ext>
            </a:extLst>
          </p:cNvPr>
          <p:cNvSpPr/>
          <p:nvPr/>
        </p:nvSpPr>
        <p:spPr>
          <a:xfrm>
            <a:off x="8613648" y="1520825"/>
            <a:ext cx="2975377" cy="5208838"/>
          </a:xfrm>
          <a:prstGeom prst="roundRect">
            <a:avLst>
              <a:gd name="adj" fmla="val 6404"/>
            </a:avLst>
          </a:prstGeom>
          <a:solidFill>
            <a:schemeClr val="accent3">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Underlag transportaffär Transportsedlar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Transportsedel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Säljare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Köpare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Köpare föregående led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Transportenhet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Utförandedatum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Värde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Valuta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Attestdatum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Attesteras av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Debet referens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1" u="none" strike="noStrike" kern="1200" cap="none" spc="0" normalizeH="0" baseline="0" noProof="0" dirty="0">
                <a:ln>
                  <a:noFill/>
                </a:ln>
                <a:solidFill>
                  <a:srgbClr val="000000"/>
                </a:solidFill>
                <a:effectLst/>
                <a:uLnTx/>
                <a:uFillTx/>
                <a:latin typeface="Calibri" panose="020F0502020204030204"/>
                <a:ea typeface="+mn-ea"/>
                <a:cs typeface="+mn-cs"/>
              </a:rPr>
              <a:t>Transportsedelrader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Transportenhet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Utförande transportföretag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Transportmedel Registreringsnummer, landskod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Mottagningsplats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Mottagare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Lagerställe start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Avtalsobjekt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Avlägg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Handelssortiment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Måttslag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Kvantitet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A'pris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Råvaruköpare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Leverans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Kostnadstyp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Första köpare referens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Sista säljare referens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4780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8C096289-B6B5-E7A7-B0CE-75221CA7195A}"/>
              </a:ext>
            </a:extLst>
          </p:cNvPr>
          <p:cNvSpPr>
            <a:spLocks noGrp="1"/>
          </p:cNvSpPr>
          <p:nvPr>
            <p:ph type="title"/>
          </p:nvPr>
        </p:nvSpPr>
        <p:spPr/>
        <p:txBody>
          <a:bodyPr>
            <a:normAutofit/>
          </a:bodyPr>
          <a:lstStyle/>
          <a:p>
            <a:r>
              <a:rPr lang="sv-SE" dirty="0"/>
              <a:t>Järnvägslösning VIOL 3 - transport</a:t>
            </a:r>
            <a:br>
              <a:rPr lang="sv-SE" dirty="0"/>
            </a:br>
            <a:endParaRPr lang="sv-SE" dirty="0"/>
          </a:p>
        </p:txBody>
      </p:sp>
      <p:sp>
        <p:nvSpPr>
          <p:cNvPr id="2" name="Platshållare för text 1">
            <a:extLst>
              <a:ext uri="{FF2B5EF4-FFF2-40B4-BE49-F238E27FC236}">
                <a16:creationId xmlns:a16="http://schemas.microsoft.com/office/drawing/2014/main" id="{6602BE68-DAFD-3183-A213-ED21AF684159}"/>
              </a:ext>
            </a:extLst>
          </p:cNvPr>
          <p:cNvSpPr>
            <a:spLocks noGrp="1"/>
          </p:cNvSpPr>
          <p:nvPr>
            <p:ph type="body" sz="quarter" idx="10"/>
          </p:nvPr>
        </p:nvSpPr>
        <p:spPr>
          <a:xfrm>
            <a:off x="838199" y="4232952"/>
            <a:ext cx="8452757" cy="1444105"/>
          </a:xfrm>
        </p:spPr>
        <p:txBody>
          <a:bodyPr/>
          <a:lstStyle/>
          <a:p>
            <a:endParaRPr lang="sv-SE" dirty="0"/>
          </a:p>
        </p:txBody>
      </p:sp>
    </p:spTree>
    <p:extLst>
      <p:ext uri="{BB962C8B-B14F-4D97-AF65-F5344CB8AC3E}">
        <p14:creationId xmlns:p14="http://schemas.microsoft.com/office/powerpoint/2010/main" val="13563681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7FC81F2E-1D86-522E-6D39-2886B8A0958B}"/>
              </a:ext>
            </a:extLst>
          </p:cNvPr>
          <p:cNvSpPr>
            <a:spLocks noGrp="1"/>
          </p:cNvSpPr>
          <p:nvPr>
            <p:ph type="title"/>
          </p:nvPr>
        </p:nvSpPr>
        <p:spPr/>
        <p:txBody>
          <a:bodyPr/>
          <a:lstStyle/>
          <a:p>
            <a:r>
              <a:rPr lang="sv-SE" dirty="0"/>
              <a:t>Järnvägstransporter, lösning i VIOL 3 (transports lösning)</a:t>
            </a:r>
          </a:p>
        </p:txBody>
      </p:sp>
      <p:sp>
        <p:nvSpPr>
          <p:cNvPr id="6" name="Pil: femhörning 5">
            <a:extLst>
              <a:ext uri="{FF2B5EF4-FFF2-40B4-BE49-F238E27FC236}">
                <a16:creationId xmlns:a16="http://schemas.microsoft.com/office/drawing/2014/main" id="{9C6010B3-7FB6-99CE-BEA8-20899A94A6DA}"/>
              </a:ext>
            </a:extLst>
          </p:cNvPr>
          <p:cNvSpPr/>
          <p:nvPr/>
        </p:nvSpPr>
        <p:spPr>
          <a:xfrm>
            <a:off x="54694" y="2017058"/>
            <a:ext cx="1541041" cy="806824"/>
          </a:xfrm>
          <a:prstGeom prst="homePlate">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000000"/>
                </a:solidFill>
                <a:effectLst/>
                <a:uLnTx/>
                <a:uFillTx/>
                <a:latin typeface="Calibri" panose="020F0502020204030204"/>
                <a:ea typeface="+mn-ea"/>
                <a:cs typeface="+mn-cs"/>
              </a:rPr>
              <a:t>Destinering, transportslag Järnväg</a:t>
            </a:r>
          </a:p>
        </p:txBody>
      </p:sp>
      <p:sp>
        <p:nvSpPr>
          <p:cNvPr id="7" name="Pil: femhörning 6">
            <a:extLst>
              <a:ext uri="{FF2B5EF4-FFF2-40B4-BE49-F238E27FC236}">
                <a16:creationId xmlns:a16="http://schemas.microsoft.com/office/drawing/2014/main" id="{9836708D-6201-8DC5-64CD-4DAB72A4135F}"/>
              </a:ext>
            </a:extLst>
          </p:cNvPr>
          <p:cNvSpPr/>
          <p:nvPr/>
        </p:nvSpPr>
        <p:spPr>
          <a:xfrm>
            <a:off x="1647424" y="1909480"/>
            <a:ext cx="1829985" cy="1048872"/>
          </a:xfrm>
          <a:prstGeom prst="homePlate">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000000"/>
                </a:solidFill>
                <a:effectLst/>
                <a:uLnTx/>
                <a:uFillTx/>
                <a:latin typeface="Calibri" panose="020F0502020204030204"/>
                <a:ea typeface="+mn-ea"/>
                <a:cs typeface="+mn-cs"/>
              </a:rPr>
              <a:t>Systemskapat transportunderlag och befraktarunderlag skapas</a:t>
            </a:r>
          </a:p>
        </p:txBody>
      </p:sp>
      <p:sp>
        <p:nvSpPr>
          <p:cNvPr id="8" name="Pil: femhörning 7">
            <a:extLst>
              <a:ext uri="{FF2B5EF4-FFF2-40B4-BE49-F238E27FC236}">
                <a16:creationId xmlns:a16="http://schemas.microsoft.com/office/drawing/2014/main" id="{AA31E938-F20A-BDA9-A6D3-097F6843D805}"/>
              </a:ext>
            </a:extLst>
          </p:cNvPr>
          <p:cNvSpPr/>
          <p:nvPr/>
        </p:nvSpPr>
        <p:spPr>
          <a:xfrm>
            <a:off x="1635754" y="3025588"/>
            <a:ext cx="1718852" cy="806824"/>
          </a:xfrm>
          <a:prstGeom prst="homePlate">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000000"/>
                </a:solidFill>
                <a:effectLst/>
                <a:uLnTx/>
                <a:uFillTx/>
                <a:latin typeface="Calibri" panose="020F0502020204030204"/>
                <a:ea typeface="+mn-ea"/>
                <a:cs typeface="+mn-cs"/>
              </a:rPr>
              <a:t>Mätorder skapas och skickas till mätplatser</a:t>
            </a:r>
          </a:p>
        </p:txBody>
      </p:sp>
      <p:sp>
        <p:nvSpPr>
          <p:cNvPr id="11" name="Pil: femhörning 10">
            <a:extLst>
              <a:ext uri="{FF2B5EF4-FFF2-40B4-BE49-F238E27FC236}">
                <a16:creationId xmlns:a16="http://schemas.microsoft.com/office/drawing/2014/main" id="{3D534197-603C-8249-BAE1-2B541DB387B1}"/>
              </a:ext>
            </a:extLst>
          </p:cNvPr>
          <p:cNvSpPr/>
          <p:nvPr/>
        </p:nvSpPr>
        <p:spPr>
          <a:xfrm>
            <a:off x="3539948" y="1994646"/>
            <a:ext cx="1718852" cy="806824"/>
          </a:xfrm>
          <a:prstGeom prst="homePlate">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000000"/>
                </a:solidFill>
                <a:effectLst/>
                <a:uLnTx/>
                <a:uFillTx/>
                <a:latin typeface="Calibri" panose="020F0502020204030204"/>
                <a:ea typeface="+mn-ea"/>
                <a:cs typeface="+mn-cs"/>
              </a:rPr>
              <a:t>Användarskapade transportunderlag skapas </a:t>
            </a:r>
          </a:p>
        </p:txBody>
      </p:sp>
      <p:sp>
        <p:nvSpPr>
          <p:cNvPr id="12" name="Rektangel 11">
            <a:extLst>
              <a:ext uri="{FF2B5EF4-FFF2-40B4-BE49-F238E27FC236}">
                <a16:creationId xmlns:a16="http://schemas.microsoft.com/office/drawing/2014/main" id="{5C1FC9B3-1391-9816-C87C-DD00C95A6496}"/>
              </a:ext>
            </a:extLst>
          </p:cNvPr>
          <p:cNvSpPr/>
          <p:nvPr/>
        </p:nvSpPr>
        <p:spPr>
          <a:xfrm>
            <a:off x="5324578" y="1948786"/>
            <a:ext cx="896470" cy="89528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Användar-skapade transport-underlag</a:t>
            </a:r>
          </a:p>
        </p:txBody>
      </p:sp>
      <p:sp>
        <p:nvSpPr>
          <p:cNvPr id="13" name="Rektangel 12">
            <a:extLst>
              <a:ext uri="{FF2B5EF4-FFF2-40B4-BE49-F238E27FC236}">
                <a16:creationId xmlns:a16="http://schemas.microsoft.com/office/drawing/2014/main" id="{B08CFBE9-34C8-F920-2F3D-721C377EAB6C}"/>
              </a:ext>
            </a:extLst>
          </p:cNvPr>
          <p:cNvSpPr/>
          <p:nvPr/>
        </p:nvSpPr>
        <p:spPr>
          <a:xfrm>
            <a:off x="4482353" y="2958352"/>
            <a:ext cx="896470" cy="89528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Mätorder transport</a:t>
            </a:r>
          </a:p>
        </p:txBody>
      </p:sp>
      <p:sp>
        <p:nvSpPr>
          <p:cNvPr id="15" name="Pil: femhörning 14">
            <a:extLst>
              <a:ext uri="{FF2B5EF4-FFF2-40B4-BE49-F238E27FC236}">
                <a16:creationId xmlns:a16="http://schemas.microsoft.com/office/drawing/2014/main" id="{BC6B1602-F362-CD3E-9493-C0AD5092C4DD}"/>
              </a:ext>
            </a:extLst>
          </p:cNvPr>
          <p:cNvSpPr/>
          <p:nvPr/>
        </p:nvSpPr>
        <p:spPr>
          <a:xfrm>
            <a:off x="7781362" y="2017058"/>
            <a:ext cx="2079811" cy="806824"/>
          </a:xfrm>
          <a:prstGeom prst="homePlate">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000000"/>
                </a:solidFill>
                <a:effectLst/>
                <a:uLnTx/>
                <a:uFillTx/>
                <a:latin typeface="Calibri" panose="020F0502020204030204"/>
                <a:ea typeface="+mn-ea"/>
                <a:cs typeface="+mn-cs"/>
              </a:rPr>
              <a:t>Genomför mätning och samla in </a:t>
            </a:r>
            <a:r>
              <a:rPr kumimoji="0" lang="sv-SE" sz="1400" b="0" i="0" u="none" strike="noStrike" kern="1200" cap="none" spc="0" normalizeH="0" baseline="0" noProof="0" dirty="0" err="1">
                <a:ln>
                  <a:noFill/>
                </a:ln>
                <a:solidFill>
                  <a:srgbClr val="000000"/>
                </a:solidFill>
                <a:effectLst/>
                <a:uLnTx/>
                <a:uFillTx/>
                <a:latin typeface="Calibri" panose="020F0502020204030204"/>
                <a:ea typeface="+mn-ea"/>
                <a:cs typeface="+mn-cs"/>
              </a:rPr>
              <a:t>transportuppgifter</a:t>
            </a:r>
            <a:endParaRPr kumimoji="0" lang="sv-SE"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17" name="Koppling: vinklad 16">
            <a:extLst>
              <a:ext uri="{FF2B5EF4-FFF2-40B4-BE49-F238E27FC236}">
                <a16:creationId xmlns:a16="http://schemas.microsoft.com/office/drawing/2014/main" id="{E9B17A9B-66FE-29FB-64F3-7C089B00F369}"/>
              </a:ext>
            </a:extLst>
          </p:cNvPr>
          <p:cNvCxnSpPr>
            <a:stCxn id="13" idx="3"/>
            <a:endCxn id="15" idx="2"/>
          </p:cNvCxnSpPr>
          <p:nvPr/>
        </p:nvCxnSpPr>
        <p:spPr>
          <a:xfrm flipV="1">
            <a:off x="5378823" y="2823882"/>
            <a:ext cx="3240739" cy="58211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Pil: femhörning 18">
            <a:extLst>
              <a:ext uri="{FF2B5EF4-FFF2-40B4-BE49-F238E27FC236}">
                <a16:creationId xmlns:a16="http://schemas.microsoft.com/office/drawing/2014/main" id="{3168042A-6B4A-35B0-7B2A-B279E1C15B8B}"/>
              </a:ext>
            </a:extLst>
          </p:cNvPr>
          <p:cNvSpPr/>
          <p:nvPr/>
        </p:nvSpPr>
        <p:spPr>
          <a:xfrm>
            <a:off x="9923929" y="1994646"/>
            <a:ext cx="2079811" cy="806824"/>
          </a:xfrm>
          <a:prstGeom prst="homePlate">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000000"/>
                </a:solidFill>
                <a:effectLst/>
                <a:uLnTx/>
                <a:uFillTx/>
                <a:latin typeface="Calibri" panose="020F0502020204030204"/>
                <a:ea typeface="+mn-ea"/>
                <a:cs typeface="+mn-cs"/>
              </a:rPr>
              <a:t>Genomför transportredovisning</a:t>
            </a:r>
          </a:p>
        </p:txBody>
      </p:sp>
      <p:cxnSp>
        <p:nvCxnSpPr>
          <p:cNvPr id="21" name="Koppling: vinklad 20">
            <a:extLst>
              <a:ext uri="{FF2B5EF4-FFF2-40B4-BE49-F238E27FC236}">
                <a16:creationId xmlns:a16="http://schemas.microsoft.com/office/drawing/2014/main" id="{802C7601-4A58-377C-3E01-54C4C3A3FBED}"/>
              </a:ext>
            </a:extLst>
          </p:cNvPr>
          <p:cNvCxnSpPr>
            <a:stCxn id="12" idx="0"/>
            <a:endCxn id="19" idx="0"/>
          </p:cNvCxnSpPr>
          <p:nvPr/>
        </p:nvCxnSpPr>
        <p:spPr>
          <a:xfrm rot="16200000" flipH="1">
            <a:off x="8244541" y="-522942"/>
            <a:ext cx="45860" cy="4989316"/>
          </a:xfrm>
          <a:prstGeom prst="bentConnector3">
            <a:avLst>
              <a:gd name="adj1" fmla="val -498474"/>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ruta 21">
            <a:extLst>
              <a:ext uri="{FF2B5EF4-FFF2-40B4-BE49-F238E27FC236}">
                <a16:creationId xmlns:a16="http://schemas.microsoft.com/office/drawing/2014/main" id="{614F7608-2371-3A2B-FBCF-9AF72CEF1AF8}"/>
              </a:ext>
            </a:extLst>
          </p:cNvPr>
          <p:cNvSpPr txBox="1"/>
          <p:nvPr/>
        </p:nvSpPr>
        <p:spPr>
          <a:xfrm>
            <a:off x="7362178" y="1353637"/>
            <a:ext cx="3289683"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Ansvarigt transportföretag=Utförande transportföretag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Avtalat avstånd, avtalat pris </a:t>
            </a:r>
            <a:r>
              <a:rPr kumimoji="0" lang="sv-SE" sz="1050" b="0" i="0" u="none" strike="sngStrike" kern="1200" cap="none" spc="0" normalizeH="0" baseline="0" noProof="0" dirty="0">
                <a:ln>
                  <a:noFill/>
                </a:ln>
                <a:solidFill>
                  <a:srgbClr val="000000"/>
                </a:solidFill>
                <a:effectLst/>
                <a:uLnTx/>
                <a:uFillTx/>
                <a:latin typeface="Calibri" panose="020F0502020204030204"/>
                <a:ea typeface="+mn-ea"/>
                <a:cs typeface="+mn-cs"/>
              </a:rPr>
              <a:t>per leverans </a:t>
            </a: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eller enhet</a:t>
            </a:r>
          </a:p>
        </p:txBody>
      </p:sp>
      <p:sp>
        <p:nvSpPr>
          <p:cNvPr id="23" name="textruta 22">
            <a:extLst>
              <a:ext uri="{FF2B5EF4-FFF2-40B4-BE49-F238E27FC236}">
                <a16:creationId xmlns:a16="http://schemas.microsoft.com/office/drawing/2014/main" id="{68890B2C-0884-494C-EB9A-3B2FF5EE1F7A}"/>
              </a:ext>
            </a:extLst>
          </p:cNvPr>
          <p:cNvSpPr txBox="1"/>
          <p:nvPr/>
        </p:nvSpPr>
        <p:spPr>
          <a:xfrm>
            <a:off x="5477434" y="3049953"/>
            <a:ext cx="2536272"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Startplats transport, viaplats transport och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slutplats transport</a:t>
            </a:r>
          </a:p>
        </p:txBody>
      </p:sp>
      <p:sp>
        <p:nvSpPr>
          <p:cNvPr id="24" name="Rektangel: rundade hörn 23">
            <a:extLst>
              <a:ext uri="{FF2B5EF4-FFF2-40B4-BE49-F238E27FC236}">
                <a16:creationId xmlns:a16="http://schemas.microsoft.com/office/drawing/2014/main" id="{FE711A7E-1FBD-3A37-4D9B-4E1D72BDC887}"/>
              </a:ext>
            </a:extLst>
          </p:cNvPr>
          <p:cNvSpPr/>
          <p:nvPr/>
        </p:nvSpPr>
        <p:spPr>
          <a:xfrm>
            <a:off x="10796122" y="2871196"/>
            <a:ext cx="1340218" cy="3191418"/>
          </a:xfrm>
          <a:prstGeom prst="roundRect">
            <a:avLst>
              <a:gd name="adj" fmla="val 5443"/>
            </a:avLst>
          </a:prstGeom>
        </p:spPr>
        <p:style>
          <a:lnRef idx="2">
            <a:schemeClr val="accent3"/>
          </a:lnRef>
          <a:fillRef idx="1">
            <a:schemeClr val="lt1"/>
          </a:fillRef>
          <a:effectRef idx="0">
            <a:schemeClr val="accent3"/>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Redovisning: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 Parterna i affärsledskedjan hämtas från transportunderlag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 eventuella avtalade pris och avstånd hämtas från transportunderlag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 styrning i via prisrader peka ut prislistor baserat på transportmedeltyp, start och slutplats.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6" name="Rektangel 25">
            <a:extLst>
              <a:ext uri="{FF2B5EF4-FFF2-40B4-BE49-F238E27FC236}">
                <a16:creationId xmlns:a16="http://schemas.microsoft.com/office/drawing/2014/main" id="{D18051AA-299B-506E-D1AE-C37F69C49FED}"/>
              </a:ext>
            </a:extLst>
          </p:cNvPr>
          <p:cNvSpPr/>
          <p:nvPr/>
        </p:nvSpPr>
        <p:spPr>
          <a:xfrm>
            <a:off x="188260" y="5360893"/>
            <a:ext cx="896470" cy="89528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panose="020F0502020204030204"/>
                <a:ea typeface="+mn-ea"/>
                <a:cs typeface="+mn-cs"/>
              </a:rPr>
              <a:t>Befraktar-kontrakt</a:t>
            </a:r>
          </a:p>
        </p:txBody>
      </p:sp>
      <p:cxnSp>
        <p:nvCxnSpPr>
          <p:cNvPr id="28" name="Koppling: vinklad 27">
            <a:extLst>
              <a:ext uri="{FF2B5EF4-FFF2-40B4-BE49-F238E27FC236}">
                <a16:creationId xmlns:a16="http://schemas.microsoft.com/office/drawing/2014/main" id="{FCBE77E9-74E7-8E6E-80FB-261AB400FEE6}"/>
              </a:ext>
            </a:extLst>
          </p:cNvPr>
          <p:cNvCxnSpPr>
            <a:stCxn id="26" idx="3"/>
            <a:endCxn id="19" idx="2"/>
          </p:cNvCxnSpPr>
          <p:nvPr/>
        </p:nvCxnSpPr>
        <p:spPr>
          <a:xfrm flipV="1">
            <a:off x="1084730" y="2801470"/>
            <a:ext cx="9677399" cy="300706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Pil: femhörning 1">
            <a:extLst>
              <a:ext uri="{FF2B5EF4-FFF2-40B4-BE49-F238E27FC236}">
                <a16:creationId xmlns:a16="http://schemas.microsoft.com/office/drawing/2014/main" id="{8186E46A-2DFC-154B-19E8-3FD6F0B11DE3}"/>
              </a:ext>
            </a:extLst>
          </p:cNvPr>
          <p:cNvSpPr/>
          <p:nvPr/>
        </p:nvSpPr>
        <p:spPr>
          <a:xfrm>
            <a:off x="6326798" y="1998555"/>
            <a:ext cx="1420539" cy="806824"/>
          </a:xfrm>
          <a:prstGeom prst="homePlate">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000000"/>
                </a:solidFill>
                <a:effectLst/>
                <a:uLnTx/>
                <a:uFillTx/>
                <a:latin typeface="Calibri" panose="020F0502020204030204"/>
                <a:ea typeface="+mn-ea"/>
                <a:cs typeface="+mn-cs"/>
              </a:rPr>
              <a:t>Transport-instruktion skapas</a:t>
            </a:r>
          </a:p>
        </p:txBody>
      </p:sp>
    </p:spTree>
    <p:extLst>
      <p:ext uri="{BB962C8B-B14F-4D97-AF65-F5344CB8AC3E}">
        <p14:creationId xmlns:p14="http://schemas.microsoft.com/office/powerpoint/2010/main" val="15063100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892866-AADE-2C6D-2DCE-EF28502DCB12}"/>
              </a:ext>
            </a:extLst>
          </p:cNvPr>
          <p:cNvSpPr>
            <a:spLocks noGrp="1"/>
          </p:cNvSpPr>
          <p:nvPr>
            <p:ph type="title"/>
          </p:nvPr>
        </p:nvSpPr>
        <p:spPr>
          <a:xfrm>
            <a:off x="721659" y="312213"/>
            <a:ext cx="10515600" cy="895285"/>
          </a:xfrm>
        </p:spPr>
        <p:txBody>
          <a:bodyPr/>
          <a:lstStyle/>
          <a:p>
            <a:r>
              <a:rPr lang="sv-SE" dirty="0"/>
              <a:t>Leveransavisering Järnvägstransporter </a:t>
            </a:r>
            <a:r>
              <a:rPr lang="sv-SE" sz="1800" dirty="0"/>
              <a:t>(under arbete, planerad till paket 2)</a:t>
            </a:r>
            <a:endParaRPr lang="sv-SE" dirty="0"/>
          </a:p>
        </p:txBody>
      </p:sp>
      <p:sp>
        <p:nvSpPr>
          <p:cNvPr id="5" name="Platshållare för innehåll 4">
            <a:extLst>
              <a:ext uri="{FF2B5EF4-FFF2-40B4-BE49-F238E27FC236}">
                <a16:creationId xmlns:a16="http://schemas.microsoft.com/office/drawing/2014/main" id="{570B80A8-324E-372C-E7BF-18EDCB3CF415}"/>
              </a:ext>
            </a:extLst>
          </p:cNvPr>
          <p:cNvSpPr>
            <a:spLocks noGrp="1"/>
          </p:cNvSpPr>
          <p:nvPr>
            <p:ph idx="1"/>
          </p:nvPr>
        </p:nvSpPr>
        <p:spPr>
          <a:xfrm>
            <a:off x="138953" y="768819"/>
            <a:ext cx="5625352" cy="3623294"/>
          </a:xfrm>
        </p:spPr>
        <p:txBody>
          <a:bodyPr>
            <a:normAutofit/>
          </a:bodyPr>
          <a:lstStyle/>
          <a:p>
            <a:pPr marL="290513" indent="-285750">
              <a:buFont typeface="Arial" panose="020B0604020202020204" pitchFamily="34" charset="0"/>
              <a:buChar char="•"/>
            </a:pPr>
            <a:r>
              <a:rPr lang="sv-SE" sz="1400" dirty="0"/>
              <a:t>Innehållsmässigt rätt likt leveransavisering av vägtransporter</a:t>
            </a:r>
          </a:p>
          <a:p>
            <a:pPr marL="290513" indent="-285750">
              <a:buFont typeface="Arial" panose="020B0604020202020204" pitchFamily="34" charset="0"/>
              <a:buChar char="•"/>
            </a:pPr>
            <a:r>
              <a:rPr lang="sv-SE" sz="1400" dirty="0"/>
              <a:t>Förutsättningar vid järnvägstransporter</a:t>
            </a:r>
          </a:p>
          <a:p>
            <a:pPr marL="641350" lvl="1" indent="-285750">
              <a:buFont typeface="Arial" panose="020B0604020202020204" pitchFamily="34" charset="0"/>
              <a:buChar char="•"/>
            </a:pPr>
            <a:r>
              <a:rPr lang="sv-SE" sz="1200" dirty="0"/>
              <a:t>Ofta inte samma vagnar på </a:t>
            </a:r>
            <a:r>
              <a:rPr lang="sv-SE" sz="1200" dirty="0" err="1"/>
              <a:t>tågsettet</a:t>
            </a:r>
            <a:r>
              <a:rPr lang="sv-SE" sz="1200" dirty="0"/>
              <a:t> vid avgång som vid ankomst.</a:t>
            </a:r>
          </a:p>
          <a:p>
            <a:pPr marL="641350" lvl="1" indent="-285750">
              <a:buFont typeface="Arial" panose="020B0604020202020204" pitchFamily="34" charset="0"/>
              <a:buChar char="•"/>
            </a:pPr>
            <a:r>
              <a:rPr lang="sv-SE" sz="1200" dirty="0"/>
              <a:t>Inte säkert att den som kör tåget har förmågan att avisera, eller uppdatera avisering om en vagn försvinner eller </a:t>
            </a:r>
            <a:r>
              <a:rPr lang="sv-SE" sz="1200" dirty="0" err="1"/>
              <a:t>tillkommger</a:t>
            </a:r>
            <a:r>
              <a:rPr lang="sv-SE" sz="1200" dirty="0"/>
              <a:t>.</a:t>
            </a:r>
          </a:p>
          <a:p>
            <a:pPr marL="641350" lvl="1" indent="-285750">
              <a:buFont typeface="Arial" panose="020B0604020202020204" pitchFamily="34" charset="0"/>
              <a:buChar char="•"/>
            </a:pPr>
            <a:r>
              <a:rPr lang="sv-SE" sz="1200" dirty="0"/>
              <a:t>Därför är tanken att aviserar sker per per vagn så att om en aviserad vagn inte ankommer när det var tänkt, kan vi plocka upp aviseringen när den väl kommer.</a:t>
            </a:r>
          </a:p>
          <a:p>
            <a:pPr marL="641350" lvl="1" indent="-285750">
              <a:buFont typeface="Arial" panose="020B0604020202020204" pitchFamily="34" charset="0"/>
              <a:buChar char="•"/>
            </a:pPr>
            <a:endParaRPr lang="sv-SE" sz="1200" dirty="0"/>
          </a:p>
        </p:txBody>
      </p:sp>
      <p:sp>
        <p:nvSpPr>
          <p:cNvPr id="6" name="Platshållare för innehåll 4">
            <a:extLst>
              <a:ext uri="{FF2B5EF4-FFF2-40B4-BE49-F238E27FC236}">
                <a16:creationId xmlns:a16="http://schemas.microsoft.com/office/drawing/2014/main" id="{31852596-1031-6836-2584-8DDD6BB0FBAE}"/>
              </a:ext>
            </a:extLst>
          </p:cNvPr>
          <p:cNvSpPr txBox="1">
            <a:spLocks/>
          </p:cNvSpPr>
          <p:nvPr/>
        </p:nvSpPr>
        <p:spPr>
          <a:xfrm>
            <a:off x="6024282" y="759854"/>
            <a:ext cx="5625352" cy="3623293"/>
          </a:xfrm>
          <a:prstGeom prst="rect">
            <a:avLst/>
          </a:prstGeom>
        </p:spPr>
        <p:txBody>
          <a:bodyPr vert="horz" lIns="91440" tIns="45720" rIns="91440" bIns="45720" rtlCol="0">
            <a:normAutofit/>
          </a:bodyPr>
          <a:lstStyle>
            <a:lvl1pPr marL="4763" indent="0" algn="l" defTabSz="914400" rtl="0" eaLnBrk="1" latinLnBrk="0" hangingPunct="1">
              <a:lnSpc>
                <a:spcPct val="130000"/>
              </a:lnSpc>
              <a:spcBef>
                <a:spcPts val="1000"/>
              </a:spcBef>
              <a:spcAft>
                <a:spcPts val="1200"/>
              </a:spcAft>
              <a:buFont typeface="Arial" panose="020B0604020202020204" pitchFamily="34" charset="0"/>
              <a:buNone/>
              <a:tabLst/>
              <a:defRPr sz="16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gn="l" defTabSz="914400" rtl="0" eaLnBrk="1" latinLnBrk="0" hangingPunct="1">
              <a:lnSpc>
                <a:spcPct val="110000"/>
              </a:lnSpc>
              <a:spcBef>
                <a:spcPts val="500"/>
              </a:spcBef>
              <a:spcAft>
                <a:spcPts val="1200"/>
              </a:spcAft>
              <a:buFont typeface="Systemtypsnitt normalt"/>
              <a:buNone/>
              <a:tabLst/>
              <a:defRPr sz="1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536575"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3pPr>
            <a:lvl4pPr marL="712788" indent="-176213"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4pPr>
            <a:lvl5pPr marL="893763"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0513" marR="0" lvl="0" indent="-285750" algn="l" defTabSz="914400" rtl="0" eaLnBrk="1" fontAlgn="auto" latinLnBrk="0" hangingPunct="1">
              <a:lnSpc>
                <a:spcPct val="130000"/>
              </a:lnSpc>
              <a:spcBef>
                <a:spcPts val="1000"/>
              </a:spcBef>
              <a:spcAft>
                <a:spcPts val="1200"/>
              </a:spcAft>
              <a:buClrTx/>
              <a:buSzTx/>
              <a:buFont typeface="Arial" panose="020B0604020202020204" pitchFamily="34" charset="0"/>
              <a:buChar char="•"/>
              <a:tabLst/>
              <a:defRPr/>
            </a:pPr>
            <a:r>
              <a:rPr kumimoji="0" lang="sv-SE" sz="1400" b="0" i="0" u="none" strike="noStrike" kern="1200" cap="none" spc="0" normalizeH="0" baseline="0" noProof="0" dirty="0">
                <a:ln>
                  <a:noFill/>
                </a:ln>
                <a:solidFill>
                  <a:srgbClr val="000000"/>
                </a:solidFill>
                <a:effectLst/>
                <a:uLnTx/>
                <a:uFillTx/>
                <a:latin typeface="Noto Serif" panose="02020600060500020200" pitchFamily="18" charset="0"/>
                <a:ea typeface="Noto Serif" panose="02020600060500020200" pitchFamily="18" charset="0"/>
                <a:cs typeface="Noto Serif" panose="02020600060500020200" pitchFamily="18" charset="0"/>
              </a:rPr>
              <a:t>Frågeställningar som återstår att lösa</a:t>
            </a:r>
          </a:p>
          <a:p>
            <a:pPr marL="641350" marR="0" lvl="1" indent="-285750" algn="l" defTabSz="914400" rtl="0" eaLnBrk="1" fontAlgn="auto" latinLnBrk="0" hangingPunct="1">
              <a:lnSpc>
                <a:spcPct val="110000"/>
              </a:lnSpc>
              <a:spcBef>
                <a:spcPts val="500"/>
              </a:spcBef>
              <a:spcAft>
                <a:spcPts val="120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Ett leveransinnehåll </a:t>
            </a:r>
            <a:r>
              <a:rPr kumimoji="0" lang="sv-SE" sz="12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per leverans.</a:t>
            </a:r>
            <a:endParaRPr kumimoji="0" lang="sv-SE" sz="1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641350" marR="0" lvl="1" indent="-285750" algn="l" defTabSz="914400" rtl="0" eaLnBrk="1" fontAlgn="auto" latinLnBrk="0" hangingPunct="1">
              <a:lnSpc>
                <a:spcPct val="110000"/>
              </a:lnSpc>
              <a:spcBef>
                <a:spcPts val="500"/>
              </a:spcBef>
              <a:spcAft>
                <a:spcPts val="120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Underlag </a:t>
            </a:r>
            <a:r>
              <a:rPr kumimoji="0" lang="sv-SE" sz="1200" b="0" i="0" u="none" strike="noStrike" kern="120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transportuppgifter</a:t>
            </a:r>
            <a:r>
              <a:rPr kumimoji="0" lang="sv-SE" sz="12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(vad ska den innehålla)</a:t>
            </a:r>
          </a:p>
          <a:p>
            <a:pPr marL="290513" marR="0" lvl="0" indent="-285750" algn="l" defTabSz="914400" rtl="0" eaLnBrk="1" fontAlgn="auto" latinLnBrk="0" hangingPunct="1">
              <a:lnSpc>
                <a:spcPct val="130000"/>
              </a:lnSpc>
              <a:spcBef>
                <a:spcPts val="1000"/>
              </a:spcBef>
              <a:spcAft>
                <a:spcPts val="1200"/>
              </a:spcAft>
              <a:buClrTx/>
              <a:buSzTx/>
              <a:buFont typeface="Arial" panose="020B0604020202020204" pitchFamily="34" charset="0"/>
              <a:buChar char="•"/>
              <a:tabLst/>
              <a:defRPr/>
            </a:pPr>
            <a:endParaRPr kumimoji="0" lang="sv-SE" sz="1400" b="0" i="0" u="none" strike="noStrike" kern="1200" cap="none" spc="0" normalizeH="0" baseline="0" noProof="0" dirty="0">
              <a:ln>
                <a:noFill/>
              </a:ln>
              <a:solidFill>
                <a:srgbClr val="000000"/>
              </a:solidFill>
              <a:effectLst/>
              <a:uLnTx/>
              <a:uFillTx/>
              <a:latin typeface="Noto Serif" panose="02020600060500020200" pitchFamily="18" charset="0"/>
              <a:ea typeface="Noto Serif" panose="02020600060500020200" pitchFamily="18" charset="0"/>
              <a:cs typeface="Noto Serif" panose="02020600060500020200" pitchFamily="18" charset="0"/>
            </a:endParaRPr>
          </a:p>
        </p:txBody>
      </p:sp>
      <p:pic>
        <p:nvPicPr>
          <p:cNvPr id="3" name="Bildobjekt 2">
            <a:extLst>
              <a:ext uri="{FF2B5EF4-FFF2-40B4-BE49-F238E27FC236}">
                <a16:creationId xmlns:a16="http://schemas.microsoft.com/office/drawing/2014/main" id="{35F96366-65E2-BB36-CE97-12126CC945DF}"/>
              </a:ext>
            </a:extLst>
          </p:cNvPr>
          <p:cNvPicPr>
            <a:picLocks noChangeAspect="1"/>
          </p:cNvPicPr>
          <p:nvPr/>
        </p:nvPicPr>
        <p:blipFill>
          <a:blip r:embed="rId2"/>
          <a:stretch>
            <a:fillRect/>
          </a:stretch>
        </p:blipFill>
        <p:spPr>
          <a:xfrm>
            <a:off x="6528226" y="4589338"/>
            <a:ext cx="3147254" cy="644468"/>
          </a:xfrm>
          <a:prstGeom prst="rect">
            <a:avLst/>
          </a:prstGeom>
        </p:spPr>
      </p:pic>
      <p:pic>
        <p:nvPicPr>
          <p:cNvPr id="7" name="Bildobjekt 6">
            <a:extLst>
              <a:ext uri="{FF2B5EF4-FFF2-40B4-BE49-F238E27FC236}">
                <a16:creationId xmlns:a16="http://schemas.microsoft.com/office/drawing/2014/main" id="{8CF1D5EB-B59E-D7E1-B71C-107457B7740F}"/>
              </a:ext>
            </a:extLst>
          </p:cNvPr>
          <p:cNvPicPr>
            <a:picLocks noChangeAspect="1"/>
          </p:cNvPicPr>
          <p:nvPr/>
        </p:nvPicPr>
        <p:blipFill rotWithShape="1">
          <a:blip r:embed="rId2"/>
          <a:srcRect r="20912"/>
          <a:stretch/>
        </p:blipFill>
        <p:spPr>
          <a:xfrm>
            <a:off x="4039126" y="4589338"/>
            <a:ext cx="2489100" cy="644468"/>
          </a:xfrm>
          <a:prstGeom prst="rect">
            <a:avLst/>
          </a:prstGeom>
        </p:spPr>
      </p:pic>
      <p:pic>
        <p:nvPicPr>
          <p:cNvPr id="8" name="Bildobjekt 7">
            <a:extLst>
              <a:ext uri="{FF2B5EF4-FFF2-40B4-BE49-F238E27FC236}">
                <a16:creationId xmlns:a16="http://schemas.microsoft.com/office/drawing/2014/main" id="{FADB18E7-FF50-2CB2-6DFD-F17DD8F987E8}"/>
              </a:ext>
            </a:extLst>
          </p:cNvPr>
          <p:cNvPicPr>
            <a:picLocks noChangeAspect="1"/>
          </p:cNvPicPr>
          <p:nvPr/>
        </p:nvPicPr>
        <p:blipFill rotWithShape="1">
          <a:blip r:embed="rId2"/>
          <a:srcRect r="20912"/>
          <a:stretch/>
        </p:blipFill>
        <p:spPr>
          <a:xfrm>
            <a:off x="1541293" y="4606472"/>
            <a:ext cx="2489100" cy="644468"/>
          </a:xfrm>
          <a:prstGeom prst="rect">
            <a:avLst/>
          </a:prstGeom>
        </p:spPr>
      </p:pic>
      <p:sp>
        <p:nvSpPr>
          <p:cNvPr id="9" name="textruta 8">
            <a:extLst>
              <a:ext uri="{FF2B5EF4-FFF2-40B4-BE49-F238E27FC236}">
                <a16:creationId xmlns:a16="http://schemas.microsoft.com/office/drawing/2014/main" id="{01482BC0-3963-86EE-398D-13F4375C878F}"/>
              </a:ext>
            </a:extLst>
          </p:cNvPr>
          <p:cNvSpPr txBox="1"/>
          <p:nvPr/>
        </p:nvSpPr>
        <p:spPr>
          <a:xfrm>
            <a:off x="8406513" y="4537951"/>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10" name="textruta 9">
            <a:extLst>
              <a:ext uri="{FF2B5EF4-FFF2-40B4-BE49-F238E27FC236}">
                <a16:creationId xmlns:a16="http://schemas.microsoft.com/office/drawing/2014/main" id="{4419AA84-5147-861E-C1EF-DDBB4B1DB76E}"/>
              </a:ext>
            </a:extLst>
          </p:cNvPr>
          <p:cNvSpPr txBox="1"/>
          <p:nvPr/>
        </p:nvSpPr>
        <p:spPr>
          <a:xfrm>
            <a:off x="7601987" y="4527321"/>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1" name="textruta 10">
            <a:extLst>
              <a:ext uri="{FF2B5EF4-FFF2-40B4-BE49-F238E27FC236}">
                <a16:creationId xmlns:a16="http://schemas.microsoft.com/office/drawing/2014/main" id="{18E9AEE4-E92D-A684-FCFF-25DAB124721C}"/>
              </a:ext>
            </a:extLst>
          </p:cNvPr>
          <p:cNvSpPr txBox="1"/>
          <p:nvPr/>
        </p:nvSpPr>
        <p:spPr>
          <a:xfrm>
            <a:off x="6797461" y="4516691"/>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
        <p:nvSpPr>
          <p:cNvPr id="12" name="textruta 11">
            <a:extLst>
              <a:ext uri="{FF2B5EF4-FFF2-40B4-BE49-F238E27FC236}">
                <a16:creationId xmlns:a16="http://schemas.microsoft.com/office/drawing/2014/main" id="{6A1EA5DD-EC39-C012-2594-22F91A4369B0}"/>
              </a:ext>
            </a:extLst>
          </p:cNvPr>
          <p:cNvSpPr txBox="1"/>
          <p:nvPr/>
        </p:nvSpPr>
        <p:spPr>
          <a:xfrm>
            <a:off x="5902623" y="4516690"/>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13" name="textruta 12">
            <a:extLst>
              <a:ext uri="{FF2B5EF4-FFF2-40B4-BE49-F238E27FC236}">
                <a16:creationId xmlns:a16="http://schemas.microsoft.com/office/drawing/2014/main" id="{471F73EB-459E-2775-D100-4B6ACE52A917}"/>
              </a:ext>
            </a:extLst>
          </p:cNvPr>
          <p:cNvSpPr txBox="1"/>
          <p:nvPr/>
        </p:nvSpPr>
        <p:spPr>
          <a:xfrm>
            <a:off x="5072624" y="4527321"/>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14" name="textruta 13">
            <a:extLst>
              <a:ext uri="{FF2B5EF4-FFF2-40B4-BE49-F238E27FC236}">
                <a16:creationId xmlns:a16="http://schemas.microsoft.com/office/drawing/2014/main" id="{876501DE-8F10-F270-FF4F-D21C8719819A}"/>
              </a:ext>
            </a:extLst>
          </p:cNvPr>
          <p:cNvSpPr txBox="1"/>
          <p:nvPr/>
        </p:nvSpPr>
        <p:spPr>
          <a:xfrm>
            <a:off x="4301266" y="4527320"/>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srgbClr val="FF0000"/>
                </a:solidFill>
                <a:effectLst/>
                <a:uLnTx/>
                <a:uFillTx/>
                <a:latin typeface="Calibri" panose="020F0502020204030204"/>
                <a:ea typeface="+mn-ea"/>
                <a:cs typeface="+mn-cs"/>
              </a:rPr>
              <a:t>6</a:t>
            </a:r>
          </a:p>
        </p:txBody>
      </p:sp>
      <p:sp>
        <p:nvSpPr>
          <p:cNvPr id="15" name="textruta 14">
            <a:extLst>
              <a:ext uri="{FF2B5EF4-FFF2-40B4-BE49-F238E27FC236}">
                <a16:creationId xmlns:a16="http://schemas.microsoft.com/office/drawing/2014/main" id="{E71B57B9-4AC4-145F-4A77-A220C8D629EE}"/>
              </a:ext>
            </a:extLst>
          </p:cNvPr>
          <p:cNvSpPr txBox="1"/>
          <p:nvPr/>
        </p:nvSpPr>
        <p:spPr>
          <a:xfrm>
            <a:off x="3435018" y="4583359"/>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16" name="textruta 15">
            <a:extLst>
              <a:ext uri="{FF2B5EF4-FFF2-40B4-BE49-F238E27FC236}">
                <a16:creationId xmlns:a16="http://schemas.microsoft.com/office/drawing/2014/main" id="{3CF7D8B6-16A4-D01C-8EB9-8BB3241C919A}"/>
              </a:ext>
            </a:extLst>
          </p:cNvPr>
          <p:cNvSpPr txBox="1"/>
          <p:nvPr/>
        </p:nvSpPr>
        <p:spPr>
          <a:xfrm>
            <a:off x="2600751" y="4569838"/>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srgbClr val="FF0000"/>
                </a:solidFill>
                <a:effectLst/>
                <a:uLnTx/>
                <a:uFillTx/>
                <a:latin typeface="Calibri" panose="020F0502020204030204"/>
                <a:ea typeface="+mn-ea"/>
                <a:cs typeface="+mn-cs"/>
              </a:rPr>
              <a:t>8</a:t>
            </a:r>
          </a:p>
        </p:txBody>
      </p:sp>
      <p:sp>
        <p:nvSpPr>
          <p:cNvPr id="17" name="textruta 16">
            <a:extLst>
              <a:ext uri="{FF2B5EF4-FFF2-40B4-BE49-F238E27FC236}">
                <a16:creationId xmlns:a16="http://schemas.microsoft.com/office/drawing/2014/main" id="{E67D94D4-3C7F-6753-ACC3-63C18B644739}"/>
              </a:ext>
            </a:extLst>
          </p:cNvPr>
          <p:cNvSpPr txBox="1"/>
          <p:nvPr/>
        </p:nvSpPr>
        <p:spPr>
          <a:xfrm>
            <a:off x="1774571" y="4583417"/>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srgbClr val="FF0000"/>
                </a:solidFill>
                <a:effectLst/>
                <a:uLnTx/>
                <a:uFillTx/>
                <a:latin typeface="Calibri" panose="020F0502020204030204"/>
                <a:ea typeface="+mn-ea"/>
                <a:cs typeface="+mn-cs"/>
              </a:rPr>
              <a:t>9</a:t>
            </a:r>
          </a:p>
        </p:txBody>
      </p:sp>
      <p:pic>
        <p:nvPicPr>
          <p:cNvPr id="18" name="Bildobjekt 17">
            <a:extLst>
              <a:ext uri="{FF2B5EF4-FFF2-40B4-BE49-F238E27FC236}">
                <a16:creationId xmlns:a16="http://schemas.microsoft.com/office/drawing/2014/main" id="{A9880C6B-B0BF-463E-4CA2-D751E0FC0CC1}"/>
              </a:ext>
            </a:extLst>
          </p:cNvPr>
          <p:cNvPicPr>
            <a:picLocks noChangeAspect="1"/>
          </p:cNvPicPr>
          <p:nvPr/>
        </p:nvPicPr>
        <p:blipFill>
          <a:blip r:embed="rId2"/>
          <a:stretch>
            <a:fillRect/>
          </a:stretch>
        </p:blipFill>
        <p:spPr>
          <a:xfrm>
            <a:off x="6527689" y="5903679"/>
            <a:ext cx="3147254" cy="644468"/>
          </a:xfrm>
          <a:prstGeom prst="rect">
            <a:avLst/>
          </a:prstGeom>
        </p:spPr>
      </p:pic>
      <p:pic>
        <p:nvPicPr>
          <p:cNvPr id="19" name="Bildobjekt 18">
            <a:extLst>
              <a:ext uri="{FF2B5EF4-FFF2-40B4-BE49-F238E27FC236}">
                <a16:creationId xmlns:a16="http://schemas.microsoft.com/office/drawing/2014/main" id="{08EAAA6D-0952-AAEB-7360-02B544812F68}"/>
              </a:ext>
            </a:extLst>
          </p:cNvPr>
          <p:cNvPicPr>
            <a:picLocks noChangeAspect="1"/>
          </p:cNvPicPr>
          <p:nvPr/>
        </p:nvPicPr>
        <p:blipFill rotWithShape="1">
          <a:blip r:embed="rId2"/>
          <a:srcRect r="20912"/>
          <a:stretch/>
        </p:blipFill>
        <p:spPr>
          <a:xfrm>
            <a:off x="4038589" y="5903679"/>
            <a:ext cx="2489100" cy="644468"/>
          </a:xfrm>
          <a:prstGeom prst="rect">
            <a:avLst/>
          </a:prstGeom>
        </p:spPr>
      </p:pic>
      <p:pic>
        <p:nvPicPr>
          <p:cNvPr id="20" name="Bildobjekt 19">
            <a:extLst>
              <a:ext uri="{FF2B5EF4-FFF2-40B4-BE49-F238E27FC236}">
                <a16:creationId xmlns:a16="http://schemas.microsoft.com/office/drawing/2014/main" id="{6B06B348-861A-1491-1D7D-00150192905F}"/>
              </a:ext>
            </a:extLst>
          </p:cNvPr>
          <p:cNvPicPr>
            <a:picLocks noChangeAspect="1"/>
          </p:cNvPicPr>
          <p:nvPr/>
        </p:nvPicPr>
        <p:blipFill rotWithShape="1">
          <a:blip r:embed="rId2"/>
          <a:srcRect r="20912"/>
          <a:stretch/>
        </p:blipFill>
        <p:spPr>
          <a:xfrm>
            <a:off x="1531795" y="5920813"/>
            <a:ext cx="2489100" cy="644468"/>
          </a:xfrm>
          <a:prstGeom prst="rect">
            <a:avLst/>
          </a:prstGeom>
        </p:spPr>
      </p:pic>
      <p:sp>
        <p:nvSpPr>
          <p:cNvPr id="21" name="textruta 20">
            <a:extLst>
              <a:ext uri="{FF2B5EF4-FFF2-40B4-BE49-F238E27FC236}">
                <a16:creationId xmlns:a16="http://schemas.microsoft.com/office/drawing/2014/main" id="{D5CA9BDA-3AE9-E7CD-4EC7-47E2EC32AC1E}"/>
              </a:ext>
            </a:extLst>
          </p:cNvPr>
          <p:cNvSpPr txBox="1"/>
          <p:nvPr/>
        </p:nvSpPr>
        <p:spPr>
          <a:xfrm>
            <a:off x="8405976" y="5852292"/>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22" name="textruta 21">
            <a:extLst>
              <a:ext uri="{FF2B5EF4-FFF2-40B4-BE49-F238E27FC236}">
                <a16:creationId xmlns:a16="http://schemas.microsoft.com/office/drawing/2014/main" id="{1B16E0D6-34EE-6E68-B7B5-DFB2DB4FBD72}"/>
              </a:ext>
            </a:extLst>
          </p:cNvPr>
          <p:cNvSpPr txBox="1"/>
          <p:nvPr/>
        </p:nvSpPr>
        <p:spPr>
          <a:xfrm>
            <a:off x="7601450" y="5841662"/>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23" name="textruta 22">
            <a:extLst>
              <a:ext uri="{FF2B5EF4-FFF2-40B4-BE49-F238E27FC236}">
                <a16:creationId xmlns:a16="http://schemas.microsoft.com/office/drawing/2014/main" id="{1E676E1E-E40A-CD85-D085-641C66C71AB8}"/>
              </a:ext>
            </a:extLst>
          </p:cNvPr>
          <p:cNvSpPr txBox="1"/>
          <p:nvPr/>
        </p:nvSpPr>
        <p:spPr>
          <a:xfrm>
            <a:off x="6796924" y="5831032"/>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
        <p:nvSpPr>
          <p:cNvPr id="24" name="textruta 23">
            <a:extLst>
              <a:ext uri="{FF2B5EF4-FFF2-40B4-BE49-F238E27FC236}">
                <a16:creationId xmlns:a16="http://schemas.microsoft.com/office/drawing/2014/main" id="{05E60A75-229B-1729-A775-013A488CB85E}"/>
              </a:ext>
            </a:extLst>
          </p:cNvPr>
          <p:cNvSpPr txBox="1"/>
          <p:nvPr/>
        </p:nvSpPr>
        <p:spPr>
          <a:xfrm>
            <a:off x="5902086" y="5831031"/>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25" name="textruta 24">
            <a:extLst>
              <a:ext uri="{FF2B5EF4-FFF2-40B4-BE49-F238E27FC236}">
                <a16:creationId xmlns:a16="http://schemas.microsoft.com/office/drawing/2014/main" id="{CAAB390F-886F-1FDC-0FCF-DDD51134A686}"/>
              </a:ext>
            </a:extLst>
          </p:cNvPr>
          <p:cNvSpPr txBox="1"/>
          <p:nvPr/>
        </p:nvSpPr>
        <p:spPr>
          <a:xfrm>
            <a:off x="5072087" y="5841662"/>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26" name="textruta 25">
            <a:extLst>
              <a:ext uri="{FF2B5EF4-FFF2-40B4-BE49-F238E27FC236}">
                <a16:creationId xmlns:a16="http://schemas.microsoft.com/office/drawing/2014/main" id="{B5B6C38A-07E4-D95E-D330-8A5622074210}"/>
              </a:ext>
            </a:extLst>
          </p:cNvPr>
          <p:cNvSpPr txBox="1"/>
          <p:nvPr/>
        </p:nvSpPr>
        <p:spPr>
          <a:xfrm>
            <a:off x="4300729" y="5841661"/>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srgbClr val="FF0000"/>
                </a:solidFill>
                <a:effectLst/>
                <a:uLnTx/>
                <a:uFillTx/>
                <a:latin typeface="Calibri" panose="020F0502020204030204"/>
                <a:ea typeface="+mn-ea"/>
                <a:cs typeface="+mn-cs"/>
              </a:rPr>
              <a:t>6</a:t>
            </a:r>
          </a:p>
        </p:txBody>
      </p:sp>
      <p:sp>
        <p:nvSpPr>
          <p:cNvPr id="27" name="textruta 26">
            <a:extLst>
              <a:ext uri="{FF2B5EF4-FFF2-40B4-BE49-F238E27FC236}">
                <a16:creationId xmlns:a16="http://schemas.microsoft.com/office/drawing/2014/main" id="{9085016B-52C4-6712-EB9A-88B63982C385}"/>
              </a:ext>
            </a:extLst>
          </p:cNvPr>
          <p:cNvSpPr txBox="1"/>
          <p:nvPr/>
        </p:nvSpPr>
        <p:spPr>
          <a:xfrm>
            <a:off x="3425520" y="5842989"/>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srgbClr val="A2C617">
                    <a:lumMod val="60000"/>
                    <a:lumOff val="40000"/>
                  </a:srgbClr>
                </a:solidFill>
                <a:effectLst/>
                <a:uLnTx/>
                <a:uFillTx/>
                <a:latin typeface="Calibri" panose="020F0502020204030204"/>
                <a:ea typeface="+mn-ea"/>
                <a:cs typeface="+mn-cs"/>
              </a:rPr>
              <a:t>7</a:t>
            </a:r>
          </a:p>
        </p:txBody>
      </p:sp>
      <p:sp>
        <p:nvSpPr>
          <p:cNvPr id="28" name="textruta 27">
            <a:extLst>
              <a:ext uri="{FF2B5EF4-FFF2-40B4-BE49-F238E27FC236}">
                <a16:creationId xmlns:a16="http://schemas.microsoft.com/office/drawing/2014/main" id="{01BEB663-0731-9A6A-600D-DFA23FB255B6}"/>
              </a:ext>
            </a:extLst>
          </p:cNvPr>
          <p:cNvSpPr txBox="1"/>
          <p:nvPr/>
        </p:nvSpPr>
        <p:spPr>
          <a:xfrm>
            <a:off x="2591253" y="5884179"/>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srgbClr val="A2C617">
                    <a:lumMod val="60000"/>
                    <a:lumOff val="40000"/>
                  </a:srgbClr>
                </a:solidFill>
                <a:effectLst/>
                <a:uLnTx/>
                <a:uFillTx/>
                <a:latin typeface="Calibri" panose="020F0502020204030204"/>
                <a:ea typeface="+mn-ea"/>
                <a:cs typeface="+mn-cs"/>
              </a:rPr>
              <a:t>8</a:t>
            </a:r>
          </a:p>
        </p:txBody>
      </p:sp>
      <p:sp>
        <p:nvSpPr>
          <p:cNvPr id="29" name="textruta 28">
            <a:extLst>
              <a:ext uri="{FF2B5EF4-FFF2-40B4-BE49-F238E27FC236}">
                <a16:creationId xmlns:a16="http://schemas.microsoft.com/office/drawing/2014/main" id="{80165975-4CD1-E0C4-5F37-83B75D46AA73}"/>
              </a:ext>
            </a:extLst>
          </p:cNvPr>
          <p:cNvSpPr txBox="1"/>
          <p:nvPr/>
        </p:nvSpPr>
        <p:spPr>
          <a:xfrm>
            <a:off x="1765073" y="5897758"/>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srgbClr val="A2C617">
                    <a:lumMod val="60000"/>
                    <a:lumOff val="40000"/>
                  </a:srgbClr>
                </a:solidFill>
                <a:effectLst/>
                <a:uLnTx/>
                <a:uFillTx/>
                <a:latin typeface="Calibri" panose="020F0502020204030204"/>
                <a:ea typeface="+mn-ea"/>
                <a:cs typeface="+mn-cs"/>
              </a:rPr>
              <a:t>9</a:t>
            </a:r>
          </a:p>
        </p:txBody>
      </p:sp>
      <p:sp>
        <p:nvSpPr>
          <p:cNvPr id="30" name="textruta 29">
            <a:extLst>
              <a:ext uri="{FF2B5EF4-FFF2-40B4-BE49-F238E27FC236}">
                <a16:creationId xmlns:a16="http://schemas.microsoft.com/office/drawing/2014/main" id="{EEBA91CE-17A4-38E3-D291-709819602B0D}"/>
              </a:ext>
            </a:extLst>
          </p:cNvPr>
          <p:cNvSpPr txBox="1"/>
          <p:nvPr/>
        </p:nvSpPr>
        <p:spPr>
          <a:xfrm>
            <a:off x="4611732" y="4156208"/>
            <a:ext cx="11977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panose="020F0502020204030204"/>
                <a:ea typeface="+mn-ea"/>
                <a:cs typeface="+mn-cs"/>
              </a:rPr>
              <a:t>Vid avgång</a:t>
            </a:r>
          </a:p>
        </p:txBody>
      </p:sp>
      <p:sp>
        <p:nvSpPr>
          <p:cNvPr id="31" name="textruta 30">
            <a:extLst>
              <a:ext uri="{FF2B5EF4-FFF2-40B4-BE49-F238E27FC236}">
                <a16:creationId xmlns:a16="http://schemas.microsoft.com/office/drawing/2014/main" id="{A1BDEFCB-8FC6-7BAD-686D-4D6817E62F3D}"/>
              </a:ext>
            </a:extLst>
          </p:cNvPr>
          <p:cNvSpPr txBox="1"/>
          <p:nvPr/>
        </p:nvSpPr>
        <p:spPr>
          <a:xfrm>
            <a:off x="4597149" y="5484115"/>
            <a:ext cx="13429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panose="020F0502020204030204"/>
                <a:ea typeface="+mn-ea"/>
                <a:cs typeface="+mn-cs"/>
              </a:rPr>
              <a:t>Vid ankomst</a:t>
            </a:r>
          </a:p>
        </p:txBody>
      </p:sp>
      <p:sp>
        <p:nvSpPr>
          <p:cNvPr id="32" name="Rektangel 31">
            <a:extLst>
              <a:ext uri="{FF2B5EF4-FFF2-40B4-BE49-F238E27FC236}">
                <a16:creationId xmlns:a16="http://schemas.microsoft.com/office/drawing/2014/main" id="{5511C064-2495-BAB2-2403-CBA5838E8101}"/>
              </a:ext>
            </a:extLst>
          </p:cNvPr>
          <p:cNvSpPr/>
          <p:nvPr/>
        </p:nvSpPr>
        <p:spPr>
          <a:xfrm>
            <a:off x="1389530" y="5831031"/>
            <a:ext cx="971194" cy="8387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34" name="Rak koppling 33">
            <a:extLst>
              <a:ext uri="{FF2B5EF4-FFF2-40B4-BE49-F238E27FC236}">
                <a16:creationId xmlns:a16="http://schemas.microsoft.com/office/drawing/2014/main" id="{41CD65A3-0D4C-4C21-1713-65F4D5F3CAD8}"/>
              </a:ext>
            </a:extLst>
          </p:cNvPr>
          <p:cNvCxnSpPr/>
          <p:nvPr/>
        </p:nvCxnSpPr>
        <p:spPr>
          <a:xfrm>
            <a:off x="3233854" y="4438084"/>
            <a:ext cx="726831" cy="87532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Rak koppling 34">
            <a:extLst>
              <a:ext uri="{FF2B5EF4-FFF2-40B4-BE49-F238E27FC236}">
                <a16:creationId xmlns:a16="http://schemas.microsoft.com/office/drawing/2014/main" id="{0F896DEF-A927-FED3-9AEA-824E77F2D398}"/>
              </a:ext>
            </a:extLst>
          </p:cNvPr>
          <p:cNvCxnSpPr>
            <a:cxnSpLocks/>
          </p:cNvCxnSpPr>
          <p:nvPr/>
        </p:nvCxnSpPr>
        <p:spPr>
          <a:xfrm flipH="1">
            <a:off x="3290329" y="4509214"/>
            <a:ext cx="672123" cy="87532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ruta 3">
            <a:extLst>
              <a:ext uri="{FF2B5EF4-FFF2-40B4-BE49-F238E27FC236}">
                <a16:creationId xmlns:a16="http://schemas.microsoft.com/office/drawing/2014/main" id="{6AF9DCBC-ECAA-A3BC-3B30-9A6B2A6E4589}"/>
              </a:ext>
            </a:extLst>
          </p:cNvPr>
          <p:cNvSpPr txBox="1"/>
          <p:nvPr/>
        </p:nvSpPr>
        <p:spPr>
          <a:xfrm rot="2582747">
            <a:off x="10214318" y="529020"/>
            <a:ext cx="20458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srgbClr val="FF0000"/>
                </a:solidFill>
                <a:effectLst/>
                <a:uLnTx/>
                <a:uFillTx/>
                <a:latin typeface="Calibri" panose="020F0502020204030204"/>
                <a:ea typeface="+mn-ea"/>
                <a:cs typeface="+mn-cs"/>
              </a:rPr>
              <a:t>Arbetsmaterial</a:t>
            </a:r>
          </a:p>
        </p:txBody>
      </p:sp>
    </p:spTree>
    <p:extLst>
      <p:ext uri="{BB962C8B-B14F-4D97-AF65-F5344CB8AC3E}">
        <p14:creationId xmlns:p14="http://schemas.microsoft.com/office/powerpoint/2010/main" val="16128730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D5D6600-77F8-E6D6-0A3E-D3E5FF766F11}"/>
              </a:ext>
            </a:extLst>
          </p:cNvPr>
          <p:cNvSpPr>
            <a:spLocks noGrp="1"/>
          </p:cNvSpPr>
          <p:nvPr>
            <p:ph type="title"/>
          </p:nvPr>
        </p:nvSpPr>
        <p:spPr>
          <a:xfrm>
            <a:off x="838200" y="96156"/>
            <a:ext cx="10515600" cy="895285"/>
          </a:xfrm>
        </p:spPr>
        <p:txBody>
          <a:bodyPr/>
          <a:lstStyle/>
          <a:p>
            <a:r>
              <a:rPr lang="sv-SE" dirty="0"/>
              <a:t>Aviseringsflöde </a:t>
            </a:r>
            <a:r>
              <a:rPr lang="sv-SE" sz="1800" dirty="0"/>
              <a:t>(optimalt – vi måste kunna hantera om det ej är optimalt)</a:t>
            </a:r>
            <a:endParaRPr lang="sv-SE" dirty="0"/>
          </a:p>
        </p:txBody>
      </p:sp>
      <p:cxnSp>
        <p:nvCxnSpPr>
          <p:cNvPr id="5" name="Rak pilkoppling 4">
            <a:extLst>
              <a:ext uri="{FF2B5EF4-FFF2-40B4-BE49-F238E27FC236}">
                <a16:creationId xmlns:a16="http://schemas.microsoft.com/office/drawing/2014/main" id="{31DDF7BD-8ED6-4394-E401-404CF3D670AB}"/>
              </a:ext>
            </a:extLst>
          </p:cNvPr>
          <p:cNvCxnSpPr>
            <a:cxnSpLocks/>
          </p:cNvCxnSpPr>
          <p:nvPr/>
        </p:nvCxnSpPr>
        <p:spPr>
          <a:xfrm flipV="1">
            <a:off x="502024" y="1083151"/>
            <a:ext cx="11618258" cy="37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 name="Bildobjekt 5">
            <a:extLst>
              <a:ext uri="{FF2B5EF4-FFF2-40B4-BE49-F238E27FC236}">
                <a16:creationId xmlns:a16="http://schemas.microsoft.com/office/drawing/2014/main" id="{249165D2-F38C-8B30-D557-56F9B9ACDF85}"/>
              </a:ext>
            </a:extLst>
          </p:cNvPr>
          <p:cNvPicPr>
            <a:picLocks noChangeAspect="1"/>
          </p:cNvPicPr>
          <p:nvPr/>
        </p:nvPicPr>
        <p:blipFill>
          <a:blip r:embed="rId2"/>
          <a:stretch>
            <a:fillRect/>
          </a:stretch>
        </p:blipFill>
        <p:spPr>
          <a:xfrm>
            <a:off x="1339088" y="622617"/>
            <a:ext cx="1801154" cy="368824"/>
          </a:xfrm>
          <a:prstGeom prst="rect">
            <a:avLst/>
          </a:prstGeom>
        </p:spPr>
      </p:pic>
      <p:cxnSp>
        <p:nvCxnSpPr>
          <p:cNvPr id="8" name="Rak koppling 7">
            <a:extLst>
              <a:ext uri="{FF2B5EF4-FFF2-40B4-BE49-F238E27FC236}">
                <a16:creationId xmlns:a16="http://schemas.microsoft.com/office/drawing/2014/main" id="{32385773-4DDB-A2C3-8D77-0FA91A4BA5AB}"/>
              </a:ext>
            </a:extLst>
          </p:cNvPr>
          <p:cNvCxnSpPr>
            <a:cxnSpLocks/>
          </p:cNvCxnSpPr>
          <p:nvPr/>
        </p:nvCxnSpPr>
        <p:spPr>
          <a:xfrm>
            <a:off x="645459" y="991441"/>
            <a:ext cx="0" cy="281547"/>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ruta 9">
            <a:extLst>
              <a:ext uri="{FF2B5EF4-FFF2-40B4-BE49-F238E27FC236}">
                <a16:creationId xmlns:a16="http://schemas.microsoft.com/office/drawing/2014/main" id="{2F4675AC-F84C-A81A-652D-B988D9A4F598}"/>
              </a:ext>
            </a:extLst>
          </p:cNvPr>
          <p:cNvSpPr txBox="1"/>
          <p:nvPr/>
        </p:nvSpPr>
        <p:spPr>
          <a:xfrm>
            <a:off x="164077" y="644564"/>
            <a:ext cx="9627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panose="020F0502020204030204"/>
                <a:ea typeface="+mn-ea"/>
                <a:cs typeface="+mn-cs"/>
              </a:rPr>
              <a:t>Lastning</a:t>
            </a:r>
          </a:p>
        </p:txBody>
      </p:sp>
      <p:sp>
        <p:nvSpPr>
          <p:cNvPr id="16" name="Flödesschema: Dokument 15">
            <a:extLst>
              <a:ext uri="{FF2B5EF4-FFF2-40B4-BE49-F238E27FC236}">
                <a16:creationId xmlns:a16="http://schemas.microsoft.com/office/drawing/2014/main" id="{6B5AD3B2-C7C7-22E6-EE93-1B764EA95069}"/>
              </a:ext>
            </a:extLst>
          </p:cNvPr>
          <p:cNvSpPr/>
          <p:nvPr/>
        </p:nvSpPr>
        <p:spPr>
          <a:xfrm>
            <a:off x="449579" y="1689789"/>
            <a:ext cx="1108909" cy="779930"/>
          </a:xfrm>
          <a:prstGeom prst="flowChartDocumen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Flödesschema: Dokument 14">
            <a:extLst>
              <a:ext uri="{FF2B5EF4-FFF2-40B4-BE49-F238E27FC236}">
                <a16:creationId xmlns:a16="http://schemas.microsoft.com/office/drawing/2014/main" id="{80673A85-AF4F-9EDC-B1F9-3E3C6052303F}"/>
              </a:ext>
            </a:extLst>
          </p:cNvPr>
          <p:cNvSpPr/>
          <p:nvPr/>
        </p:nvSpPr>
        <p:spPr>
          <a:xfrm>
            <a:off x="377864" y="1627039"/>
            <a:ext cx="1108909" cy="779930"/>
          </a:xfrm>
          <a:prstGeom prst="flowChartDocumen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Flödesschema: Dokument 13">
            <a:extLst>
              <a:ext uri="{FF2B5EF4-FFF2-40B4-BE49-F238E27FC236}">
                <a16:creationId xmlns:a16="http://schemas.microsoft.com/office/drawing/2014/main" id="{FD57EDAA-4EEB-02C6-1CFE-4C026571BD0B}"/>
              </a:ext>
            </a:extLst>
          </p:cNvPr>
          <p:cNvSpPr/>
          <p:nvPr/>
        </p:nvSpPr>
        <p:spPr>
          <a:xfrm>
            <a:off x="306149" y="1564289"/>
            <a:ext cx="1108909" cy="779930"/>
          </a:xfrm>
          <a:prstGeom prst="flowChartDocumen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Flödesschema: Dokument 12">
            <a:extLst>
              <a:ext uri="{FF2B5EF4-FFF2-40B4-BE49-F238E27FC236}">
                <a16:creationId xmlns:a16="http://schemas.microsoft.com/office/drawing/2014/main" id="{33F1B77B-6DA6-5D6C-DF97-5BBA215F8550}"/>
              </a:ext>
            </a:extLst>
          </p:cNvPr>
          <p:cNvSpPr/>
          <p:nvPr/>
        </p:nvSpPr>
        <p:spPr>
          <a:xfrm>
            <a:off x="234434" y="1501539"/>
            <a:ext cx="1108909" cy="779930"/>
          </a:xfrm>
          <a:prstGeom prst="flowChartDocumen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Flödesschema: Dokument 11">
            <a:extLst>
              <a:ext uri="{FF2B5EF4-FFF2-40B4-BE49-F238E27FC236}">
                <a16:creationId xmlns:a16="http://schemas.microsoft.com/office/drawing/2014/main" id="{4824BB46-E14D-E94B-8071-0384F30254C2}"/>
              </a:ext>
            </a:extLst>
          </p:cNvPr>
          <p:cNvSpPr/>
          <p:nvPr/>
        </p:nvSpPr>
        <p:spPr>
          <a:xfrm>
            <a:off x="162719" y="1438789"/>
            <a:ext cx="1108909" cy="779930"/>
          </a:xfrm>
          <a:prstGeom prst="flowChartDocumen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Flödesschema: Dokument 10">
            <a:extLst>
              <a:ext uri="{FF2B5EF4-FFF2-40B4-BE49-F238E27FC236}">
                <a16:creationId xmlns:a16="http://schemas.microsoft.com/office/drawing/2014/main" id="{D3C7CA86-9FE3-589F-1F41-963668BB9CE4}"/>
              </a:ext>
            </a:extLst>
          </p:cNvPr>
          <p:cNvSpPr/>
          <p:nvPr/>
        </p:nvSpPr>
        <p:spPr>
          <a:xfrm>
            <a:off x="91004" y="1376039"/>
            <a:ext cx="1108909" cy="779930"/>
          </a:xfrm>
          <a:prstGeom prst="flowChartDocumen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Leverans-innehåll</a:t>
            </a:r>
          </a:p>
        </p:txBody>
      </p:sp>
      <p:sp>
        <p:nvSpPr>
          <p:cNvPr id="17" name="Rektangel: rundade hörn 16">
            <a:extLst>
              <a:ext uri="{FF2B5EF4-FFF2-40B4-BE49-F238E27FC236}">
                <a16:creationId xmlns:a16="http://schemas.microsoft.com/office/drawing/2014/main" id="{D62C92E9-9546-2ECC-EE2E-833D322B50F6}"/>
              </a:ext>
            </a:extLst>
          </p:cNvPr>
          <p:cNvSpPr/>
          <p:nvPr/>
        </p:nvSpPr>
        <p:spPr>
          <a:xfrm>
            <a:off x="1695187" y="1395617"/>
            <a:ext cx="2461757" cy="5319146"/>
          </a:xfrm>
          <a:prstGeom prst="roundRect">
            <a:avLst>
              <a:gd name="adj" fmla="val 8657"/>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ektangel: rundade hörn 17">
            <a:extLst>
              <a:ext uri="{FF2B5EF4-FFF2-40B4-BE49-F238E27FC236}">
                <a16:creationId xmlns:a16="http://schemas.microsoft.com/office/drawing/2014/main" id="{EBFDD3CB-B4B5-40CD-A730-A6F1BB735F54}"/>
              </a:ext>
            </a:extLst>
          </p:cNvPr>
          <p:cNvSpPr/>
          <p:nvPr/>
        </p:nvSpPr>
        <p:spPr>
          <a:xfrm>
            <a:off x="1757746" y="2782482"/>
            <a:ext cx="2328175" cy="3831527"/>
          </a:xfrm>
          <a:prstGeom prst="roundRect">
            <a:avLst>
              <a:gd name="adj" fmla="val 9290"/>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textruta 18">
            <a:extLst>
              <a:ext uri="{FF2B5EF4-FFF2-40B4-BE49-F238E27FC236}">
                <a16:creationId xmlns:a16="http://schemas.microsoft.com/office/drawing/2014/main" id="{A904BDB1-B650-D7B0-6102-B2C35B5D08BC}"/>
              </a:ext>
            </a:extLst>
          </p:cNvPr>
          <p:cNvSpPr txBox="1"/>
          <p:nvPr/>
        </p:nvSpPr>
        <p:spPr>
          <a:xfrm>
            <a:off x="1974480" y="1397488"/>
            <a:ext cx="2000682" cy="13849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srgbClr val="000000"/>
                </a:solidFill>
                <a:effectLst/>
                <a:uLnTx/>
                <a:uFillTx/>
                <a:latin typeface="Calibri" panose="020F0502020204030204"/>
                <a:ea typeface="+mn-ea"/>
                <a:cs typeface="+mn-cs"/>
              </a:rPr>
              <a:t>Följesedel (externt </a:t>
            </a:r>
            <a:r>
              <a:rPr kumimoji="0" lang="sv-SE" sz="1050" b="1" i="0" u="none" strike="noStrike" kern="1200" cap="none" spc="0" normalizeH="0" baseline="0" noProof="0" dirty="0" err="1">
                <a:ln>
                  <a:noFill/>
                </a:ln>
                <a:solidFill>
                  <a:srgbClr val="000000"/>
                </a:solidFill>
                <a:effectLst/>
                <a:uLnTx/>
                <a:uFillTx/>
                <a:latin typeface="Calibri" panose="020F0502020204030204"/>
                <a:ea typeface="+mn-ea"/>
                <a:cs typeface="+mn-cs"/>
              </a:rPr>
              <a:t>leveransid</a:t>
            </a:r>
            <a:r>
              <a:rPr kumimoji="0" lang="sv-SE" sz="1050" b="1"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Mätplats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srgbClr val="000000"/>
                </a:solidFill>
                <a:effectLst/>
                <a:uLnTx/>
                <a:uFillTx/>
                <a:latin typeface="Calibri" panose="020F0502020204030204"/>
                <a:ea typeface="+mn-ea"/>
                <a:cs typeface="+mn-cs"/>
              </a:rPr>
              <a:t>Avtalsobjekt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srgbClr val="000000"/>
                </a:solidFill>
                <a:effectLst/>
                <a:uLnTx/>
                <a:uFillTx/>
                <a:latin typeface="Calibri" panose="020F0502020204030204"/>
                <a:ea typeface="+mn-ea"/>
                <a:cs typeface="+mn-cs"/>
              </a:rPr>
              <a:t>Mottagningsplats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srgbClr val="000000"/>
                </a:solidFill>
                <a:effectLst/>
                <a:uLnTx/>
                <a:uFillTx/>
                <a:latin typeface="Calibri" panose="020F0502020204030204"/>
                <a:ea typeface="+mn-ea"/>
                <a:cs typeface="+mn-cs"/>
              </a:rPr>
              <a:t>Mottagare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srgbClr val="000000"/>
                </a:solidFill>
                <a:effectLst/>
                <a:uLnTx/>
                <a:uFillTx/>
                <a:latin typeface="Calibri" panose="020F0502020204030204"/>
                <a:ea typeface="+mn-ea"/>
                <a:cs typeface="+mn-cs"/>
              </a:rPr>
              <a:t>Transportslag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Uppskattad ankomsttid till mätplats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Uppskattad ankomsttid till slutplats transport</a:t>
            </a:r>
          </a:p>
        </p:txBody>
      </p:sp>
      <p:sp>
        <p:nvSpPr>
          <p:cNvPr id="20" name="textruta 19">
            <a:extLst>
              <a:ext uri="{FF2B5EF4-FFF2-40B4-BE49-F238E27FC236}">
                <a16:creationId xmlns:a16="http://schemas.microsoft.com/office/drawing/2014/main" id="{11549BEC-44E3-52D6-0E79-B7CEFFD4CAA8}"/>
              </a:ext>
            </a:extLst>
          </p:cNvPr>
          <p:cNvSpPr txBox="1"/>
          <p:nvPr/>
        </p:nvSpPr>
        <p:spPr>
          <a:xfrm>
            <a:off x="1974480" y="2814196"/>
            <a:ext cx="2000682" cy="36471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Radnummer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Extern referens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Producerat handelssortiment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Producerat för mottagningsplats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srgbClr val="000000"/>
                </a:solidFill>
                <a:effectLst/>
                <a:uLnTx/>
                <a:uFillTx/>
                <a:latin typeface="Calibri" panose="020F0502020204030204"/>
                <a:ea typeface="+mn-ea"/>
                <a:cs typeface="+mn-cs"/>
              </a:rPr>
              <a:t>Handelssortiment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Virkesmärkning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Trädålder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Avverkningsform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Avtalsform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Anskaffningsform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Trädslagsblandning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Avverkningsdatum från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Skotningsdatum från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srgbClr val="000000"/>
                </a:solidFill>
                <a:effectLst/>
                <a:uLnTx/>
                <a:uFillTx/>
                <a:latin typeface="Calibri" panose="020F0502020204030204"/>
                <a:ea typeface="+mn-ea"/>
                <a:cs typeface="+mn-cs"/>
              </a:rPr>
              <a:t>Startplats transport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Koordinat vid lastning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Lastbärare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Lastens placering på lastbäraren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Lastad kvantitet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Måttslag lastad kvantitet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Mottagande industris stickprov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Slutkört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1" name="textruta 20">
            <a:extLst>
              <a:ext uri="{FF2B5EF4-FFF2-40B4-BE49-F238E27FC236}">
                <a16:creationId xmlns:a16="http://schemas.microsoft.com/office/drawing/2014/main" id="{CEA4A2C3-E136-A78B-3B99-79295CC76A49}"/>
              </a:ext>
            </a:extLst>
          </p:cNvPr>
          <p:cNvSpPr txBox="1"/>
          <p:nvPr/>
        </p:nvSpPr>
        <p:spPr>
          <a:xfrm>
            <a:off x="1974480" y="5038817"/>
            <a:ext cx="2000682"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2" name="Rektangel: rundade hörn 21">
            <a:extLst>
              <a:ext uri="{FF2B5EF4-FFF2-40B4-BE49-F238E27FC236}">
                <a16:creationId xmlns:a16="http://schemas.microsoft.com/office/drawing/2014/main" id="{ED4080AD-FC1B-4E3B-2E9D-9F7F6501F122}"/>
              </a:ext>
            </a:extLst>
          </p:cNvPr>
          <p:cNvSpPr/>
          <p:nvPr/>
        </p:nvSpPr>
        <p:spPr>
          <a:xfrm>
            <a:off x="1625215" y="1323865"/>
            <a:ext cx="2601703" cy="5494529"/>
          </a:xfrm>
          <a:prstGeom prst="roundRect">
            <a:avLst>
              <a:gd name="adj" fmla="val 8110"/>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3" name="Rak koppling 22">
            <a:extLst>
              <a:ext uri="{FF2B5EF4-FFF2-40B4-BE49-F238E27FC236}">
                <a16:creationId xmlns:a16="http://schemas.microsoft.com/office/drawing/2014/main" id="{7DAB6E2F-2F32-09C0-C1B3-AE0CF06CA9FB}"/>
              </a:ext>
            </a:extLst>
          </p:cNvPr>
          <p:cNvCxnSpPr>
            <a:cxnSpLocks/>
          </p:cNvCxnSpPr>
          <p:nvPr/>
        </p:nvCxnSpPr>
        <p:spPr>
          <a:xfrm>
            <a:off x="4741447" y="901849"/>
            <a:ext cx="0" cy="281547"/>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ruta 23">
            <a:extLst>
              <a:ext uri="{FF2B5EF4-FFF2-40B4-BE49-F238E27FC236}">
                <a16:creationId xmlns:a16="http://schemas.microsoft.com/office/drawing/2014/main" id="{5EBF2841-1C60-925D-46A2-9BF8E6A34BE8}"/>
              </a:ext>
            </a:extLst>
          </p:cNvPr>
          <p:cNvSpPr txBox="1"/>
          <p:nvPr/>
        </p:nvSpPr>
        <p:spPr>
          <a:xfrm>
            <a:off x="4365389" y="611660"/>
            <a:ext cx="7822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panose="020F0502020204030204"/>
                <a:ea typeface="+mn-ea"/>
                <a:cs typeface="+mn-cs"/>
              </a:rPr>
              <a:t>På väg</a:t>
            </a:r>
          </a:p>
        </p:txBody>
      </p:sp>
      <p:sp>
        <p:nvSpPr>
          <p:cNvPr id="25" name="Flödesschema: Dokument 24">
            <a:extLst>
              <a:ext uri="{FF2B5EF4-FFF2-40B4-BE49-F238E27FC236}">
                <a16:creationId xmlns:a16="http://schemas.microsoft.com/office/drawing/2014/main" id="{EE8C99B1-73FF-D422-AFC0-BF4B52CF7FB7}"/>
              </a:ext>
            </a:extLst>
          </p:cNvPr>
          <p:cNvSpPr/>
          <p:nvPr/>
        </p:nvSpPr>
        <p:spPr>
          <a:xfrm>
            <a:off x="7655398" y="1425368"/>
            <a:ext cx="1108909" cy="779930"/>
          </a:xfrm>
          <a:prstGeom prst="flowChartDocument">
            <a:avLst/>
          </a:prstGeom>
          <a:solidFill>
            <a:srgbClr val="8BD8FF"/>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Flödesschema: Dokument 25">
            <a:extLst>
              <a:ext uri="{FF2B5EF4-FFF2-40B4-BE49-F238E27FC236}">
                <a16:creationId xmlns:a16="http://schemas.microsoft.com/office/drawing/2014/main" id="{5CC1E757-7560-E9EE-FE51-0B834C4B2EE3}"/>
              </a:ext>
            </a:extLst>
          </p:cNvPr>
          <p:cNvSpPr/>
          <p:nvPr/>
        </p:nvSpPr>
        <p:spPr>
          <a:xfrm>
            <a:off x="7583683" y="1362618"/>
            <a:ext cx="1108909" cy="779930"/>
          </a:xfrm>
          <a:prstGeom prst="flowChartDocument">
            <a:avLst/>
          </a:prstGeom>
          <a:solidFill>
            <a:srgbClr val="8BD8FF"/>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 name="Flödesschema: Dokument 26">
            <a:extLst>
              <a:ext uri="{FF2B5EF4-FFF2-40B4-BE49-F238E27FC236}">
                <a16:creationId xmlns:a16="http://schemas.microsoft.com/office/drawing/2014/main" id="{75BA8519-8924-5EFB-C6B7-7363CE766A08}"/>
              </a:ext>
            </a:extLst>
          </p:cNvPr>
          <p:cNvSpPr/>
          <p:nvPr/>
        </p:nvSpPr>
        <p:spPr>
          <a:xfrm>
            <a:off x="4508790" y="1461238"/>
            <a:ext cx="1108909" cy="779930"/>
          </a:xfrm>
          <a:prstGeom prst="flowChartDocument">
            <a:avLst/>
          </a:prstGeom>
          <a:solidFill>
            <a:srgbClr val="8BD8FF"/>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 name="Flödesschema: Dokument 27">
            <a:extLst>
              <a:ext uri="{FF2B5EF4-FFF2-40B4-BE49-F238E27FC236}">
                <a16:creationId xmlns:a16="http://schemas.microsoft.com/office/drawing/2014/main" id="{A44A310D-D8B6-4196-69E4-CA795C23BFF8}"/>
              </a:ext>
            </a:extLst>
          </p:cNvPr>
          <p:cNvSpPr/>
          <p:nvPr/>
        </p:nvSpPr>
        <p:spPr>
          <a:xfrm>
            <a:off x="4437075" y="1398488"/>
            <a:ext cx="1108909" cy="779930"/>
          </a:xfrm>
          <a:prstGeom prst="flowChartDocument">
            <a:avLst/>
          </a:prstGeom>
          <a:solidFill>
            <a:srgbClr val="8BD8FF"/>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Flödesschema: Dokument 28">
            <a:extLst>
              <a:ext uri="{FF2B5EF4-FFF2-40B4-BE49-F238E27FC236}">
                <a16:creationId xmlns:a16="http://schemas.microsoft.com/office/drawing/2014/main" id="{5839FA65-6622-8C9F-E943-34C1E67F985D}"/>
              </a:ext>
            </a:extLst>
          </p:cNvPr>
          <p:cNvSpPr/>
          <p:nvPr/>
        </p:nvSpPr>
        <p:spPr>
          <a:xfrm>
            <a:off x="4365360" y="1335738"/>
            <a:ext cx="1108909" cy="779930"/>
          </a:xfrm>
          <a:prstGeom prst="flowChartDocument">
            <a:avLst/>
          </a:prstGeom>
          <a:solidFill>
            <a:srgbClr val="8BD8FF"/>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 name="Flödesschema: Dokument 29">
            <a:extLst>
              <a:ext uri="{FF2B5EF4-FFF2-40B4-BE49-F238E27FC236}">
                <a16:creationId xmlns:a16="http://schemas.microsoft.com/office/drawing/2014/main" id="{D3841786-8188-D066-82C0-196C03DEFDDD}"/>
              </a:ext>
            </a:extLst>
          </p:cNvPr>
          <p:cNvSpPr/>
          <p:nvPr/>
        </p:nvSpPr>
        <p:spPr>
          <a:xfrm>
            <a:off x="4293645" y="1272988"/>
            <a:ext cx="1108909" cy="779930"/>
          </a:xfrm>
          <a:prstGeom prst="flowChartDocument">
            <a:avLst/>
          </a:prstGeom>
          <a:solidFill>
            <a:srgbClr val="8BD8FF"/>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Transport-status</a:t>
            </a:r>
          </a:p>
        </p:txBody>
      </p:sp>
      <p:grpSp>
        <p:nvGrpSpPr>
          <p:cNvPr id="48" name="Grupp 47">
            <a:extLst>
              <a:ext uri="{FF2B5EF4-FFF2-40B4-BE49-F238E27FC236}">
                <a16:creationId xmlns:a16="http://schemas.microsoft.com/office/drawing/2014/main" id="{9D5F6974-FD60-4BD0-5394-6232DF8E010A}"/>
              </a:ext>
            </a:extLst>
          </p:cNvPr>
          <p:cNvGrpSpPr/>
          <p:nvPr/>
        </p:nvGrpSpPr>
        <p:grpSpPr>
          <a:xfrm>
            <a:off x="5384625" y="2544175"/>
            <a:ext cx="2705275" cy="4002675"/>
            <a:chOff x="4652220" y="2429418"/>
            <a:chExt cx="2601703" cy="3429001"/>
          </a:xfrm>
        </p:grpSpPr>
        <p:sp>
          <p:nvSpPr>
            <p:cNvPr id="31" name="Rektangel: rundade hörn 30">
              <a:extLst>
                <a:ext uri="{FF2B5EF4-FFF2-40B4-BE49-F238E27FC236}">
                  <a16:creationId xmlns:a16="http://schemas.microsoft.com/office/drawing/2014/main" id="{65096ADD-1C08-CB32-5898-6F4802F91C83}"/>
                </a:ext>
              </a:extLst>
            </p:cNvPr>
            <p:cNvSpPr/>
            <p:nvPr/>
          </p:nvSpPr>
          <p:spPr>
            <a:xfrm>
              <a:off x="4722192" y="2501170"/>
              <a:ext cx="2461757" cy="3281050"/>
            </a:xfrm>
            <a:prstGeom prst="roundRect">
              <a:avLst>
                <a:gd name="adj" fmla="val 6848"/>
              </a:avLst>
            </a:prstGeom>
            <a:solidFill>
              <a:srgbClr val="43CE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Rektangel: rundade hörn 31">
              <a:extLst>
                <a:ext uri="{FF2B5EF4-FFF2-40B4-BE49-F238E27FC236}">
                  <a16:creationId xmlns:a16="http://schemas.microsoft.com/office/drawing/2014/main" id="{0B384E23-F9F1-1595-BAEC-C44D60A4A21C}"/>
                </a:ext>
              </a:extLst>
            </p:cNvPr>
            <p:cNvSpPr/>
            <p:nvPr/>
          </p:nvSpPr>
          <p:spPr>
            <a:xfrm>
              <a:off x="4763218" y="4376753"/>
              <a:ext cx="2328175" cy="1314192"/>
            </a:xfrm>
            <a:prstGeom prst="roundRect">
              <a:avLst>
                <a:gd name="adj" fmla="val 9290"/>
              </a:avLst>
            </a:prstGeom>
            <a:solidFill>
              <a:srgbClr val="8BD8FF"/>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textruta 32">
              <a:extLst>
                <a:ext uri="{FF2B5EF4-FFF2-40B4-BE49-F238E27FC236}">
                  <a16:creationId xmlns:a16="http://schemas.microsoft.com/office/drawing/2014/main" id="{C1CA327A-A19A-DF75-6CEB-E0E297815D7D}"/>
                </a:ext>
              </a:extLst>
            </p:cNvPr>
            <p:cNvSpPr txBox="1"/>
            <p:nvPr/>
          </p:nvSpPr>
          <p:spPr>
            <a:xfrm>
              <a:off x="4958830" y="2503041"/>
              <a:ext cx="1742950" cy="251607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Mätplats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Uppskattad ankomsttid till mätplats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Transportslag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Transportmedlets identitet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Transportmedeltyp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Medför kran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Lastbärarens identitet (1-många)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Lastbärarenhetstyp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Inbördes relation mellan lastbärare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Antal möjliga lastplatser på lastbäraren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Tur 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4" name="textruta 33">
              <a:extLst>
                <a:ext uri="{FF2B5EF4-FFF2-40B4-BE49-F238E27FC236}">
                  <a16:creationId xmlns:a16="http://schemas.microsoft.com/office/drawing/2014/main" id="{D7BE9F82-6C61-5FD3-6643-D2170A33571C}"/>
                </a:ext>
              </a:extLst>
            </p:cNvPr>
            <p:cNvSpPr txBox="1"/>
            <p:nvPr/>
          </p:nvSpPr>
          <p:spPr>
            <a:xfrm>
              <a:off x="4948497" y="4467532"/>
              <a:ext cx="2000682" cy="12234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Referens till leveransinnehåll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Extern referens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Utförande transportföretag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Status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Slutplats transport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Uppskattad ankomsttid till slutplats transport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Handelssortiment</a:t>
              </a:r>
            </a:p>
          </p:txBody>
        </p:sp>
        <p:sp>
          <p:nvSpPr>
            <p:cNvPr id="35" name="Rektangel: rundade hörn 34">
              <a:extLst>
                <a:ext uri="{FF2B5EF4-FFF2-40B4-BE49-F238E27FC236}">
                  <a16:creationId xmlns:a16="http://schemas.microsoft.com/office/drawing/2014/main" id="{2B742FE0-6EFD-E489-6D82-CC9622FAB153}"/>
                </a:ext>
              </a:extLst>
            </p:cNvPr>
            <p:cNvSpPr/>
            <p:nvPr/>
          </p:nvSpPr>
          <p:spPr>
            <a:xfrm>
              <a:off x="4652220" y="2429418"/>
              <a:ext cx="2601703" cy="3429001"/>
            </a:xfrm>
            <a:prstGeom prst="roundRect">
              <a:avLst>
                <a:gd name="adj" fmla="val 5909"/>
              </a:avLst>
            </a:prstGeom>
            <a:noFill/>
            <a:ln w="285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6" name="textruta 35">
            <a:extLst>
              <a:ext uri="{FF2B5EF4-FFF2-40B4-BE49-F238E27FC236}">
                <a16:creationId xmlns:a16="http://schemas.microsoft.com/office/drawing/2014/main" id="{B1AC4F7F-8148-2E52-4DE4-B5D3328AA85B}"/>
              </a:ext>
            </a:extLst>
          </p:cNvPr>
          <p:cNvSpPr txBox="1"/>
          <p:nvPr/>
        </p:nvSpPr>
        <p:spPr>
          <a:xfrm>
            <a:off x="7345472" y="564784"/>
            <a:ext cx="20211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panose="020F0502020204030204"/>
                <a:ea typeface="+mn-ea"/>
                <a:cs typeface="+mn-cs"/>
              </a:rPr>
              <a:t>Ankomst mätplats</a:t>
            </a:r>
          </a:p>
        </p:txBody>
      </p:sp>
      <p:cxnSp>
        <p:nvCxnSpPr>
          <p:cNvPr id="55" name="Rak koppling 54">
            <a:extLst>
              <a:ext uri="{FF2B5EF4-FFF2-40B4-BE49-F238E27FC236}">
                <a16:creationId xmlns:a16="http://schemas.microsoft.com/office/drawing/2014/main" id="{AD306447-55C2-EE0F-FDC2-E7AFD324B55B}"/>
              </a:ext>
            </a:extLst>
          </p:cNvPr>
          <p:cNvCxnSpPr>
            <a:cxnSpLocks/>
          </p:cNvCxnSpPr>
          <p:nvPr/>
        </p:nvCxnSpPr>
        <p:spPr>
          <a:xfrm>
            <a:off x="8143150" y="945734"/>
            <a:ext cx="0" cy="281547"/>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Rak koppling 57">
            <a:extLst>
              <a:ext uri="{FF2B5EF4-FFF2-40B4-BE49-F238E27FC236}">
                <a16:creationId xmlns:a16="http://schemas.microsoft.com/office/drawing/2014/main" id="{BBAFDEEF-6A2C-7850-6D7B-DBAE795CD35F}"/>
              </a:ext>
            </a:extLst>
          </p:cNvPr>
          <p:cNvCxnSpPr>
            <a:cxnSpLocks/>
          </p:cNvCxnSpPr>
          <p:nvPr/>
        </p:nvCxnSpPr>
        <p:spPr>
          <a:xfrm>
            <a:off x="10482162" y="909321"/>
            <a:ext cx="0" cy="281547"/>
          </a:xfrm>
          <a:prstGeom prst="line">
            <a:avLst/>
          </a:prstGeom>
        </p:spPr>
        <p:style>
          <a:lnRef idx="1">
            <a:schemeClr val="accent1"/>
          </a:lnRef>
          <a:fillRef idx="0">
            <a:schemeClr val="accent1"/>
          </a:fillRef>
          <a:effectRef idx="0">
            <a:schemeClr val="accent1"/>
          </a:effectRef>
          <a:fontRef idx="minor">
            <a:schemeClr val="tx1"/>
          </a:fontRef>
        </p:style>
      </p:cxnSp>
      <p:sp>
        <p:nvSpPr>
          <p:cNvPr id="59" name="textruta 58">
            <a:extLst>
              <a:ext uri="{FF2B5EF4-FFF2-40B4-BE49-F238E27FC236}">
                <a16:creationId xmlns:a16="http://schemas.microsoft.com/office/drawing/2014/main" id="{42A9F77D-B1ED-39FC-BA09-B9589DD467A4}"/>
              </a:ext>
            </a:extLst>
          </p:cNvPr>
          <p:cNvSpPr txBox="1"/>
          <p:nvPr/>
        </p:nvSpPr>
        <p:spPr>
          <a:xfrm>
            <a:off x="10192069" y="517534"/>
            <a:ext cx="7692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panose="020F0502020204030204"/>
                <a:ea typeface="+mn-ea"/>
                <a:cs typeface="+mn-cs"/>
              </a:rPr>
              <a:t>Lossat</a:t>
            </a:r>
          </a:p>
        </p:txBody>
      </p:sp>
      <p:sp>
        <p:nvSpPr>
          <p:cNvPr id="60" name="Flödesschema: Dokument 59">
            <a:extLst>
              <a:ext uri="{FF2B5EF4-FFF2-40B4-BE49-F238E27FC236}">
                <a16:creationId xmlns:a16="http://schemas.microsoft.com/office/drawing/2014/main" id="{639BEF02-3AB1-D51A-9067-1218CECAC712}"/>
              </a:ext>
            </a:extLst>
          </p:cNvPr>
          <p:cNvSpPr/>
          <p:nvPr/>
        </p:nvSpPr>
        <p:spPr>
          <a:xfrm>
            <a:off x="10664131" y="1549443"/>
            <a:ext cx="1108909" cy="779930"/>
          </a:xfrm>
          <a:prstGeom prst="flowChartDocument">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1" name="Flödesschema: Dokument 60">
            <a:extLst>
              <a:ext uri="{FF2B5EF4-FFF2-40B4-BE49-F238E27FC236}">
                <a16:creationId xmlns:a16="http://schemas.microsoft.com/office/drawing/2014/main" id="{A653DA43-DF67-0304-96D5-CB3671F24FFC}"/>
              </a:ext>
            </a:extLst>
          </p:cNvPr>
          <p:cNvSpPr/>
          <p:nvPr/>
        </p:nvSpPr>
        <p:spPr>
          <a:xfrm>
            <a:off x="10592416" y="1486693"/>
            <a:ext cx="1108909" cy="779930"/>
          </a:xfrm>
          <a:prstGeom prst="flowChartDocument">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2" name="Flödesschema: Dokument 61">
            <a:extLst>
              <a:ext uri="{FF2B5EF4-FFF2-40B4-BE49-F238E27FC236}">
                <a16:creationId xmlns:a16="http://schemas.microsoft.com/office/drawing/2014/main" id="{B570C73C-1C28-59C1-C0CC-1AB729975C68}"/>
              </a:ext>
            </a:extLst>
          </p:cNvPr>
          <p:cNvSpPr/>
          <p:nvPr/>
        </p:nvSpPr>
        <p:spPr>
          <a:xfrm>
            <a:off x="10520701" y="1423943"/>
            <a:ext cx="1108909" cy="779930"/>
          </a:xfrm>
          <a:prstGeom prst="flowChartDocument">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 name="Flödesschema: Dokument 62">
            <a:extLst>
              <a:ext uri="{FF2B5EF4-FFF2-40B4-BE49-F238E27FC236}">
                <a16:creationId xmlns:a16="http://schemas.microsoft.com/office/drawing/2014/main" id="{066EF550-1921-D0CE-F2CF-AB0560EB5AC8}"/>
              </a:ext>
            </a:extLst>
          </p:cNvPr>
          <p:cNvSpPr/>
          <p:nvPr/>
        </p:nvSpPr>
        <p:spPr>
          <a:xfrm>
            <a:off x="10448986" y="1361193"/>
            <a:ext cx="1108909" cy="779930"/>
          </a:xfrm>
          <a:prstGeom prst="flowChartDocument">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 name="Flödesschema: Dokument 63">
            <a:extLst>
              <a:ext uri="{FF2B5EF4-FFF2-40B4-BE49-F238E27FC236}">
                <a16:creationId xmlns:a16="http://schemas.microsoft.com/office/drawing/2014/main" id="{2B48080B-CF01-3EF8-AD1B-3E85BDFF6013}"/>
              </a:ext>
            </a:extLst>
          </p:cNvPr>
          <p:cNvSpPr/>
          <p:nvPr/>
        </p:nvSpPr>
        <p:spPr>
          <a:xfrm>
            <a:off x="10377271" y="1298443"/>
            <a:ext cx="1108909" cy="779930"/>
          </a:xfrm>
          <a:prstGeom prst="flowChartDocument">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5" name="Flödesschema: Dokument 64">
            <a:extLst>
              <a:ext uri="{FF2B5EF4-FFF2-40B4-BE49-F238E27FC236}">
                <a16:creationId xmlns:a16="http://schemas.microsoft.com/office/drawing/2014/main" id="{27252C8B-3624-411B-E980-0CC7F8C44649}"/>
              </a:ext>
            </a:extLst>
          </p:cNvPr>
          <p:cNvSpPr/>
          <p:nvPr/>
        </p:nvSpPr>
        <p:spPr>
          <a:xfrm>
            <a:off x="10305556" y="1235693"/>
            <a:ext cx="1108909" cy="779930"/>
          </a:xfrm>
          <a:prstGeom prst="flowChartDocument">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Underlag transport-uppgifter</a:t>
            </a:r>
          </a:p>
        </p:txBody>
      </p:sp>
      <p:sp>
        <p:nvSpPr>
          <p:cNvPr id="75" name="Rektangel: rundade hörn 74">
            <a:extLst>
              <a:ext uri="{FF2B5EF4-FFF2-40B4-BE49-F238E27FC236}">
                <a16:creationId xmlns:a16="http://schemas.microsoft.com/office/drawing/2014/main" id="{9430A671-DEC9-91AD-18C3-CFCF466BED5A}"/>
              </a:ext>
            </a:extLst>
          </p:cNvPr>
          <p:cNvSpPr/>
          <p:nvPr/>
        </p:nvSpPr>
        <p:spPr>
          <a:xfrm>
            <a:off x="9568879" y="2556669"/>
            <a:ext cx="2461757" cy="1955814"/>
          </a:xfrm>
          <a:prstGeom prst="roundRect">
            <a:avLst>
              <a:gd name="adj" fmla="val 7298"/>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6" name="Rektangel: rundade hörn 75">
            <a:extLst>
              <a:ext uri="{FF2B5EF4-FFF2-40B4-BE49-F238E27FC236}">
                <a16:creationId xmlns:a16="http://schemas.microsoft.com/office/drawing/2014/main" id="{07BB94C3-F21B-2D61-D734-66EABC5BDC4E}"/>
              </a:ext>
            </a:extLst>
          </p:cNvPr>
          <p:cNvSpPr/>
          <p:nvPr/>
        </p:nvSpPr>
        <p:spPr>
          <a:xfrm>
            <a:off x="9631438" y="3428204"/>
            <a:ext cx="2328175" cy="907819"/>
          </a:xfrm>
          <a:prstGeom prst="roundRect">
            <a:avLst>
              <a:gd name="adj" fmla="val 9290"/>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7" name="textruta 76">
            <a:extLst>
              <a:ext uri="{FF2B5EF4-FFF2-40B4-BE49-F238E27FC236}">
                <a16:creationId xmlns:a16="http://schemas.microsoft.com/office/drawing/2014/main" id="{1CAC281F-755B-93C5-8D18-95368DC3F7E5}"/>
              </a:ext>
            </a:extLst>
          </p:cNvPr>
          <p:cNvSpPr txBox="1"/>
          <p:nvPr/>
        </p:nvSpPr>
        <p:spPr>
          <a:xfrm>
            <a:off x="9705319" y="2558540"/>
            <a:ext cx="1659429" cy="10618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Mätplats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Starttid mätplats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Sluttid mätplats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Transportmedlets identitet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Lastbärarens identitet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8" name="textruta 77">
            <a:extLst>
              <a:ext uri="{FF2B5EF4-FFF2-40B4-BE49-F238E27FC236}">
                <a16:creationId xmlns:a16="http://schemas.microsoft.com/office/drawing/2014/main" id="{3A647828-5E24-1F7F-0088-BFCD2A9670EB}"/>
              </a:ext>
            </a:extLst>
          </p:cNvPr>
          <p:cNvSpPr txBox="1"/>
          <p:nvPr/>
        </p:nvSpPr>
        <p:spPr>
          <a:xfrm>
            <a:off x="9785365" y="3450653"/>
            <a:ext cx="2000682"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Externt </a:t>
            </a:r>
            <a:r>
              <a:rPr kumimoji="0" lang="sv-SE" sz="1050" b="0" i="0" u="none" strike="noStrike" kern="1200" cap="none" spc="0" normalizeH="0" baseline="0" noProof="0" dirty="0" err="1">
                <a:ln>
                  <a:noFill/>
                </a:ln>
                <a:solidFill>
                  <a:srgbClr val="000000"/>
                </a:solidFill>
                <a:effectLst/>
                <a:uLnTx/>
                <a:uFillTx/>
                <a:latin typeface="Calibri" panose="020F0502020204030204"/>
                <a:ea typeface="+mn-ea"/>
                <a:cs typeface="+mn-cs"/>
              </a:rPr>
              <a:t>leveransID</a:t>
            </a:r>
            <a:endPar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Utfärdare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Startplats transport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Viaplats transport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rPr>
              <a:t>Slutplats transport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9" name="Rektangel: rundade hörn 78">
            <a:extLst>
              <a:ext uri="{FF2B5EF4-FFF2-40B4-BE49-F238E27FC236}">
                <a16:creationId xmlns:a16="http://schemas.microsoft.com/office/drawing/2014/main" id="{C765A2D6-93E7-56E7-A1CE-1166958EAF75}"/>
              </a:ext>
            </a:extLst>
          </p:cNvPr>
          <p:cNvSpPr/>
          <p:nvPr/>
        </p:nvSpPr>
        <p:spPr>
          <a:xfrm>
            <a:off x="9461021" y="2484917"/>
            <a:ext cx="2627695" cy="2106461"/>
          </a:xfrm>
          <a:prstGeom prst="roundRect">
            <a:avLst>
              <a:gd name="adj" fmla="val 8110"/>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0" name="Flödesschema: Dokument 79">
            <a:extLst>
              <a:ext uri="{FF2B5EF4-FFF2-40B4-BE49-F238E27FC236}">
                <a16:creationId xmlns:a16="http://schemas.microsoft.com/office/drawing/2014/main" id="{08EBEBCF-51FB-2B37-8173-A6709D6BB5F2}"/>
              </a:ext>
            </a:extLst>
          </p:cNvPr>
          <p:cNvSpPr/>
          <p:nvPr/>
        </p:nvSpPr>
        <p:spPr>
          <a:xfrm>
            <a:off x="7807798" y="1577768"/>
            <a:ext cx="1108909" cy="779930"/>
          </a:xfrm>
          <a:prstGeom prst="flowChartDocument">
            <a:avLst/>
          </a:prstGeom>
          <a:solidFill>
            <a:srgbClr val="8BD8FF"/>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1" name="Flödesschema: Dokument 80">
            <a:extLst>
              <a:ext uri="{FF2B5EF4-FFF2-40B4-BE49-F238E27FC236}">
                <a16:creationId xmlns:a16="http://schemas.microsoft.com/office/drawing/2014/main" id="{D43DE5AB-8253-3319-6E7E-3EEA5866C772}"/>
              </a:ext>
            </a:extLst>
          </p:cNvPr>
          <p:cNvSpPr/>
          <p:nvPr/>
        </p:nvSpPr>
        <p:spPr>
          <a:xfrm>
            <a:off x="7736083" y="1515018"/>
            <a:ext cx="1108909" cy="779930"/>
          </a:xfrm>
          <a:prstGeom prst="flowChartDocument">
            <a:avLst/>
          </a:prstGeom>
          <a:solidFill>
            <a:srgbClr val="8BD8FF"/>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2" name="Flödesschema: Dokument 81">
            <a:extLst>
              <a:ext uri="{FF2B5EF4-FFF2-40B4-BE49-F238E27FC236}">
                <a16:creationId xmlns:a16="http://schemas.microsoft.com/office/drawing/2014/main" id="{94C39378-5222-48AA-BD15-69B3070043F1}"/>
              </a:ext>
            </a:extLst>
          </p:cNvPr>
          <p:cNvSpPr/>
          <p:nvPr/>
        </p:nvSpPr>
        <p:spPr>
          <a:xfrm>
            <a:off x="7664368" y="1452268"/>
            <a:ext cx="1108909" cy="779930"/>
          </a:xfrm>
          <a:prstGeom prst="flowChartDocument">
            <a:avLst/>
          </a:prstGeom>
          <a:solidFill>
            <a:srgbClr val="8BD8FF"/>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3" name="Flödesschema: Dokument 82">
            <a:extLst>
              <a:ext uri="{FF2B5EF4-FFF2-40B4-BE49-F238E27FC236}">
                <a16:creationId xmlns:a16="http://schemas.microsoft.com/office/drawing/2014/main" id="{C9CAFB36-1086-B830-A5FC-DC55B664B587}"/>
              </a:ext>
            </a:extLst>
          </p:cNvPr>
          <p:cNvSpPr/>
          <p:nvPr/>
        </p:nvSpPr>
        <p:spPr>
          <a:xfrm>
            <a:off x="7592653" y="1389518"/>
            <a:ext cx="1108909" cy="779930"/>
          </a:xfrm>
          <a:prstGeom prst="flowChartDocument">
            <a:avLst/>
          </a:prstGeom>
          <a:solidFill>
            <a:srgbClr val="8BD8FF"/>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4" name="Flödesschema: Dokument 83">
            <a:extLst>
              <a:ext uri="{FF2B5EF4-FFF2-40B4-BE49-F238E27FC236}">
                <a16:creationId xmlns:a16="http://schemas.microsoft.com/office/drawing/2014/main" id="{015BA6F8-7D7D-A892-7C3F-05A889891A37}"/>
              </a:ext>
            </a:extLst>
          </p:cNvPr>
          <p:cNvSpPr/>
          <p:nvPr/>
        </p:nvSpPr>
        <p:spPr>
          <a:xfrm>
            <a:off x="7529901" y="1344702"/>
            <a:ext cx="1108909" cy="779930"/>
          </a:xfrm>
          <a:prstGeom prst="flowChartDocument">
            <a:avLst/>
          </a:prstGeom>
          <a:solidFill>
            <a:srgbClr val="8BD8FF"/>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5" name="Flödesschema: Dokument 84">
            <a:extLst>
              <a:ext uri="{FF2B5EF4-FFF2-40B4-BE49-F238E27FC236}">
                <a16:creationId xmlns:a16="http://schemas.microsoft.com/office/drawing/2014/main" id="{3B3AC39E-E4CF-ABDB-8DC8-D055005E0F40}"/>
              </a:ext>
            </a:extLst>
          </p:cNvPr>
          <p:cNvSpPr/>
          <p:nvPr/>
        </p:nvSpPr>
        <p:spPr>
          <a:xfrm>
            <a:off x="7458186" y="1281952"/>
            <a:ext cx="1108909" cy="779930"/>
          </a:xfrm>
          <a:prstGeom prst="flowChartDocument">
            <a:avLst/>
          </a:prstGeom>
          <a:solidFill>
            <a:srgbClr val="8BD8FF"/>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Transport-status</a:t>
            </a:r>
          </a:p>
        </p:txBody>
      </p:sp>
    </p:spTree>
    <p:extLst>
      <p:ext uri="{BB962C8B-B14F-4D97-AF65-F5344CB8AC3E}">
        <p14:creationId xmlns:p14="http://schemas.microsoft.com/office/powerpoint/2010/main" val="38249155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8C096289-B6B5-E7A7-B0CE-75221CA7195A}"/>
              </a:ext>
            </a:extLst>
          </p:cNvPr>
          <p:cNvSpPr>
            <a:spLocks noGrp="1"/>
          </p:cNvSpPr>
          <p:nvPr>
            <p:ph type="title"/>
          </p:nvPr>
        </p:nvSpPr>
        <p:spPr/>
        <p:txBody>
          <a:bodyPr>
            <a:normAutofit fontScale="90000"/>
          </a:bodyPr>
          <a:lstStyle/>
          <a:p>
            <a:r>
              <a:rPr lang="sv-SE" dirty="0"/>
              <a:t>Hantering av tåg med extern insändning, räkningskollektiv och bildmätning av stickprov.</a:t>
            </a:r>
            <a:br>
              <a:rPr lang="sv-SE" dirty="0"/>
            </a:br>
            <a:endParaRPr lang="sv-SE" dirty="0"/>
          </a:p>
        </p:txBody>
      </p:sp>
      <p:sp>
        <p:nvSpPr>
          <p:cNvPr id="2" name="Platshållare för text 1">
            <a:extLst>
              <a:ext uri="{FF2B5EF4-FFF2-40B4-BE49-F238E27FC236}">
                <a16:creationId xmlns:a16="http://schemas.microsoft.com/office/drawing/2014/main" id="{6602BE68-DAFD-3183-A213-ED21AF684159}"/>
              </a:ext>
            </a:extLst>
          </p:cNvPr>
          <p:cNvSpPr>
            <a:spLocks noGrp="1"/>
          </p:cNvSpPr>
          <p:nvPr>
            <p:ph type="body" sz="quarter" idx="10"/>
          </p:nvPr>
        </p:nvSpPr>
        <p:spPr>
          <a:xfrm>
            <a:off x="838199" y="4232952"/>
            <a:ext cx="8452757" cy="1444105"/>
          </a:xfrm>
        </p:spPr>
        <p:txBody>
          <a:bodyPr/>
          <a:lstStyle/>
          <a:p>
            <a:endParaRPr lang="sv-SE" dirty="0"/>
          </a:p>
        </p:txBody>
      </p:sp>
    </p:spTree>
    <p:extLst>
      <p:ext uri="{BB962C8B-B14F-4D97-AF65-F5344CB8AC3E}">
        <p14:creationId xmlns:p14="http://schemas.microsoft.com/office/powerpoint/2010/main" val="5674631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D6C11DC3-50A6-9C08-FEFA-1223793DED53}"/>
              </a:ext>
            </a:extLst>
          </p:cNvPr>
          <p:cNvSpPr>
            <a:spLocks noGrp="1"/>
          </p:cNvSpPr>
          <p:nvPr>
            <p:ph type="title"/>
          </p:nvPr>
        </p:nvSpPr>
        <p:spPr/>
        <p:txBody>
          <a:bodyPr/>
          <a:lstStyle/>
          <a:p>
            <a:r>
              <a:rPr lang="sv-SE" dirty="0"/>
              <a:t>Bakgrund</a:t>
            </a:r>
          </a:p>
        </p:txBody>
      </p:sp>
      <p:sp>
        <p:nvSpPr>
          <p:cNvPr id="5" name="Platshållare för innehåll 4">
            <a:extLst>
              <a:ext uri="{FF2B5EF4-FFF2-40B4-BE49-F238E27FC236}">
                <a16:creationId xmlns:a16="http://schemas.microsoft.com/office/drawing/2014/main" id="{CA901619-708F-AB6E-E44A-56C7C4D6EFC0}"/>
              </a:ext>
            </a:extLst>
          </p:cNvPr>
          <p:cNvSpPr>
            <a:spLocks noGrp="1"/>
          </p:cNvSpPr>
          <p:nvPr>
            <p:ph idx="1"/>
          </p:nvPr>
        </p:nvSpPr>
        <p:spPr>
          <a:xfrm>
            <a:off x="838200" y="1825625"/>
            <a:ext cx="4740667" cy="4351338"/>
          </a:xfrm>
        </p:spPr>
        <p:txBody>
          <a:bodyPr>
            <a:normAutofit fontScale="92500" lnSpcReduction="10000"/>
          </a:bodyPr>
          <a:lstStyle/>
          <a:p>
            <a:r>
              <a:rPr lang="sv-SE" dirty="0"/>
              <a:t>VIOL 2 </a:t>
            </a:r>
          </a:p>
          <a:p>
            <a:pPr marL="290513" indent="-285750">
              <a:buFont typeface="Arial" panose="020B0604020202020204" pitchFamily="34" charset="0"/>
              <a:buChar char="•"/>
            </a:pPr>
            <a:r>
              <a:rPr lang="sv-SE" dirty="0"/>
              <a:t>Extern aktör – utför räkning av travar på järnvägsvagnar vid järnvägstransporter och skickar in resultatet av räkningen via Extern insändning</a:t>
            </a:r>
          </a:p>
          <a:p>
            <a:pPr marL="290513" indent="-285750">
              <a:buFont typeface="Arial" panose="020B0604020202020204" pitchFamily="34" charset="0"/>
              <a:buChar char="•"/>
            </a:pPr>
            <a:r>
              <a:rPr lang="sv-SE" dirty="0"/>
              <a:t>Extern aktör, drar själva stickprov och märker upp </a:t>
            </a:r>
          </a:p>
          <a:p>
            <a:pPr marL="290513" indent="-285750">
              <a:buFont typeface="Arial" panose="020B0604020202020204" pitchFamily="34" charset="0"/>
              <a:buChar char="•"/>
            </a:pPr>
            <a:r>
              <a:rPr lang="sv-SE" dirty="0"/>
              <a:t>Åkeri lastar stickprov och kör genom bildrigg för stickprovsmätning</a:t>
            </a:r>
          </a:p>
          <a:p>
            <a:pPr marL="290513" indent="-285750">
              <a:buFont typeface="Arial" panose="020B0604020202020204" pitchFamily="34" charset="0"/>
              <a:buChar char="•"/>
            </a:pPr>
            <a:r>
              <a:rPr lang="sv-SE" dirty="0"/>
              <a:t>Person på Biometria mäter i bild och uppdaterar räkningskollektivet.</a:t>
            </a:r>
          </a:p>
        </p:txBody>
      </p:sp>
      <p:sp>
        <p:nvSpPr>
          <p:cNvPr id="6" name="Rektangel: rundade hörn 5">
            <a:extLst>
              <a:ext uri="{FF2B5EF4-FFF2-40B4-BE49-F238E27FC236}">
                <a16:creationId xmlns:a16="http://schemas.microsoft.com/office/drawing/2014/main" id="{00588593-CA33-1E54-47C5-0B50F8229713}"/>
              </a:ext>
            </a:extLst>
          </p:cNvPr>
          <p:cNvSpPr/>
          <p:nvPr/>
        </p:nvSpPr>
        <p:spPr>
          <a:xfrm>
            <a:off x="838200" y="1690688"/>
            <a:ext cx="4673837" cy="4812854"/>
          </a:xfrm>
          <a:prstGeom prst="roundRect">
            <a:avLst>
              <a:gd name="adj" fmla="val 6572"/>
            </a:avLst>
          </a:prstGeom>
          <a:no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Platshållare för innehåll 4">
            <a:extLst>
              <a:ext uri="{FF2B5EF4-FFF2-40B4-BE49-F238E27FC236}">
                <a16:creationId xmlns:a16="http://schemas.microsoft.com/office/drawing/2014/main" id="{0E8D2B1C-A775-A727-E61A-2637A4602ECB}"/>
              </a:ext>
            </a:extLst>
          </p:cNvPr>
          <p:cNvSpPr txBox="1">
            <a:spLocks/>
          </p:cNvSpPr>
          <p:nvPr/>
        </p:nvSpPr>
        <p:spPr>
          <a:xfrm>
            <a:off x="6203534" y="1990517"/>
            <a:ext cx="4487255" cy="4351338"/>
          </a:xfrm>
          <a:prstGeom prst="rect">
            <a:avLst/>
          </a:prstGeom>
        </p:spPr>
        <p:txBody>
          <a:bodyPr vert="horz" lIns="91440" tIns="45720" rIns="91440" bIns="45720" rtlCol="0">
            <a:normAutofit/>
          </a:bodyPr>
          <a:lstStyle>
            <a:lvl1pPr marL="4763" indent="0" algn="l" defTabSz="914400" rtl="0" eaLnBrk="1" latinLnBrk="0" hangingPunct="1">
              <a:lnSpc>
                <a:spcPct val="130000"/>
              </a:lnSpc>
              <a:spcBef>
                <a:spcPts val="1000"/>
              </a:spcBef>
              <a:spcAft>
                <a:spcPts val="1200"/>
              </a:spcAft>
              <a:buFont typeface="Arial" panose="020B0604020202020204" pitchFamily="34" charset="0"/>
              <a:buNone/>
              <a:tabLst/>
              <a:defRPr sz="16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gn="l" defTabSz="914400" rtl="0" eaLnBrk="1" latinLnBrk="0" hangingPunct="1">
              <a:lnSpc>
                <a:spcPct val="110000"/>
              </a:lnSpc>
              <a:spcBef>
                <a:spcPts val="500"/>
              </a:spcBef>
              <a:spcAft>
                <a:spcPts val="1200"/>
              </a:spcAft>
              <a:buFont typeface="Systemtypsnitt normalt"/>
              <a:buNone/>
              <a:tabLst/>
              <a:defRPr sz="1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536575"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3pPr>
            <a:lvl4pPr marL="712788" indent="-176213"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4pPr>
            <a:lvl5pPr marL="893763"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3" marR="0" lvl="0" indent="0" algn="l" defTabSz="914400" rtl="0" eaLnBrk="1" fontAlgn="auto" latinLnBrk="0" hangingPunct="1">
              <a:lnSpc>
                <a:spcPct val="130000"/>
              </a:lnSpc>
              <a:spcBef>
                <a:spcPts val="1000"/>
              </a:spcBef>
              <a:spcAft>
                <a:spcPts val="1200"/>
              </a:spcAft>
              <a:buClrTx/>
              <a:buSzTx/>
              <a:buFont typeface="Arial" panose="020B0604020202020204" pitchFamily="34" charset="0"/>
              <a:buNone/>
              <a:tabLst/>
              <a:defRPr/>
            </a:pPr>
            <a:r>
              <a:rPr kumimoji="0" lang="sv-SE" sz="1600" b="0" i="0" u="none" strike="noStrike" kern="1200" cap="none" spc="0" normalizeH="0" baseline="0" noProof="0" dirty="0">
                <a:ln>
                  <a:noFill/>
                </a:ln>
                <a:solidFill>
                  <a:srgbClr val="000000"/>
                </a:solidFill>
                <a:effectLst/>
                <a:uLnTx/>
                <a:uFillTx/>
                <a:latin typeface="Noto Serif" panose="02020600060500020200" pitchFamily="18" charset="0"/>
                <a:ea typeface="Noto Serif" panose="02020600060500020200" pitchFamily="18" charset="0"/>
                <a:cs typeface="Noto Serif" panose="02020600060500020200" pitchFamily="18" charset="0"/>
              </a:rPr>
              <a:t>Utredning VIOL 3</a:t>
            </a:r>
          </a:p>
          <a:p>
            <a:pPr marL="290513" marR="0" lvl="0" indent="-285750" algn="l" defTabSz="914400" rtl="0" eaLnBrk="1" fontAlgn="auto" latinLnBrk="0" hangingPunct="1">
              <a:lnSpc>
                <a:spcPct val="130000"/>
              </a:lnSpc>
              <a:spcBef>
                <a:spcPts val="1000"/>
              </a:spcBef>
              <a:spcAft>
                <a:spcPts val="1200"/>
              </a:spcAft>
              <a:buClrTx/>
              <a:buSzTx/>
              <a:buFont typeface="Arial" panose="020B0604020202020204" pitchFamily="34" charset="0"/>
              <a:buChar char="•"/>
              <a:tabLst/>
              <a:defRPr/>
            </a:pPr>
            <a:r>
              <a:rPr kumimoji="0" lang="sv-SE" sz="1600" b="0" i="0" u="none" strike="noStrike" kern="1200" cap="none" spc="0" normalizeH="0" baseline="0" noProof="0" dirty="0">
                <a:ln>
                  <a:noFill/>
                </a:ln>
                <a:solidFill>
                  <a:srgbClr val="000000"/>
                </a:solidFill>
                <a:effectLst/>
                <a:uLnTx/>
                <a:uFillTx/>
                <a:latin typeface="Noto Serif" panose="02020600060500020200" pitchFamily="18" charset="0"/>
                <a:ea typeface="Noto Serif" panose="02020600060500020200" pitchFamily="18" charset="0"/>
                <a:cs typeface="Noto Serif" panose="02020600060500020200" pitchFamily="18" charset="0"/>
              </a:rPr>
              <a:t>Är detta något vi kan lösa i VIOL 3</a:t>
            </a:r>
          </a:p>
          <a:p>
            <a:pPr marL="290513" marR="0" lvl="0" indent="-285750" algn="l" defTabSz="914400" rtl="0" eaLnBrk="1" fontAlgn="auto" latinLnBrk="0" hangingPunct="1">
              <a:lnSpc>
                <a:spcPct val="130000"/>
              </a:lnSpc>
              <a:spcBef>
                <a:spcPts val="1000"/>
              </a:spcBef>
              <a:spcAft>
                <a:spcPts val="1200"/>
              </a:spcAft>
              <a:buClrTx/>
              <a:buSzTx/>
              <a:buFont typeface="Arial" panose="020B0604020202020204" pitchFamily="34" charset="0"/>
              <a:buChar char="•"/>
              <a:tabLst/>
              <a:defRPr/>
            </a:pPr>
            <a:r>
              <a:rPr kumimoji="0" lang="sv-SE" sz="1600" b="0" i="0" u="none" strike="noStrike" kern="1200" cap="none" spc="0" normalizeH="0" baseline="0" noProof="0" dirty="0">
                <a:ln>
                  <a:noFill/>
                </a:ln>
                <a:solidFill>
                  <a:srgbClr val="000000"/>
                </a:solidFill>
                <a:effectLst/>
                <a:uLnTx/>
                <a:uFillTx/>
                <a:latin typeface="Noto Serif" panose="02020600060500020200" pitchFamily="18" charset="0"/>
                <a:ea typeface="Noto Serif" panose="02020600060500020200" pitchFamily="18" charset="0"/>
                <a:cs typeface="Noto Serif" panose="02020600060500020200" pitchFamily="18" charset="0"/>
              </a:rPr>
              <a:t>Kan vi göra det mer generiskt</a:t>
            </a:r>
          </a:p>
          <a:p>
            <a:pPr marL="641350" marR="0" lvl="1" indent="-285750" algn="l" defTabSz="914400" rtl="0" eaLnBrk="1" fontAlgn="auto" latinLnBrk="0" hangingPunct="1">
              <a:lnSpc>
                <a:spcPct val="110000"/>
              </a:lnSpc>
              <a:spcBef>
                <a:spcPts val="500"/>
              </a:spcBef>
              <a:spcAft>
                <a:spcPts val="1200"/>
              </a:spcAft>
              <a:buClrTx/>
              <a:buSzTx/>
              <a:buFont typeface="Arial" panose="020B0604020202020204" pitchFamily="34" charset="0"/>
              <a:buChar char="•"/>
              <a:tabLst/>
              <a:defRPr/>
            </a:pPr>
            <a:r>
              <a:rPr kumimoji="0" lang="sv-SE" sz="14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Kan fler aktörer använda sig av detta</a:t>
            </a:r>
          </a:p>
          <a:p>
            <a:pPr marL="641350" marR="0" lvl="1" indent="-285750" algn="l" defTabSz="914400" rtl="0" eaLnBrk="1" fontAlgn="auto" latinLnBrk="0" hangingPunct="1">
              <a:lnSpc>
                <a:spcPct val="110000"/>
              </a:lnSpc>
              <a:spcBef>
                <a:spcPts val="500"/>
              </a:spcBef>
              <a:spcAft>
                <a:spcPts val="1200"/>
              </a:spcAft>
              <a:buClrTx/>
              <a:buSzTx/>
              <a:buFont typeface="Arial" panose="020B0604020202020204" pitchFamily="34" charset="0"/>
              <a:buChar char="•"/>
              <a:tabLst/>
              <a:defRPr/>
            </a:pPr>
            <a:r>
              <a:rPr kumimoji="0" lang="sv-SE" sz="14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Kan vi använda denna även när Biometria utför räkningen.</a:t>
            </a:r>
          </a:p>
          <a:p>
            <a:pPr marL="290513" marR="0" lvl="0" indent="-285750" algn="l" defTabSz="914400" rtl="0" eaLnBrk="1" fontAlgn="auto" latinLnBrk="0" hangingPunct="1">
              <a:lnSpc>
                <a:spcPct val="130000"/>
              </a:lnSpc>
              <a:spcBef>
                <a:spcPts val="1000"/>
              </a:spcBef>
              <a:spcAft>
                <a:spcPts val="1200"/>
              </a:spcAft>
              <a:buClrTx/>
              <a:buSzTx/>
              <a:buFont typeface="Arial" panose="020B0604020202020204" pitchFamily="34" charset="0"/>
              <a:buChar char="•"/>
              <a:tabLst/>
              <a:defRPr/>
            </a:pPr>
            <a:r>
              <a:rPr kumimoji="0" lang="sv-SE" sz="1600" b="0" i="0" u="none" strike="noStrike" kern="1200" cap="none" spc="0" normalizeH="0" baseline="0" noProof="0" dirty="0">
                <a:ln>
                  <a:noFill/>
                </a:ln>
                <a:solidFill>
                  <a:srgbClr val="000000"/>
                </a:solidFill>
                <a:effectLst/>
                <a:uLnTx/>
                <a:uFillTx/>
                <a:latin typeface="Noto Serif" panose="02020600060500020200" pitchFamily="18" charset="0"/>
                <a:ea typeface="Noto Serif" panose="02020600060500020200" pitchFamily="18" charset="0"/>
                <a:cs typeface="Noto Serif" panose="02020600060500020200" pitchFamily="18" charset="0"/>
              </a:rPr>
              <a:t>Kan vi göra det utan personberoende.</a:t>
            </a:r>
          </a:p>
        </p:txBody>
      </p:sp>
      <p:sp>
        <p:nvSpPr>
          <p:cNvPr id="8" name="Rektangel: rundade hörn 7">
            <a:extLst>
              <a:ext uri="{FF2B5EF4-FFF2-40B4-BE49-F238E27FC236}">
                <a16:creationId xmlns:a16="http://schemas.microsoft.com/office/drawing/2014/main" id="{0F523D7D-F1FA-2A85-9BDA-984C92F0A210}"/>
              </a:ext>
            </a:extLst>
          </p:cNvPr>
          <p:cNvSpPr/>
          <p:nvPr/>
        </p:nvSpPr>
        <p:spPr>
          <a:xfrm>
            <a:off x="6136704" y="1695831"/>
            <a:ext cx="4673837" cy="4812854"/>
          </a:xfrm>
          <a:prstGeom prst="roundRect">
            <a:avLst>
              <a:gd name="adj" fmla="val 6572"/>
            </a:avLst>
          </a:prstGeom>
          <a:no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ruta 1">
            <a:extLst>
              <a:ext uri="{FF2B5EF4-FFF2-40B4-BE49-F238E27FC236}">
                <a16:creationId xmlns:a16="http://schemas.microsoft.com/office/drawing/2014/main" id="{CF33032F-90AF-A603-8127-D74A9C92AD8F}"/>
              </a:ext>
            </a:extLst>
          </p:cNvPr>
          <p:cNvSpPr txBox="1"/>
          <p:nvPr/>
        </p:nvSpPr>
        <p:spPr>
          <a:xfrm rot="2582747">
            <a:off x="10002610" y="1068770"/>
            <a:ext cx="20458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srgbClr val="FF0000"/>
                </a:solidFill>
                <a:effectLst/>
                <a:uLnTx/>
                <a:uFillTx/>
                <a:latin typeface="Calibri" panose="020F0502020204030204"/>
                <a:ea typeface="+mn-ea"/>
                <a:cs typeface="+mn-cs"/>
              </a:rPr>
              <a:t>Arbetsmaterial</a:t>
            </a:r>
          </a:p>
        </p:txBody>
      </p:sp>
    </p:spTree>
    <p:extLst>
      <p:ext uri="{BB962C8B-B14F-4D97-AF65-F5344CB8AC3E}">
        <p14:creationId xmlns:p14="http://schemas.microsoft.com/office/powerpoint/2010/main" val="15076573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6A83A363-87F6-3366-B427-C9F1B1926036}"/>
              </a:ext>
            </a:extLst>
          </p:cNvPr>
          <p:cNvSpPr/>
          <p:nvPr/>
        </p:nvSpPr>
        <p:spPr>
          <a:xfrm>
            <a:off x="20499" y="732294"/>
            <a:ext cx="12041116" cy="1609915"/>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Calibri" panose="020F0502020204030204"/>
                <a:ea typeface="+mn-ea"/>
                <a:cs typeface="+mn-cs"/>
              </a:rPr>
              <a:t>Aktör som utför extern insändning</a:t>
            </a:r>
          </a:p>
        </p:txBody>
      </p:sp>
      <p:sp>
        <p:nvSpPr>
          <p:cNvPr id="4" name="Rubrik 3">
            <a:extLst>
              <a:ext uri="{FF2B5EF4-FFF2-40B4-BE49-F238E27FC236}">
                <a16:creationId xmlns:a16="http://schemas.microsoft.com/office/drawing/2014/main" id="{E9B62CDA-D20E-0D97-D844-B5C089470DA1}"/>
              </a:ext>
            </a:extLst>
          </p:cNvPr>
          <p:cNvSpPr>
            <a:spLocks noGrp="1"/>
          </p:cNvSpPr>
          <p:nvPr>
            <p:ph type="title"/>
          </p:nvPr>
        </p:nvSpPr>
        <p:spPr>
          <a:xfrm>
            <a:off x="760612" y="-46417"/>
            <a:ext cx="10515600" cy="895285"/>
          </a:xfrm>
        </p:spPr>
        <p:txBody>
          <a:bodyPr>
            <a:normAutofit/>
          </a:bodyPr>
          <a:lstStyle/>
          <a:p>
            <a:r>
              <a:rPr lang="sv-SE" dirty="0"/>
              <a:t>Hypotes</a:t>
            </a:r>
          </a:p>
        </p:txBody>
      </p:sp>
      <p:cxnSp>
        <p:nvCxnSpPr>
          <p:cNvPr id="7" name="Rak pilkoppling 6">
            <a:extLst>
              <a:ext uri="{FF2B5EF4-FFF2-40B4-BE49-F238E27FC236}">
                <a16:creationId xmlns:a16="http://schemas.microsoft.com/office/drawing/2014/main" id="{56F73DF8-61CF-351E-B9C6-A19780B6BE24}"/>
              </a:ext>
            </a:extLst>
          </p:cNvPr>
          <p:cNvCxnSpPr>
            <a:cxnSpLocks/>
          </p:cNvCxnSpPr>
          <p:nvPr/>
        </p:nvCxnSpPr>
        <p:spPr>
          <a:xfrm>
            <a:off x="164402" y="717420"/>
            <a:ext cx="11897213" cy="0"/>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textruta 7">
            <a:extLst>
              <a:ext uri="{FF2B5EF4-FFF2-40B4-BE49-F238E27FC236}">
                <a16:creationId xmlns:a16="http://schemas.microsoft.com/office/drawing/2014/main" id="{2F8912FB-D477-D2A5-7B88-7D5D52AD3AEB}"/>
              </a:ext>
            </a:extLst>
          </p:cNvPr>
          <p:cNvSpPr txBox="1"/>
          <p:nvPr/>
        </p:nvSpPr>
        <p:spPr>
          <a:xfrm>
            <a:off x="2284936" y="-7199"/>
            <a:ext cx="16387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panose="020F0502020204030204"/>
                <a:ea typeface="+mn-ea"/>
                <a:cs typeface="+mn-cs"/>
              </a:rPr>
              <a:t>Förbereda affär</a:t>
            </a:r>
          </a:p>
        </p:txBody>
      </p:sp>
      <p:sp>
        <p:nvSpPr>
          <p:cNvPr id="15" name="Rektangel 14">
            <a:extLst>
              <a:ext uri="{FF2B5EF4-FFF2-40B4-BE49-F238E27FC236}">
                <a16:creationId xmlns:a16="http://schemas.microsoft.com/office/drawing/2014/main" id="{51965E3A-7E90-9D45-2B53-FCEC09B18468}"/>
              </a:ext>
            </a:extLst>
          </p:cNvPr>
          <p:cNvSpPr/>
          <p:nvPr/>
        </p:nvSpPr>
        <p:spPr>
          <a:xfrm>
            <a:off x="20499" y="2367443"/>
            <a:ext cx="12078393" cy="177236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panose="020F0502020204030204"/>
                <a:ea typeface="+mn-ea"/>
                <a:cs typeface="+mn-cs"/>
              </a:rPr>
              <a:t>Biometria</a:t>
            </a:r>
          </a:p>
        </p:txBody>
      </p:sp>
      <p:sp>
        <p:nvSpPr>
          <p:cNvPr id="17" name="Pil: femhörning 16">
            <a:extLst>
              <a:ext uri="{FF2B5EF4-FFF2-40B4-BE49-F238E27FC236}">
                <a16:creationId xmlns:a16="http://schemas.microsoft.com/office/drawing/2014/main" id="{27580840-CDA3-5178-ED50-06BE6769956C}"/>
              </a:ext>
            </a:extLst>
          </p:cNvPr>
          <p:cNvSpPr/>
          <p:nvPr/>
        </p:nvSpPr>
        <p:spPr>
          <a:xfrm>
            <a:off x="4757212" y="2751316"/>
            <a:ext cx="2209379" cy="74786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FFFFFF"/>
                </a:solidFill>
                <a:effectLst/>
                <a:uLnTx/>
                <a:uFillTx/>
                <a:latin typeface="Calibri" panose="020F0502020204030204"/>
                <a:ea typeface="+mn-ea"/>
                <a:cs typeface="+mn-cs"/>
              </a:rPr>
              <a:t>Sätta upp kollektiv med urvalsfrekvens noll (eftersom urval hanteras hos kund)</a:t>
            </a:r>
          </a:p>
        </p:txBody>
      </p:sp>
      <p:sp>
        <p:nvSpPr>
          <p:cNvPr id="32" name="Pil: femhörning 31">
            <a:extLst>
              <a:ext uri="{FF2B5EF4-FFF2-40B4-BE49-F238E27FC236}">
                <a16:creationId xmlns:a16="http://schemas.microsoft.com/office/drawing/2014/main" id="{0230AEEC-BEA2-772B-E644-A15924BAD64A}"/>
              </a:ext>
            </a:extLst>
          </p:cNvPr>
          <p:cNvSpPr/>
          <p:nvPr/>
        </p:nvSpPr>
        <p:spPr>
          <a:xfrm>
            <a:off x="7000329" y="2752578"/>
            <a:ext cx="1368378" cy="778391"/>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FFFFFF"/>
                </a:solidFill>
                <a:effectLst/>
                <a:uLnTx/>
                <a:uFillTx/>
                <a:latin typeface="Calibri" panose="020F0502020204030204"/>
                <a:ea typeface="+mn-ea"/>
                <a:cs typeface="+mn-cs"/>
              </a:rPr>
              <a:t>Aktivera kollektiv</a:t>
            </a:r>
          </a:p>
        </p:txBody>
      </p:sp>
      <p:sp>
        <p:nvSpPr>
          <p:cNvPr id="33" name="Rektangel 32">
            <a:extLst>
              <a:ext uri="{FF2B5EF4-FFF2-40B4-BE49-F238E27FC236}">
                <a16:creationId xmlns:a16="http://schemas.microsoft.com/office/drawing/2014/main" id="{F74E0F66-0011-ECF8-A6E0-0E3FE17898AA}"/>
              </a:ext>
            </a:extLst>
          </p:cNvPr>
          <p:cNvSpPr/>
          <p:nvPr/>
        </p:nvSpPr>
        <p:spPr>
          <a:xfrm>
            <a:off x="20498" y="4104608"/>
            <a:ext cx="12078393" cy="177236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panose="020F0502020204030204"/>
                <a:ea typeface="+mn-ea"/>
                <a:cs typeface="+mn-cs"/>
              </a:rPr>
              <a:t>Biometria mätplatssystem</a:t>
            </a:r>
          </a:p>
        </p:txBody>
      </p:sp>
      <p:sp>
        <p:nvSpPr>
          <p:cNvPr id="44" name="Flödesschema: Dokument 43">
            <a:extLst>
              <a:ext uri="{FF2B5EF4-FFF2-40B4-BE49-F238E27FC236}">
                <a16:creationId xmlns:a16="http://schemas.microsoft.com/office/drawing/2014/main" id="{FC7FF2F1-AE52-365B-85F6-BA5B87C20AA4}"/>
              </a:ext>
            </a:extLst>
          </p:cNvPr>
          <p:cNvSpPr/>
          <p:nvPr/>
        </p:nvSpPr>
        <p:spPr>
          <a:xfrm>
            <a:off x="7000329" y="3758093"/>
            <a:ext cx="1020364" cy="350102"/>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Provmätorder för kollektivet</a:t>
            </a:r>
          </a:p>
        </p:txBody>
      </p:sp>
      <p:sp>
        <p:nvSpPr>
          <p:cNvPr id="46" name="Pil: femhörning 45">
            <a:extLst>
              <a:ext uri="{FF2B5EF4-FFF2-40B4-BE49-F238E27FC236}">
                <a16:creationId xmlns:a16="http://schemas.microsoft.com/office/drawing/2014/main" id="{4FDC15EA-DE87-DB7A-0244-DD6645730129}"/>
              </a:ext>
            </a:extLst>
          </p:cNvPr>
          <p:cNvSpPr/>
          <p:nvPr/>
        </p:nvSpPr>
        <p:spPr>
          <a:xfrm>
            <a:off x="7023381" y="4599855"/>
            <a:ext cx="1368378" cy="778391"/>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FFFFFF"/>
                </a:solidFill>
                <a:effectLst/>
                <a:uLnTx/>
                <a:uFillTx/>
                <a:latin typeface="Calibri" panose="020F0502020204030204"/>
                <a:ea typeface="+mn-ea"/>
                <a:cs typeface="+mn-cs"/>
              </a:rPr>
              <a:t>Ta emot provmätorder</a:t>
            </a:r>
          </a:p>
        </p:txBody>
      </p:sp>
      <p:sp>
        <p:nvSpPr>
          <p:cNvPr id="47" name="Pil: femhörning 46">
            <a:extLst>
              <a:ext uri="{FF2B5EF4-FFF2-40B4-BE49-F238E27FC236}">
                <a16:creationId xmlns:a16="http://schemas.microsoft.com/office/drawing/2014/main" id="{76C936E2-74B1-100C-F558-595E25FAEB88}"/>
              </a:ext>
            </a:extLst>
          </p:cNvPr>
          <p:cNvSpPr/>
          <p:nvPr/>
        </p:nvSpPr>
        <p:spPr>
          <a:xfrm>
            <a:off x="2189153" y="2705645"/>
            <a:ext cx="2424157" cy="778391"/>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FFFFFF"/>
                </a:solidFill>
                <a:effectLst/>
                <a:uLnTx/>
                <a:uFillTx/>
                <a:latin typeface="Calibri" panose="020F0502020204030204"/>
                <a:ea typeface="+mn-ea"/>
                <a:cs typeface="+mn-cs"/>
              </a:rPr>
              <a:t>Sätter upp mätningsflöde stickprov med de mätningstjänster som ska utföras.</a:t>
            </a:r>
          </a:p>
        </p:txBody>
      </p:sp>
      <p:cxnSp>
        <p:nvCxnSpPr>
          <p:cNvPr id="52" name="Rak pilkoppling 51">
            <a:extLst>
              <a:ext uri="{FF2B5EF4-FFF2-40B4-BE49-F238E27FC236}">
                <a16:creationId xmlns:a16="http://schemas.microsoft.com/office/drawing/2014/main" id="{71BE05C0-C943-8FC8-C768-3EABFD67BBB9}"/>
              </a:ext>
            </a:extLst>
          </p:cNvPr>
          <p:cNvCxnSpPr>
            <a:cxnSpLocks/>
            <a:stCxn id="44" idx="2"/>
            <a:endCxn id="46" idx="0"/>
          </p:cNvCxnSpPr>
          <p:nvPr/>
        </p:nvCxnSpPr>
        <p:spPr>
          <a:xfrm>
            <a:off x="7510511" y="4085049"/>
            <a:ext cx="2461" cy="5148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Rektangel 1">
            <a:extLst>
              <a:ext uri="{FF2B5EF4-FFF2-40B4-BE49-F238E27FC236}">
                <a16:creationId xmlns:a16="http://schemas.microsoft.com/office/drawing/2014/main" id="{439F3A4F-85D9-E020-24E0-70066E866D96}"/>
              </a:ext>
            </a:extLst>
          </p:cNvPr>
          <p:cNvSpPr/>
          <p:nvPr/>
        </p:nvSpPr>
        <p:spPr>
          <a:xfrm>
            <a:off x="2189154" y="3499181"/>
            <a:ext cx="1502723" cy="182832"/>
          </a:xfrm>
          <a:prstGeom prst="rect">
            <a:avLst/>
          </a:prstGeom>
          <a:ln>
            <a:solidFill>
              <a:schemeClr val="bg2">
                <a:lumMod val="6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VIOL</a:t>
            </a:r>
          </a:p>
        </p:txBody>
      </p:sp>
      <p:sp>
        <p:nvSpPr>
          <p:cNvPr id="3" name="Rektangel 2">
            <a:extLst>
              <a:ext uri="{FF2B5EF4-FFF2-40B4-BE49-F238E27FC236}">
                <a16:creationId xmlns:a16="http://schemas.microsoft.com/office/drawing/2014/main" id="{75906300-9877-0B6E-58F5-7F0C1421EFD2}"/>
              </a:ext>
            </a:extLst>
          </p:cNvPr>
          <p:cNvSpPr/>
          <p:nvPr/>
        </p:nvSpPr>
        <p:spPr>
          <a:xfrm>
            <a:off x="4729376" y="3519601"/>
            <a:ext cx="1502723" cy="182832"/>
          </a:xfrm>
          <a:prstGeom prst="rect">
            <a:avLst/>
          </a:prstGeom>
          <a:ln>
            <a:solidFill>
              <a:schemeClr val="bg2">
                <a:lumMod val="6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VIOL</a:t>
            </a:r>
          </a:p>
        </p:txBody>
      </p:sp>
      <p:sp>
        <p:nvSpPr>
          <p:cNvPr id="5" name="Rektangel 4">
            <a:extLst>
              <a:ext uri="{FF2B5EF4-FFF2-40B4-BE49-F238E27FC236}">
                <a16:creationId xmlns:a16="http://schemas.microsoft.com/office/drawing/2014/main" id="{5B119376-E06F-EA4C-DE4D-3A439E53344E}"/>
              </a:ext>
            </a:extLst>
          </p:cNvPr>
          <p:cNvSpPr/>
          <p:nvPr/>
        </p:nvSpPr>
        <p:spPr>
          <a:xfrm>
            <a:off x="6996479" y="3545842"/>
            <a:ext cx="927605" cy="182832"/>
          </a:xfrm>
          <a:prstGeom prst="rect">
            <a:avLst/>
          </a:prstGeom>
          <a:ln>
            <a:solidFill>
              <a:schemeClr val="bg2">
                <a:lumMod val="6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VIOL</a:t>
            </a:r>
          </a:p>
        </p:txBody>
      </p:sp>
      <p:sp>
        <p:nvSpPr>
          <p:cNvPr id="9" name="Rektangel 8">
            <a:extLst>
              <a:ext uri="{FF2B5EF4-FFF2-40B4-BE49-F238E27FC236}">
                <a16:creationId xmlns:a16="http://schemas.microsoft.com/office/drawing/2014/main" id="{5971836F-A0DB-F5B4-2140-2A8863937340}"/>
              </a:ext>
            </a:extLst>
          </p:cNvPr>
          <p:cNvSpPr/>
          <p:nvPr/>
        </p:nvSpPr>
        <p:spPr>
          <a:xfrm>
            <a:off x="7046708" y="5444775"/>
            <a:ext cx="927605" cy="182832"/>
          </a:xfrm>
          <a:prstGeom prst="rect">
            <a:avLst/>
          </a:prstGeom>
          <a:ln>
            <a:solidFill>
              <a:schemeClr val="bg2">
                <a:lumMod val="6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MPS</a:t>
            </a:r>
          </a:p>
        </p:txBody>
      </p:sp>
      <p:sp>
        <p:nvSpPr>
          <p:cNvPr id="10" name="Pil: femhörning 9">
            <a:extLst>
              <a:ext uri="{FF2B5EF4-FFF2-40B4-BE49-F238E27FC236}">
                <a16:creationId xmlns:a16="http://schemas.microsoft.com/office/drawing/2014/main" id="{9C7830A9-D2CF-AA97-3C31-B0B3BB5223D0}"/>
              </a:ext>
            </a:extLst>
          </p:cNvPr>
          <p:cNvSpPr/>
          <p:nvPr/>
        </p:nvSpPr>
        <p:spPr>
          <a:xfrm>
            <a:off x="6693692" y="1284490"/>
            <a:ext cx="1368378" cy="778391"/>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FFFFFF"/>
                </a:solidFill>
                <a:effectLst/>
                <a:uLnTx/>
                <a:uFillTx/>
                <a:latin typeface="Calibri" panose="020F0502020204030204"/>
                <a:ea typeface="+mn-ea"/>
                <a:cs typeface="+mn-cs"/>
              </a:rPr>
              <a:t>Upprätta dragningslista för kollektiv</a:t>
            </a:r>
          </a:p>
        </p:txBody>
      </p:sp>
      <p:sp>
        <p:nvSpPr>
          <p:cNvPr id="11" name="Rektangel 10">
            <a:extLst>
              <a:ext uri="{FF2B5EF4-FFF2-40B4-BE49-F238E27FC236}">
                <a16:creationId xmlns:a16="http://schemas.microsoft.com/office/drawing/2014/main" id="{90F10F3F-562D-039A-141E-1068CB0DC316}"/>
              </a:ext>
            </a:extLst>
          </p:cNvPr>
          <p:cNvSpPr/>
          <p:nvPr/>
        </p:nvSpPr>
        <p:spPr>
          <a:xfrm>
            <a:off x="6705115" y="2066787"/>
            <a:ext cx="951334" cy="138825"/>
          </a:xfrm>
          <a:prstGeom prst="rect">
            <a:avLst/>
          </a:prstGeom>
          <a:ln>
            <a:solidFill>
              <a:schemeClr val="bg2">
                <a:lumMod val="6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Kunders system</a:t>
            </a:r>
          </a:p>
        </p:txBody>
      </p:sp>
      <p:sp>
        <p:nvSpPr>
          <p:cNvPr id="18" name="Pil: femhörning 17">
            <a:extLst>
              <a:ext uri="{FF2B5EF4-FFF2-40B4-BE49-F238E27FC236}">
                <a16:creationId xmlns:a16="http://schemas.microsoft.com/office/drawing/2014/main" id="{8A7B89F6-BEF8-8000-88E5-A3DD58D2B970}"/>
              </a:ext>
            </a:extLst>
          </p:cNvPr>
          <p:cNvSpPr/>
          <p:nvPr/>
        </p:nvSpPr>
        <p:spPr>
          <a:xfrm>
            <a:off x="1153234" y="1187899"/>
            <a:ext cx="1537177" cy="778391"/>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FFFFFF"/>
                </a:solidFill>
                <a:effectLst/>
                <a:uLnTx/>
                <a:uFillTx/>
                <a:latin typeface="Calibri" panose="020F0502020204030204"/>
                <a:ea typeface="+mn-ea"/>
                <a:cs typeface="+mn-cs"/>
              </a:rPr>
              <a:t>Beställa  kollektiv och mätningsflöde stickprov för aktuell plats.</a:t>
            </a:r>
          </a:p>
        </p:txBody>
      </p:sp>
      <p:sp>
        <p:nvSpPr>
          <p:cNvPr id="20" name="Pil: femhörning 19">
            <a:extLst>
              <a:ext uri="{FF2B5EF4-FFF2-40B4-BE49-F238E27FC236}">
                <a16:creationId xmlns:a16="http://schemas.microsoft.com/office/drawing/2014/main" id="{801586C0-C28F-E2F1-4617-2D9901166E7F}"/>
              </a:ext>
            </a:extLst>
          </p:cNvPr>
          <p:cNvSpPr/>
          <p:nvPr/>
        </p:nvSpPr>
        <p:spPr>
          <a:xfrm>
            <a:off x="8335648" y="1254540"/>
            <a:ext cx="1368378" cy="778391"/>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FFFFFF"/>
                </a:solidFill>
                <a:effectLst/>
                <a:uLnTx/>
                <a:uFillTx/>
                <a:latin typeface="Calibri" panose="020F0502020204030204"/>
                <a:ea typeface="+mn-ea"/>
                <a:cs typeface="+mn-cs"/>
              </a:rPr>
              <a:t>Sätta upp hela affären inklusive destinering.</a:t>
            </a:r>
          </a:p>
        </p:txBody>
      </p:sp>
      <p:sp>
        <p:nvSpPr>
          <p:cNvPr id="22" name="Rektangel 21">
            <a:extLst>
              <a:ext uri="{FF2B5EF4-FFF2-40B4-BE49-F238E27FC236}">
                <a16:creationId xmlns:a16="http://schemas.microsoft.com/office/drawing/2014/main" id="{928B3726-A9F6-D471-13E1-4DC715DFDD97}"/>
              </a:ext>
            </a:extLst>
          </p:cNvPr>
          <p:cNvSpPr/>
          <p:nvPr/>
        </p:nvSpPr>
        <p:spPr>
          <a:xfrm>
            <a:off x="8330851" y="2031891"/>
            <a:ext cx="927605" cy="182832"/>
          </a:xfrm>
          <a:prstGeom prst="rect">
            <a:avLst/>
          </a:prstGeom>
          <a:ln>
            <a:solidFill>
              <a:schemeClr val="bg2">
                <a:lumMod val="6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VIOL</a:t>
            </a:r>
          </a:p>
        </p:txBody>
      </p:sp>
      <p:sp>
        <p:nvSpPr>
          <p:cNvPr id="23" name="Flödesschema: Dokument 22">
            <a:extLst>
              <a:ext uri="{FF2B5EF4-FFF2-40B4-BE49-F238E27FC236}">
                <a16:creationId xmlns:a16="http://schemas.microsoft.com/office/drawing/2014/main" id="{83140095-B62C-B379-1CDF-3EAEE0AED7EB}"/>
              </a:ext>
            </a:extLst>
          </p:cNvPr>
          <p:cNvSpPr/>
          <p:nvPr/>
        </p:nvSpPr>
        <p:spPr>
          <a:xfrm>
            <a:off x="8598231" y="2324667"/>
            <a:ext cx="1264257" cy="350102"/>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Mätinstruktion för extern insändning</a:t>
            </a:r>
          </a:p>
        </p:txBody>
      </p:sp>
      <p:sp>
        <p:nvSpPr>
          <p:cNvPr id="6" name="Pil: femhörning 5">
            <a:extLst>
              <a:ext uri="{FF2B5EF4-FFF2-40B4-BE49-F238E27FC236}">
                <a16:creationId xmlns:a16="http://schemas.microsoft.com/office/drawing/2014/main" id="{EBA854B5-9FEF-F223-D39A-6763D904C79E}"/>
              </a:ext>
            </a:extLst>
          </p:cNvPr>
          <p:cNvSpPr/>
          <p:nvPr/>
        </p:nvSpPr>
        <p:spPr>
          <a:xfrm>
            <a:off x="179225" y="2706524"/>
            <a:ext cx="1937977" cy="778391"/>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FFFFFF"/>
                </a:solidFill>
                <a:effectLst/>
                <a:uLnTx/>
                <a:uFillTx/>
                <a:latin typeface="Calibri" panose="020F0502020204030204"/>
                <a:ea typeface="+mn-ea"/>
                <a:cs typeface="+mn-cs"/>
              </a:rPr>
              <a:t>Sätter upp mätningsflöde för ordinarie mätning , extern insändning.</a:t>
            </a:r>
          </a:p>
        </p:txBody>
      </p:sp>
      <p:sp>
        <p:nvSpPr>
          <p:cNvPr id="16" name="Rektangel 15">
            <a:extLst>
              <a:ext uri="{FF2B5EF4-FFF2-40B4-BE49-F238E27FC236}">
                <a16:creationId xmlns:a16="http://schemas.microsoft.com/office/drawing/2014/main" id="{61F8C548-DFE1-A7BD-F541-27417C6520C6}"/>
              </a:ext>
            </a:extLst>
          </p:cNvPr>
          <p:cNvSpPr/>
          <p:nvPr/>
        </p:nvSpPr>
        <p:spPr>
          <a:xfrm>
            <a:off x="204403" y="3513357"/>
            <a:ext cx="1502723" cy="182832"/>
          </a:xfrm>
          <a:prstGeom prst="rect">
            <a:avLst/>
          </a:prstGeom>
          <a:ln>
            <a:solidFill>
              <a:schemeClr val="bg2">
                <a:lumMod val="6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VIOL</a:t>
            </a:r>
          </a:p>
        </p:txBody>
      </p:sp>
      <p:sp>
        <p:nvSpPr>
          <p:cNvPr id="12" name="textruta 11">
            <a:extLst>
              <a:ext uri="{FF2B5EF4-FFF2-40B4-BE49-F238E27FC236}">
                <a16:creationId xmlns:a16="http://schemas.microsoft.com/office/drawing/2014/main" id="{B8E7082B-DB74-B84A-AF11-432DD473CEE1}"/>
              </a:ext>
            </a:extLst>
          </p:cNvPr>
          <p:cNvSpPr txBox="1"/>
          <p:nvPr/>
        </p:nvSpPr>
        <p:spPr>
          <a:xfrm rot="2582747">
            <a:off x="10170815" y="643269"/>
            <a:ext cx="20458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srgbClr val="FF0000"/>
                </a:solidFill>
                <a:effectLst/>
                <a:uLnTx/>
                <a:uFillTx/>
                <a:latin typeface="Calibri" panose="020F0502020204030204"/>
                <a:ea typeface="+mn-ea"/>
                <a:cs typeface="+mn-cs"/>
              </a:rPr>
              <a:t>Arbetsmaterial</a:t>
            </a:r>
          </a:p>
        </p:txBody>
      </p:sp>
    </p:spTree>
    <p:extLst>
      <p:ext uri="{BB962C8B-B14F-4D97-AF65-F5344CB8AC3E}">
        <p14:creationId xmlns:p14="http://schemas.microsoft.com/office/powerpoint/2010/main" val="42586206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ktangel 42">
            <a:extLst>
              <a:ext uri="{FF2B5EF4-FFF2-40B4-BE49-F238E27FC236}">
                <a16:creationId xmlns:a16="http://schemas.microsoft.com/office/drawing/2014/main" id="{61D5E0E3-F467-4266-C89F-1BAAD6E4D3B0}"/>
              </a:ext>
            </a:extLst>
          </p:cNvPr>
          <p:cNvSpPr/>
          <p:nvPr/>
        </p:nvSpPr>
        <p:spPr>
          <a:xfrm>
            <a:off x="8697236" y="728866"/>
            <a:ext cx="3367275" cy="162600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Calibri" panose="020F0502020204030204"/>
                <a:ea typeface="+mn-ea"/>
                <a:cs typeface="+mn-cs"/>
              </a:rPr>
              <a:t>Utförande transportföretag</a:t>
            </a:r>
          </a:p>
        </p:txBody>
      </p:sp>
      <p:sp>
        <p:nvSpPr>
          <p:cNvPr id="13" name="Rektangel 12">
            <a:extLst>
              <a:ext uri="{FF2B5EF4-FFF2-40B4-BE49-F238E27FC236}">
                <a16:creationId xmlns:a16="http://schemas.microsoft.com/office/drawing/2014/main" id="{6A83A363-87F6-3366-B427-C9F1B1926036}"/>
              </a:ext>
            </a:extLst>
          </p:cNvPr>
          <p:cNvSpPr/>
          <p:nvPr/>
        </p:nvSpPr>
        <p:spPr>
          <a:xfrm>
            <a:off x="11159" y="767522"/>
            <a:ext cx="8735560" cy="1609915"/>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Calibri" panose="020F0502020204030204"/>
                <a:ea typeface="+mn-ea"/>
                <a:cs typeface="+mn-cs"/>
              </a:rPr>
              <a:t>Aktör som utför extern insändning</a:t>
            </a:r>
          </a:p>
        </p:txBody>
      </p:sp>
      <p:sp>
        <p:nvSpPr>
          <p:cNvPr id="4" name="Rubrik 3">
            <a:extLst>
              <a:ext uri="{FF2B5EF4-FFF2-40B4-BE49-F238E27FC236}">
                <a16:creationId xmlns:a16="http://schemas.microsoft.com/office/drawing/2014/main" id="{E9B62CDA-D20E-0D97-D844-B5C089470DA1}"/>
              </a:ext>
            </a:extLst>
          </p:cNvPr>
          <p:cNvSpPr>
            <a:spLocks noGrp="1"/>
          </p:cNvSpPr>
          <p:nvPr>
            <p:ph type="title"/>
          </p:nvPr>
        </p:nvSpPr>
        <p:spPr>
          <a:xfrm>
            <a:off x="760612" y="-46417"/>
            <a:ext cx="10515600" cy="895285"/>
          </a:xfrm>
        </p:spPr>
        <p:txBody>
          <a:bodyPr>
            <a:normAutofit/>
          </a:bodyPr>
          <a:lstStyle/>
          <a:p>
            <a:r>
              <a:rPr lang="sv-SE" dirty="0"/>
              <a:t>Hypotes </a:t>
            </a:r>
          </a:p>
        </p:txBody>
      </p:sp>
      <p:cxnSp>
        <p:nvCxnSpPr>
          <p:cNvPr id="7" name="Rak pilkoppling 6">
            <a:extLst>
              <a:ext uri="{FF2B5EF4-FFF2-40B4-BE49-F238E27FC236}">
                <a16:creationId xmlns:a16="http://schemas.microsoft.com/office/drawing/2014/main" id="{56F73DF8-61CF-351E-B9C6-A19780B6BE24}"/>
              </a:ext>
            </a:extLst>
          </p:cNvPr>
          <p:cNvCxnSpPr>
            <a:cxnSpLocks/>
          </p:cNvCxnSpPr>
          <p:nvPr/>
        </p:nvCxnSpPr>
        <p:spPr>
          <a:xfrm>
            <a:off x="164402" y="717420"/>
            <a:ext cx="11897213" cy="0"/>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textruta 7">
            <a:extLst>
              <a:ext uri="{FF2B5EF4-FFF2-40B4-BE49-F238E27FC236}">
                <a16:creationId xmlns:a16="http://schemas.microsoft.com/office/drawing/2014/main" id="{2F8912FB-D477-D2A5-7B88-7D5D52AD3AEB}"/>
              </a:ext>
            </a:extLst>
          </p:cNvPr>
          <p:cNvSpPr txBox="1"/>
          <p:nvPr/>
        </p:nvSpPr>
        <p:spPr>
          <a:xfrm>
            <a:off x="-11697" y="311734"/>
            <a:ext cx="15732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panose="020F0502020204030204"/>
                <a:ea typeface="+mn-ea"/>
                <a:cs typeface="+mn-cs"/>
              </a:rPr>
              <a:t>Lastning av tåg</a:t>
            </a:r>
          </a:p>
        </p:txBody>
      </p:sp>
      <p:sp>
        <p:nvSpPr>
          <p:cNvPr id="12" name="Rektangel 11">
            <a:extLst>
              <a:ext uri="{FF2B5EF4-FFF2-40B4-BE49-F238E27FC236}">
                <a16:creationId xmlns:a16="http://schemas.microsoft.com/office/drawing/2014/main" id="{83BCCD88-8A01-B5E3-3F9F-32F01A0EB593}"/>
              </a:ext>
            </a:extLst>
          </p:cNvPr>
          <p:cNvSpPr/>
          <p:nvPr/>
        </p:nvSpPr>
        <p:spPr>
          <a:xfrm>
            <a:off x="169560" y="1856069"/>
            <a:ext cx="951334" cy="138825"/>
          </a:xfrm>
          <a:prstGeom prst="rect">
            <a:avLst/>
          </a:prstGeom>
          <a:ln>
            <a:solidFill>
              <a:schemeClr val="bg2">
                <a:lumMod val="6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Transportsystem</a:t>
            </a:r>
          </a:p>
        </p:txBody>
      </p:sp>
      <p:sp>
        <p:nvSpPr>
          <p:cNvPr id="15" name="Rektangel 14">
            <a:extLst>
              <a:ext uri="{FF2B5EF4-FFF2-40B4-BE49-F238E27FC236}">
                <a16:creationId xmlns:a16="http://schemas.microsoft.com/office/drawing/2014/main" id="{51965E3A-7E90-9D45-2B53-FCEC09B18468}"/>
              </a:ext>
            </a:extLst>
          </p:cNvPr>
          <p:cNvSpPr/>
          <p:nvPr/>
        </p:nvSpPr>
        <p:spPr>
          <a:xfrm>
            <a:off x="20499" y="2372641"/>
            <a:ext cx="12078393" cy="177236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panose="020F0502020204030204"/>
                <a:ea typeface="+mn-ea"/>
                <a:cs typeface="+mn-cs"/>
              </a:rPr>
              <a:t>Biometria</a:t>
            </a:r>
          </a:p>
        </p:txBody>
      </p:sp>
      <p:sp>
        <p:nvSpPr>
          <p:cNvPr id="18" name="Pil: femhörning 17">
            <a:extLst>
              <a:ext uri="{FF2B5EF4-FFF2-40B4-BE49-F238E27FC236}">
                <a16:creationId xmlns:a16="http://schemas.microsoft.com/office/drawing/2014/main" id="{2AB8B2AB-8645-94CD-6D6D-4E2A8D8E66DE}"/>
              </a:ext>
            </a:extLst>
          </p:cNvPr>
          <p:cNvSpPr/>
          <p:nvPr/>
        </p:nvSpPr>
        <p:spPr>
          <a:xfrm>
            <a:off x="159012" y="1400739"/>
            <a:ext cx="1717964" cy="437200"/>
          </a:xfrm>
          <a:prstGeom prst="homePlat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FFFF"/>
                </a:solidFill>
                <a:effectLst/>
                <a:uLnTx/>
                <a:uFillTx/>
                <a:latin typeface="Calibri" panose="020F0502020204030204"/>
                <a:ea typeface="+mn-ea"/>
                <a:cs typeface="+mn-cs"/>
              </a:rPr>
              <a:t>Skicka Leveransinnehåll</a:t>
            </a:r>
          </a:p>
        </p:txBody>
      </p:sp>
      <p:sp>
        <p:nvSpPr>
          <p:cNvPr id="19" name="Pil: femhörning 18">
            <a:extLst>
              <a:ext uri="{FF2B5EF4-FFF2-40B4-BE49-F238E27FC236}">
                <a16:creationId xmlns:a16="http://schemas.microsoft.com/office/drawing/2014/main" id="{69863D57-8F19-9236-BC21-9889ABF179DA}"/>
              </a:ext>
            </a:extLst>
          </p:cNvPr>
          <p:cNvSpPr/>
          <p:nvPr/>
        </p:nvSpPr>
        <p:spPr>
          <a:xfrm>
            <a:off x="2010824" y="1401135"/>
            <a:ext cx="1717964" cy="437200"/>
          </a:xfrm>
          <a:prstGeom prst="homePlat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FFFF"/>
                </a:solidFill>
                <a:effectLst/>
                <a:uLnTx/>
                <a:uFillTx/>
                <a:latin typeface="Calibri" panose="020F0502020204030204"/>
                <a:ea typeface="+mn-ea"/>
                <a:cs typeface="+mn-cs"/>
              </a:rPr>
              <a:t>Skicka transportstatus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1" u="none" strike="noStrike" kern="1200" cap="none" spc="0" normalizeH="0" baseline="0" noProof="0" dirty="0">
                <a:ln>
                  <a:noFill/>
                </a:ln>
                <a:solidFill>
                  <a:srgbClr val="FFFFFF"/>
                </a:solidFill>
                <a:effectLst/>
                <a:uLnTx/>
                <a:uFillTx/>
                <a:latin typeface="Calibri" panose="020F0502020204030204"/>
                <a:ea typeface="+mn-ea"/>
                <a:cs typeface="+mn-cs"/>
              </a:rPr>
              <a:t>På väg</a:t>
            </a:r>
          </a:p>
        </p:txBody>
      </p:sp>
      <p:sp>
        <p:nvSpPr>
          <p:cNvPr id="20" name="textruta 19">
            <a:extLst>
              <a:ext uri="{FF2B5EF4-FFF2-40B4-BE49-F238E27FC236}">
                <a16:creationId xmlns:a16="http://schemas.microsoft.com/office/drawing/2014/main" id="{802F94A6-A0A2-DC17-A924-D601AC83E020}"/>
              </a:ext>
            </a:extLst>
          </p:cNvPr>
          <p:cNvSpPr txBox="1"/>
          <p:nvPr/>
        </p:nvSpPr>
        <p:spPr>
          <a:xfrm>
            <a:off x="1951453" y="311734"/>
            <a:ext cx="18260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panose="020F0502020204030204"/>
                <a:ea typeface="+mn-ea"/>
                <a:cs typeface="+mn-cs"/>
              </a:rPr>
              <a:t>Påbörja transport</a:t>
            </a:r>
          </a:p>
        </p:txBody>
      </p:sp>
      <p:sp>
        <p:nvSpPr>
          <p:cNvPr id="22" name="textruta 21">
            <a:extLst>
              <a:ext uri="{FF2B5EF4-FFF2-40B4-BE49-F238E27FC236}">
                <a16:creationId xmlns:a16="http://schemas.microsoft.com/office/drawing/2014/main" id="{CEA6F135-3CB1-074F-093D-D13E809FA97F}"/>
              </a:ext>
            </a:extLst>
          </p:cNvPr>
          <p:cNvSpPr txBox="1"/>
          <p:nvPr/>
        </p:nvSpPr>
        <p:spPr>
          <a:xfrm>
            <a:off x="4813048" y="311734"/>
            <a:ext cx="17747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panose="020F0502020204030204"/>
                <a:ea typeface="+mn-ea"/>
                <a:cs typeface="+mn-cs"/>
              </a:rPr>
              <a:t>Ankomst industri</a:t>
            </a:r>
          </a:p>
        </p:txBody>
      </p:sp>
      <p:sp>
        <p:nvSpPr>
          <p:cNvPr id="23" name="Pil: femhörning 22">
            <a:extLst>
              <a:ext uri="{FF2B5EF4-FFF2-40B4-BE49-F238E27FC236}">
                <a16:creationId xmlns:a16="http://schemas.microsoft.com/office/drawing/2014/main" id="{2ACC2E57-4457-A67A-8FD4-DF95728F3AA6}"/>
              </a:ext>
            </a:extLst>
          </p:cNvPr>
          <p:cNvSpPr/>
          <p:nvPr/>
        </p:nvSpPr>
        <p:spPr>
          <a:xfrm>
            <a:off x="4897712" y="1235751"/>
            <a:ext cx="1717964" cy="514976"/>
          </a:xfrm>
          <a:prstGeom prst="homePlat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FFFF"/>
                </a:solidFill>
                <a:effectLst/>
                <a:uLnTx/>
                <a:uFillTx/>
                <a:latin typeface="Calibri" panose="020F0502020204030204"/>
                <a:ea typeface="+mn-ea"/>
                <a:cs typeface="+mn-cs"/>
              </a:rPr>
              <a:t>Uppdatera transportstatus med rätt utseende på tåg-</a:t>
            </a:r>
            <a:r>
              <a:rPr kumimoji="0" lang="sv-SE" sz="1000" b="0" i="0" u="none" strike="noStrike" kern="1200" cap="none" spc="0" normalizeH="0" baseline="0" noProof="0" dirty="0" err="1">
                <a:ln>
                  <a:noFill/>
                </a:ln>
                <a:solidFill>
                  <a:srgbClr val="FFFFFF"/>
                </a:solidFill>
                <a:effectLst/>
                <a:uLnTx/>
                <a:uFillTx/>
                <a:latin typeface="Calibri" panose="020F0502020204030204"/>
                <a:ea typeface="+mn-ea"/>
                <a:cs typeface="+mn-cs"/>
              </a:rPr>
              <a:t>settet</a:t>
            </a:r>
            <a:endParaRPr kumimoji="0" lang="sv-SE" sz="1000" b="0" i="1"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 name="textruta 23">
            <a:extLst>
              <a:ext uri="{FF2B5EF4-FFF2-40B4-BE49-F238E27FC236}">
                <a16:creationId xmlns:a16="http://schemas.microsoft.com/office/drawing/2014/main" id="{708609C0-60DD-AD5C-6B62-73A2EDFC0554}"/>
              </a:ext>
            </a:extLst>
          </p:cNvPr>
          <p:cNvSpPr txBox="1"/>
          <p:nvPr/>
        </p:nvSpPr>
        <p:spPr>
          <a:xfrm>
            <a:off x="7208740" y="311734"/>
            <a:ext cx="6750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panose="020F0502020204030204"/>
                <a:ea typeface="+mn-ea"/>
                <a:cs typeface="+mn-cs"/>
              </a:rPr>
              <a:t>Mäta</a:t>
            </a:r>
          </a:p>
        </p:txBody>
      </p:sp>
      <p:sp>
        <p:nvSpPr>
          <p:cNvPr id="25" name="Pil: femhörning 24">
            <a:extLst>
              <a:ext uri="{FF2B5EF4-FFF2-40B4-BE49-F238E27FC236}">
                <a16:creationId xmlns:a16="http://schemas.microsoft.com/office/drawing/2014/main" id="{C71904BF-BCF8-F67D-178D-63653824B301}"/>
              </a:ext>
            </a:extLst>
          </p:cNvPr>
          <p:cNvSpPr/>
          <p:nvPr/>
        </p:nvSpPr>
        <p:spPr>
          <a:xfrm>
            <a:off x="6749525" y="932168"/>
            <a:ext cx="1997194" cy="895390"/>
          </a:xfrm>
          <a:prstGeom prst="homePlat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Skicka in mätresultat för mätningstjänst räkning. Skapa Dm Shipment </a:t>
            </a:r>
            <a:r>
              <a:rPr kumimoji="0" lang="sv-SE" sz="900" b="0" i="0" u="none" strike="noStrike" kern="1200" cap="none" spc="0" normalizeH="0" baseline="0" noProof="0" dirty="0" err="1">
                <a:ln>
                  <a:noFill/>
                </a:ln>
                <a:solidFill>
                  <a:srgbClr val="FFFFFF"/>
                </a:solidFill>
                <a:effectLst/>
                <a:uLnTx/>
                <a:uFillTx/>
                <a:latin typeface="Calibri" panose="020F0502020204030204"/>
                <a:ea typeface="+mn-ea"/>
                <a:cs typeface="+mn-cs"/>
              </a:rPr>
              <a:t>advice</a:t>
            </a: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 med info om stickprov (identitet som stickprovet tilldelades)  och kollektiv</a:t>
            </a:r>
            <a:endParaRPr kumimoji="0" lang="sv-SE" sz="900" b="0" i="1"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Flödesschema: Dokument 26">
            <a:extLst>
              <a:ext uri="{FF2B5EF4-FFF2-40B4-BE49-F238E27FC236}">
                <a16:creationId xmlns:a16="http://schemas.microsoft.com/office/drawing/2014/main" id="{5FEF5B87-3F5C-C4B8-68B0-911B49514C35}"/>
              </a:ext>
            </a:extLst>
          </p:cNvPr>
          <p:cNvSpPr/>
          <p:nvPr/>
        </p:nvSpPr>
        <p:spPr>
          <a:xfrm>
            <a:off x="2019364" y="2020309"/>
            <a:ext cx="1372673" cy="349956"/>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Transportstatus (SS)</a:t>
            </a:r>
          </a:p>
        </p:txBody>
      </p:sp>
      <p:sp>
        <p:nvSpPr>
          <p:cNvPr id="30" name="Flödesschema: Dokument 29">
            <a:extLst>
              <a:ext uri="{FF2B5EF4-FFF2-40B4-BE49-F238E27FC236}">
                <a16:creationId xmlns:a16="http://schemas.microsoft.com/office/drawing/2014/main" id="{092D80D0-382D-864E-806C-C79369C76963}"/>
              </a:ext>
            </a:extLst>
          </p:cNvPr>
          <p:cNvSpPr/>
          <p:nvPr/>
        </p:nvSpPr>
        <p:spPr>
          <a:xfrm>
            <a:off x="288173" y="2079589"/>
            <a:ext cx="1372673" cy="349956"/>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leveransinnehåll</a:t>
            </a:r>
          </a:p>
        </p:txBody>
      </p:sp>
      <p:sp>
        <p:nvSpPr>
          <p:cNvPr id="28" name="Flödesschema: Dokument 27">
            <a:extLst>
              <a:ext uri="{FF2B5EF4-FFF2-40B4-BE49-F238E27FC236}">
                <a16:creationId xmlns:a16="http://schemas.microsoft.com/office/drawing/2014/main" id="{ED6BCD8E-5B16-6241-A907-7AEBBE4F908D}"/>
              </a:ext>
            </a:extLst>
          </p:cNvPr>
          <p:cNvSpPr/>
          <p:nvPr/>
        </p:nvSpPr>
        <p:spPr>
          <a:xfrm>
            <a:off x="233603" y="3675874"/>
            <a:ext cx="1372673" cy="349956"/>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Leveransinnehåll (DM)</a:t>
            </a:r>
          </a:p>
        </p:txBody>
      </p:sp>
      <p:sp>
        <p:nvSpPr>
          <p:cNvPr id="26" name="Flödesschema: Dokument 25">
            <a:extLst>
              <a:ext uri="{FF2B5EF4-FFF2-40B4-BE49-F238E27FC236}">
                <a16:creationId xmlns:a16="http://schemas.microsoft.com/office/drawing/2014/main" id="{BD80A2BB-0B96-15CA-5681-EF0065840822}"/>
              </a:ext>
            </a:extLst>
          </p:cNvPr>
          <p:cNvSpPr/>
          <p:nvPr/>
        </p:nvSpPr>
        <p:spPr>
          <a:xfrm>
            <a:off x="233603" y="2035957"/>
            <a:ext cx="1372673" cy="349956"/>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Leveransinnehåll (DM)</a:t>
            </a:r>
          </a:p>
        </p:txBody>
      </p:sp>
      <p:sp>
        <p:nvSpPr>
          <p:cNvPr id="31" name="Rektangel 30">
            <a:extLst>
              <a:ext uri="{FF2B5EF4-FFF2-40B4-BE49-F238E27FC236}">
                <a16:creationId xmlns:a16="http://schemas.microsoft.com/office/drawing/2014/main" id="{C0F3A1CA-84F1-C710-8C7F-6BE81352ECB8}"/>
              </a:ext>
            </a:extLst>
          </p:cNvPr>
          <p:cNvSpPr/>
          <p:nvPr/>
        </p:nvSpPr>
        <p:spPr>
          <a:xfrm>
            <a:off x="20499" y="4144241"/>
            <a:ext cx="12078393" cy="9916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panose="020F0502020204030204"/>
                <a:ea typeface="+mn-ea"/>
                <a:cs typeface="+mn-cs"/>
              </a:rPr>
              <a:t>Mottagare (trucksystem)</a:t>
            </a:r>
          </a:p>
        </p:txBody>
      </p:sp>
      <p:sp>
        <p:nvSpPr>
          <p:cNvPr id="34" name="Rektangel 33">
            <a:extLst>
              <a:ext uri="{FF2B5EF4-FFF2-40B4-BE49-F238E27FC236}">
                <a16:creationId xmlns:a16="http://schemas.microsoft.com/office/drawing/2014/main" id="{D2C63ECE-D0C6-6D02-CF37-2132679EAFA0}"/>
              </a:ext>
            </a:extLst>
          </p:cNvPr>
          <p:cNvSpPr/>
          <p:nvPr/>
        </p:nvSpPr>
        <p:spPr>
          <a:xfrm>
            <a:off x="8388" y="5153661"/>
            <a:ext cx="12078393" cy="758143"/>
          </a:xfrm>
          <a:prstGeom prst="rect">
            <a:avLst/>
          </a:prstGeom>
          <a:solidFill>
            <a:schemeClr val="accent6">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panose="020F0502020204030204"/>
                <a:ea typeface="+mn-ea"/>
                <a:cs typeface="+mn-cs"/>
              </a:rPr>
              <a:t>Logistikintressenter (Befraktare, AT, TARP, LIM)</a:t>
            </a:r>
          </a:p>
        </p:txBody>
      </p:sp>
      <p:sp>
        <p:nvSpPr>
          <p:cNvPr id="36" name="Rektangel 35">
            <a:extLst>
              <a:ext uri="{FF2B5EF4-FFF2-40B4-BE49-F238E27FC236}">
                <a16:creationId xmlns:a16="http://schemas.microsoft.com/office/drawing/2014/main" id="{3788B9B2-9B8F-5F9C-E149-E14F9B4DC22C}"/>
              </a:ext>
            </a:extLst>
          </p:cNvPr>
          <p:cNvSpPr/>
          <p:nvPr/>
        </p:nvSpPr>
        <p:spPr>
          <a:xfrm>
            <a:off x="11159" y="5921184"/>
            <a:ext cx="12078393" cy="93681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panose="020F0502020204030204"/>
                <a:ea typeface="+mn-ea"/>
                <a:cs typeface="+mn-cs"/>
              </a:rPr>
              <a:t>Intressenter aviseringsläget</a:t>
            </a:r>
          </a:p>
        </p:txBody>
      </p:sp>
      <p:sp>
        <p:nvSpPr>
          <p:cNvPr id="38" name="Flödesschema: Dokument 37">
            <a:extLst>
              <a:ext uri="{FF2B5EF4-FFF2-40B4-BE49-F238E27FC236}">
                <a16:creationId xmlns:a16="http://schemas.microsoft.com/office/drawing/2014/main" id="{CE7EB3B9-5B0B-212E-9BF7-469905A857CB}"/>
              </a:ext>
            </a:extLst>
          </p:cNvPr>
          <p:cNvSpPr/>
          <p:nvPr/>
        </p:nvSpPr>
        <p:spPr>
          <a:xfrm>
            <a:off x="4897712" y="3700211"/>
            <a:ext cx="1372673" cy="349956"/>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Transportstatus (SS)</a:t>
            </a:r>
          </a:p>
        </p:txBody>
      </p:sp>
      <p:sp>
        <p:nvSpPr>
          <p:cNvPr id="39" name="Flödesschema: Dokument 38">
            <a:extLst>
              <a:ext uri="{FF2B5EF4-FFF2-40B4-BE49-F238E27FC236}">
                <a16:creationId xmlns:a16="http://schemas.microsoft.com/office/drawing/2014/main" id="{4DA8321C-98D6-95D3-79AF-CCC6A883EFA1}"/>
              </a:ext>
            </a:extLst>
          </p:cNvPr>
          <p:cNvSpPr/>
          <p:nvPr/>
        </p:nvSpPr>
        <p:spPr>
          <a:xfrm>
            <a:off x="6915649" y="2028412"/>
            <a:ext cx="1372673" cy="349956"/>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Mätresultat räkning (via extern insändning)</a:t>
            </a:r>
          </a:p>
        </p:txBody>
      </p:sp>
      <p:sp>
        <p:nvSpPr>
          <p:cNvPr id="40" name="Flödesschema: Dokument 39">
            <a:extLst>
              <a:ext uri="{FF2B5EF4-FFF2-40B4-BE49-F238E27FC236}">
                <a16:creationId xmlns:a16="http://schemas.microsoft.com/office/drawing/2014/main" id="{7A09E7ED-4FDD-DF40-8AB1-4563E184D141}"/>
              </a:ext>
            </a:extLst>
          </p:cNvPr>
          <p:cNvSpPr/>
          <p:nvPr/>
        </p:nvSpPr>
        <p:spPr>
          <a:xfrm>
            <a:off x="6917077" y="2520390"/>
            <a:ext cx="1372673" cy="349956"/>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Leveransinnehåll (DM)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(DM Shipment </a:t>
            </a:r>
            <a:r>
              <a:rPr kumimoji="0" lang="sv-SE" sz="1000" b="0" i="0" u="none" strike="noStrike" kern="1200" cap="none" spc="0" normalizeH="0" baseline="0" noProof="0" dirty="0" err="1">
                <a:ln>
                  <a:noFill/>
                </a:ln>
                <a:solidFill>
                  <a:srgbClr val="000000"/>
                </a:solidFill>
                <a:effectLst/>
                <a:uLnTx/>
                <a:uFillTx/>
                <a:latin typeface="Calibri" panose="020F0502020204030204"/>
                <a:ea typeface="+mn-ea"/>
                <a:cs typeface="+mn-cs"/>
              </a:rPr>
              <a:t>advice</a:t>
            </a: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42" name="textruta 41">
            <a:extLst>
              <a:ext uri="{FF2B5EF4-FFF2-40B4-BE49-F238E27FC236}">
                <a16:creationId xmlns:a16="http://schemas.microsoft.com/office/drawing/2014/main" id="{CB04DAE2-3626-69F4-C59D-02CB04563289}"/>
              </a:ext>
            </a:extLst>
          </p:cNvPr>
          <p:cNvSpPr txBox="1"/>
          <p:nvPr/>
        </p:nvSpPr>
        <p:spPr>
          <a:xfrm>
            <a:off x="9388658" y="311734"/>
            <a:ext cx="15702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panose="020F0502020204030204"/>
                <a:ea typeface="+mn-ea"/>
                <a:cs typeface="+mn-cs"/>
              </a:rPr>
              <a:t>Mäta stickprov</a:t>
            </a:r>
          </a:p>
        </p:txBody>
      </p:sp>
      <p:sp>
        <p:nvSpPr>
          <p:cNvPr id="48" name="Pil: femhörning 47">
            <a:extLst>
              <a:ext uri="{FF2B5EF4-FFF2-40B4-BE49-F238E27FC236}">
                <a16:creationId xmlns:a16="http://schemas.microsoft.com/office/drawing/2014/main" id="{5E7ACE58-40B7-E3BC-347E-30CCCD36B714}"/>
              </a:ext>
            </a:extLst>
          </p:cNvPr>
          <p:cNvSpPr/>
          <p:nvPr/>
        </p:nvSpPr>
        <p:spPr>
          <a:xfrm>
            <a:off x="8905120" y="1192965"/>
            <a:ext cx="2441391" cy="776559"/>
          </a:xfrm>
          <a:prstGeom prst="homePlat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FFFF"/>
                </a:solidFill>
                <a:effectLst/>
                <a:uLnTx/>
                <a:uFillTx/>
                <a:latin typeface="Calibri" panose="020F0502020204030204"/>
                <a:ea typeface="+mn-ea"/>
                <a:cs typeface="+mn-cs"/>
              </a:rPr>
              <a:t>Lasta stickprov, välj vilket stickprov som ska mätas, avisera stickprovstillfälle, kör igenom bildmätning samt lasta av.</a:t>
            </a:r>
            <a:endParaRPr kumimoji="0" lang="sv-SE" sz="1000" b="0" i="1"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Rektangel 2">
            <a:extLst>
              <a:ext uri="{FF2B5EF4-FFF2-40B4-BE49-F238E27FC236}">
                <a16:creationId xmlns:a16="http://schemas.microsoft.com/office/drawing/2014/main" id="{5562FEF7-6853-831F-7EA3-F7682688EE01}"/>
              </a:ext>
            </a:extLst>
          </p:cNvPr>
          <p:cNvSpPr/>
          <p:nvPr/>
        </p:nvSpPr>
        <p:spPr>
          <a:xfrm>
            <a:off x="6823105" y="1843216"/>
            <a:ext cx="1576307" cy="143806"/>
          </a:xfrm>
          <a:prstGeom prst="rect">
            <a:avLst/>
          </a:prstGeom>
          <a:ln>
            <a:solidFill>
              <a:schemeClr val="bg2">
                <a:lumMod val="6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System för extern insändning</a:t>
            </a:r>
          </a:p>
        </p:txBody>
      </p:sp>
      <p:sp>
        <p:nvSpPr>
          <p:cNvPr id="5" name="Rektangel 4">
            <a:extLst>
              <a:ext uri="{FF2B5EF4-FFF2-40B4-BE49-F238E27FC236}">
                <a16:creationId xmlns:a16="http://schemas.microsoft.com/office/drawing/2014/main" id="{9093717E-1A50-821A-6E80-F81E7F6B6516}"/>
              </a:ext>
            </a:extLst>
          </p:cNvPr>
          <p:cNvSpPr/>
          <p:nvPr/>
        </p:nvSpPr>
        <p:spPr>
          <a:xfrm>
            <a:off x="8912991" y="1961274"/>
            <a:ext cx="951334" cy="138825"/>
          </a:xfrm>
          <a:prstGeom prst="rect">
            <a:avLst/>
          </a:prstGeom>
          <a:ln>
            <a:solidFill>
              <a:schemeClr val="bg2">
                <a:lumMod val="6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Chaufförsvy/MPS</a:t>
            </a:r>
          </a:p>
        </p:txBody>
      </p:sp>
      <p:sp>
        <p:nvSpPr>
          <p:cNvPr id="6" name="Pil: femhörning 5">
            <a:extLst>
              <a:ext uri="{FF2B5EF4-FFF2-40B4-BE49-F238E27FC236}">
                <a16:creationId xmlns:a16="http://schemas.microsoft.com/office/drawing/2014/main" id="{BFC63A69-DE82-6D14-BA98-D4761A8380AF}"/>
              </a:ext>
            </a:extLst>
          </p:cNvPr>
          <p:cNvSpPr/>
          <p:nvPr/>
        </p:nvSpPr>
        <p:spPr>
          <a:xfrm>
            <a:off x="9827453" y="2926094"/>
            <a:ext cx="2209379" cy="74786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FFFFFF"/>
                </a:solidFill>
                <a:effectLst/>
                <a:uLnTx/>
                <a:uFillTx/>
                <a:latin typeface="Calibri" panose="020F0502020204030204"/>
                <a:ea typeface="+mn-ea"/>
                <a:cs typeface="+mn-cs"/>
              </a:rPr>
              <a:t>Genomför stickprovsmätning, uppdatera kollektiv. (</a:t>
            </a:r>
            <a:r>
              <a:rPr kumimoji="0" lang="sv-SE" sz="1050" b="0" i="0" u="none" strike="noStrike" kern="1200" cap="none" spc="0" normalizeH="0" baseline="0" noProof="0">
                <a:ln>
                  <a:noFill/>
                </a:ln>
                <a:solidFill>
                  <a:srgbClr val="FFFFFF"/>
                </a:solidFill>
                <a:effectLst/>
                <a:uLnTx/>
                <a:uFillTx/>
                <a:latin typeface="Calibri" panose="020F0502020204030204"/>
                <a:ea typeface="+mn-ea"/>
                <a:cs typeface="+mn-cs"/>
              </a:rPr>
              <a:t>Mätmetod</a:t>
            </a:r>
            <a:r>
              <a:rPr kumimoji="0" lang="sv-SE" sz="1050" b="0" i="0" u="none" strike="noStrike" kern="1200" cap="none" spc="0" normalizeH="0" baseline="0" noProof="0" dirty="0">
                <a:ln>
                  <a:noFill/>
                </a:ln>
                <a:solidFill>
                  <a:srgbClr val="FFFFFF"/>
                </a:solidFill>
                <a:effectLst/>
                <a:uLnTx/>
                <a:uFillTx/>
                <a:latin typeface="Calibri" panose="020F0502020204030204"/>
                <a:ea typeface="+mn-ea"/>
                <a:cs typeface="+mn-cs"/>
              </a:rPr>
              <a:t> = </a:t>
            </a:r>
            <a:r>
              <a:rPr kumimoji="0" lang="sv-SE" sz="1050" b="0" i="0" u="none" strike="noStrike" kern="1200" cap="none" spc="0" normalizeH="0" baseline="0" noProof="0">
                <a:ln>
                  <a:noFill/>
                </a:ln>
                <a:solidFill>
                  <a:srgbClr val="FFFFFF"/>
                </a:solidFill>
                <a:effectLst/>
                <a:uLnTx/>
                <a:uFillTx/>
                <a:latin typeface="Calibri" panose="020F0502020204030204"/>
                <a:ea typeface="+mn-ea"/>
                <a:cs typeface="+mn-cs"/>
              </a:rPr>
              <a:t>travmätning</a:t>
            </a:r>
            <a:r>
              <a:rPr kumimoji="0" lang="sv-SE" sz="105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sv-SE" sz="1050" b="0" i="0" u="none" strike="noStrike" kern="1200" cap="none" spc="0" normalizeH="0" baseline="0" noProof="0">
                <a:ln>
                  <a:noFill/>
                </a:ln>
                <a:solidFill>
                  <a:srgbClr val="FFFFFF"/>
                </a:solidFill>
                <a:effectLst/>
                <a:uLnTx/>
                <a:uFillTx/>
                <a:latin typeface="Calibri" panose="020F0502020204030204"/>
                <a:ea typeface="+mn-ea"/>
                <a:cs typeface="+mn-cs"/>
              </a:rPr>
              <a:t>mätobjekt</a:t>
            </a:r>
            <a:r>
              <a:rPr kumimoji="0" lang="sv-SE" sz="1050" b="0" i="0" u="none" strike="noStrike" kern="1200" cap="none" spc="0" normalizeH="0" baseline="0" noProof="0" dirty="0">
                <a:ln>
                  <a:noFill/>
                </a:ln>
                <a:solidFill>
                  <a:srgbClr val="FFFFFF"/>
                </a:solidFill>
                <a:effectLst/>
                <a:uLnTx/>
                <a:uFillTx/>
                <a:latin typeface="Calibri" panose="020F0502020204030204"/>
                <a:ea typeface="+mn-ea"/>
                <a:cs typeface="+mn-cs"/>
              </a:rPr>
              <a:t> leverans)</a:t>
            </a:r>
          </a:p>
        </p:txBody>
      </p:sp>
      <p:sp>
        <p:nvSpPr>
          <p:cNvPr id="10" name="Pil: femhörning 9">
            <a:extLst>
              <a:ext uri="{FF2B5EF4-FFF2-40B4-BE49-F238E27FC236}">
                <a16:creationId xmlns:a16="http://schemas.microsoft.com/office/drawing/2014/main" id="{A247674F-6E4B-0184-2099-D44BF051ACC9}"/>
              </a:ext>
            </a:extLst>
          </p:cNvPr>
          <p:cNvSpPr/>
          <p:nvPr/>
        </p:nvSpPr>
        <p:spPr>
          <a:xfrm>
            <a:off x="169560" y="6251910"/>
            <a:ext cx="11596117" cy="271467"/>
          </a:xfrm>
          <a:prstGeom prst="homePlat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FFFF"/>
                </a:solidFill>
                <a:effectLst/>
                <a:uLnTx/>
                <a:uFillTx/>
                <a:latin typeface="Calibri" panose="020F0502020204030204"/>
                <a:ea typeface="+mn-ea"/>
                <a:cs typeface="+mn-cs"/>
              </a:rPr>
              <a:t>Uppdatera aviseringsläget på aktuell industri</a:t>
            </a:r>
          </a:p>
        </p:txBody>
      </p:sp>
      <p:cxnSp>
        <p:nvCxnSpPr>
          <p:cNvPr id="14" name="Rak pilkoppling 13">
            <a:extLst>
              <a:ext uri="{FF2B5EF4-FFF2-40B4-BE49-F238E27FC236}">
                <a16:creationId xmlns:a16="http://schemas.microsoft.com/office/drawing/2014/main" id="{88A09CF4-688B-FD53-60B9-082E7D16F9D0}"/>
              </a:ext>
            </a:extLst>
          </p:cNvPr>
          <p:cNvCxnSpPr>
            <a:cxnSpLocks/>
            <a:stCxn id="30" idx="2"/>
          </p:cNvCxnSpPr>
          <p:nvPr/>
        </p:nvCxnSpPr>
        <p:spPr>
          <a:xfrm flipH="1">
            <a:off x="974509" y="2406409"/>
            <a:ext cx="1" cy="21329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Flödesschema: Dokument 28">
            <a:extLst>
              <a:ext uri="{FF2B5EF4-FFF2-40B4-BE49-F238E27FC236}">
                <a16:creationId xmlns:a16="http://schemas.microsoft.com/office/drawing/2014/main" id="{254498F9-5722-6A8C-CC6A-C48235561941}"/>
              </a:ext>
            </a:extLst>
          </p:cNvPr>
          <p:cNvSpPr/>
          <p:nvPr/>
        </p:nvSpPr>
        <p:spPr>
          <a:xfrm>
            <a:off x="294561" y="3753459"/>
            <a:ext cx="1372673" cy="349956"/>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leveransinnehåll</a:t>
            </a:r>
          </a:p>
        </p:txBody>
      </p:sp>
      <p:cxnSp>
        <p:nvCxnSpPr>
          <p:cNvPr id="21" name="Rak pilkoppling 20">
            <a:extLst>
              <a:ext uri="{FF2B5EF4-FFF2-40B4-BE49-F238E27FC236}">
                <a16:creationId xmlns:a16="http://schemas.microsoft.com/office/drawing/2014/main" id="{B2599996-6DB2-2F2B-DD1A-EF03F1465F78}"/>
              </a:ext>
            </a:extLst>
          </p:cNvPr>
          <p:cNvCxnSpPr>
            <a:cxnSpLocks/>
            <a:stCxn id="27" idx="2"/>
          </p:cNvCxnSpPr>
          <p:nvPr/>
        </p:nvCxnSpPr>
        <p:spPr>
          <a:xfrm>
            <a:off x="2705701" y="2347129"/>
            <a:ext cx="0" cy="21922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Rak pilkoppling 44">
            <a:extLst>
              <a:ext uri="{FF2B5EF4-FFF2-40B4-BE49-F238E27FC236}">
                <a16:creationId xmlns:a16="http://schemas.microsoft.com/office/drawing/2014/main" id="{D6424807-B6B5-0503-D685-298578D07F51}"/>
              </a:ext>
            </a:extLst>
          </p:cNvPr>
          <p:cNvCxnSpPr>
            <a:cxnSpLocks/>
            <a:stCxn id="27" idx="2"/>
          </p:cNvCxnSpPr>
          <p:nvPr/>
        </p:nvCxnSpPr>
        <p:spPr>
          <a:xfrm>
            <a:off x="2705701" y="2347129"/>
            <a:ext cx="6388" cy="31856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Rak pilkoppling 50">
            <a:extLst>
              <a:ext uri="{FF2B5EF4-FFF2-40B4-BE49-F238E27FC236}">
                <a16:creationId xmlns:a16="http://schemas.microsoft.com/office/drawing/2014/main" id="{EC40E568-1ADC-FAA4-783B-0F22D265F220}"/>
              </a:ext>
            </a:extLst>
          </p:cNvPr>
          <p:cNvCxnSpPr>
            <a:cxnSpLocks/>
          </p:cNvCxnSpPr>
          <p:nvPr/>
        </p:nvCxnSpPr>
        <p:spPr>
          <a:xfrm>
            <a:off x="2705701" y="2347129"/>
            <a:ext cx="20721" cy="39278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Flödesschema: Dokument 36">
            <a:extLst>
              <a:ext uri="{FF2B5EF4-FFF2-40B4-BE49-F238E27FC236}">
                <a16:creationId xmlns:a16="http://schemas.microsoft.com/office/drawing/2014/main" id="{7DFD9E9F-D550-32F0-E91A-279F5E7CA21F}"/>
              </a:ext>
            </a:extLst>
          </p:cNvPr>
          <p:cNvSpPr/>
          <p:nvPr/>
        </p:nvSpPr>
        <p:spPr>
          <a:xfrm>
            <a:off x="2019364" y="3700211"/>
            <a:ext cx="1372673" cy="349956"/>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Transportstatus (SS)</a:t>
            </a:r>
          </a:p>
        </p:txBody>
      </p:sp>
      <p:cxnSp>
        <p:nvCxnSpPr>
          <p:cNvPr id="57" name="Rak pilkoppling 56">
            <a:extLst>
              <a:ext uri="{FF2B5EF4-FFF2-40B4-BE49-F238E27FC236}">
                <a16:creationId xmlns:a16="http://schemas.microsoft.com/office/drawing/2014/main" id="{66DDC699-2A8C-34B2-0CCE-0019D0DD2BF6}"/>
              </a:ext>
            </a:extLst>
          </p:cNvPr>
          <p:cNvCxnSpPr>
            <a:cxnSpLocks/>
            <a:stCxn id="38" idx="2"/>
          </p:cNvCxnSpPr>
          <p:nvPr/>
        </p:nvCxnSpPr>
        <p:spPr>
          <a:xfrm>
            <a:off x="5584049" y="4027031"/>
            <a:ext cx="0" cy="5123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Rak pilkoppling 59">
            <a:extLst>
              <a:ext uri="{FF2B5EF4-FFF2-40B4-BE49-F238E27FC236}">
                <a16:creationId xmlns:a16="http://schemas.microsoft.com/office/drawing/2014/main" id="{C7E73099-7CE7-4261-9323-217E7B55177D}"/>
              </a:ext>
            </a:extLst>
          </p:cNvPr>
          <p:cNvCxnSpPr>
            <a:cxnSpLocks/>
            <a:stCxn id="38" idx="2"/>
          </p:cNvCxnSpPr>
          <p:nvPr/>
        </p:nvCxnSpPr>
        <p:spPr>
          <a:xfrm>
            <a:off x="5584049" y="4027031"/>
            <a:ext cx="12570" cy="14783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Rak pilkoppling 62">
            <a:extLst>
              <a:ext uri="{FF2B5EF4-FFF2-40B4-BE49-F238E27FC236}">
                <a16:creationId xmlns:a16="http://schemas.microsoft.com/office/drawing/2014/main" id="{23BC1B46-5399-2228-61CB-8CE910DB087E}"/>
              </a:ext>
            </a:extLst>
          </p:cNvPr>
          <p:cNvCxnSpPr>
            <a:cxnSpLocks/>
            <a:stCxn id="38" idx="2"/>
          </p:cNvCxnSpPr>
          <p:nvPr/>
        </p:nvCxnSpPr>
        <p:spPr>
          <a:xfrm>
            <a:off x="5584049" y="4027031"/>
            <a:ext cx="25727" cy="22115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Pil: femhörning 8">
            <a:extLst>
              <a:ext uri="{FF2B5EF4-FFF2-40B4-BE49-F238E27FC236}">
                <a16:creationId xmlns:a16="http://schemas.microsoft.com/office/drawing/2014/main" id="{A4CA78D3-3DA6-C9F3-10ED-D6EA8D3A41CA}"/>
              </a:ext>
            </a:extLst>
          </p:cNvPr>
          <p:cNvSpPr/>
          <p:nvPr/>
        </p:nvSpPr>
        <p:spPr>
          <a:xfrm>
            <a:off x="181180" y="5472781"/>
            <a:ext cx="8669205" cy="328475"/>
          </a:xfrm>
          <a:prstGeom prst="homePlat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FFFF"/>
                </a:solidFill>
                <a:effectLst/>
                <a:uLnTx/>
                <a:uFillTx/>
                <a:latin typeface="Calibri" panose="020F0502020204030204"/>
                <a:ea typeface="+mn-ea"/>
                <a:cs typeface="+mn-cs"/>
              </a:rPr>
              <a:t>Justera lager, agera eller lagra informationen</a:t>
            </a:r>
          </a:p>
        </p:txBody>
      </p:sp>
      <p:cxnSp>
        <p:nvCxnSpPr>
          <p:cNvPr id="68" name="Rak pilkoppling 67">
            <a:extLst>
              <a:ext uri="{FF2B5EF4-FFF2-40B4-BE49-F238E27FC236}">
                <a16:creationId xmlns:a16="http://schemas.microsoft.com/office/drawing/2014/main" id="{D6E3D261-88B8-B27F-8CBE-07233208043D}"/>
              </a:ext>
            </a:extLst>
          </p:cNvPr>
          <p:cNvCxnSpPr>
            <a:stCxn id="40" idx="2"/>
          </p:cNvCxnSpPr>
          <p:nvPr/>
        </p:nvCxnSpPr>
        <p:spPr>
          <a:xfrm flipH="1">
            <a:off x="7603118" y="2847210"/>
            <a:ext cx="296" cy="1701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Flödesschema: Dokument 71">
            <a:extLst>
              <a:ext uri="{FF2B5EF4-FFF2-40B4-BE49-F238E27FC236}">
                <a16:creationId xmlns:a16="http://schemas.microsoft.com/office/drawing/2014/main" id="{2CB77D22-81E3-98F4-358F-524A3D6852D7}"/>
              </a:ext>
            </a:extLst>
          </p:cNvPr>
          <p:cNvSpPr/>
          <p:nvPr/>
        </p:nvSpPr>
        <p:spPr>
          <a:xfrm>
            <a:off x="4901050" y="1979457"/>
            <a:ext cx="1372673" cy="349956"/>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Calibri" panose="020F0502020204030204"/>
                <a:ea typeface="+mn-ea"/>
                <a:cs typeface="+mn-cs"/>
              </a:rPr>
              <a:t>Transportstatus (SS)</a:t>
            </a:r>
          </a:p>
        </p:txBody>
      </p:sp>
      <p:cxnSp>
        <p:nvCxnSpPr>
          <p:cNvPr id="74" name="Rak pilkoppling 73">
            <a:extLst>
              <a:ext uri="{FF2B5EF4-FFF2-40B4-BE49-F238E27FC236}">
                <a16:creationId xmlns:a16="http://schemas.microsoft.com/office/drawing/2014/main" id="{68032660-C572-3622-1B53-B6A076C30077}"/>
              </a:ext>
            </a:extLst>
          </p:cNvPr>
          <p:cNvCxnSpPr>
            <a:cxnSpLocks/>
            <a:stCxn id="72" idx="2"/>
            <a:endCxn id="38" idx="0"/>
          </p:cNvCxnSpPr>
          <p:nvPr/>
        </p:nvCxnSpPr>
        <p:spPr>
          <a:xfrm flipH="1">
            <a:off x="5584049" y="2306277"/>
            <a:ext cx="3338" cy="13939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Pil: femhörning 34">
            <a:extLst>
              <a:ext uri="{FF2B5EF4-FFF2-40B4-BE49-F238E27FC236}">
                <a16:creationId xmlns:a16="http://schemas.microsoft.com/office/drawing/2014/main" id="{2082A4B2-CBDD-9F80-4D60-FC0CA7A5D942}"/>
              </a:ext>
            </a:extLst>
          </p:cNvPr>
          <p:cNvSpPr/>
          <p:nvPr/>
        </p:nvSpPr>
        <p:spPr>
          <a:xfrm>
            <a:off x="155167" y="4541517"/>
            <a:ext cx="6351615" cy="298614"/>
          </a:xfrm>
          <a:prstGeom prst="homePlat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FFFF"/>
                </a:solidFill>
                <a:effectLst/>
                <a:uLnTx/>
                <a:uFillTx/>
                <a:latin typeface="Calibri" panose="020F0502020204030204"/>
                <a:ea typeface="+mn-ea"/>
                <a:cs typeface="+mn-cs"/>
              </a:rPr>
              <a:t>Förbereda för lossning av tåg </a:t>
            </a:r>
          </a:p>
        </p:txBody>
      </p:sp>
      <p:sp>
        <p:nvSpPr>
          <p:cNvPr id="16" name="Pil: femhörning 15">
            <a:extLst>
              <a:ext uri="{FF2B5EF4-FFF2-40B4-BE49-F238E27FC236}">
                <a16:creationId xmlns:a16="http://schemas.microsoft.com/office/drawing/2014/main" id="{04CF3DA0-5C64-8063-A8BF-5F76380F0A2B}"/>
              </a:ext>
            </a:extLst>
          </p:cNvPr>
          <p:cNvSpPr/>
          <p:nvPr/>
        </p:nvSpPr>
        <p:spPr>
          <a:xfrm>
            <a:off x="155168" y="2764747"/>
            <a:ext cx="6270799" cy="692543"/>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FFFFFF"/>
                </a:solidFill>
                <a:effectLst/>
                <a:uLnTx/>
                <a:uFillTx/>
                <a:latin typeface="Calibri" panose="020F0502020204030204"/>
                <a:ea typeface="+mn-ea"/>
                <a:cs typeface="+mn-cs"/>
              </a:rPr>
              <a:t>Ta emot leveransavisering vidarebefordra till intressenter</a:t>
            </a:r>
          </a:p>
        </p:txBody>
      </p:sp>
      <p:sp>
        <p:nvSpPr>
          <p:cNvPr id="11" name="textruta 10">
            <a:extLst>
              <a:ext uri="{FF2B5EF4-FFF2-40B4-BE49-F238E27FC236}">
                <a16:creationId xmlns:a16="http://schemas.microsoft.com/office/drawing/2014/main" id="{B7FC1DE9-425C-FB9D-73A5-3B86CE36B304}"/>
              </a:ext>
            </a:extLst>
          </p:cNvPr>
          <p:cNvSpPr txBox="1"/>
          <p:nvPr/>
        </p:nvSpPr>
        <p:spPr>
          <a:xfrm>
            <a:off x="2284936" y="-7199"/>
            <a:ext cx="42474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panose="020F0502020204030204"/>
                <a:ea typeface="+mn-ea"/>
                <a:cs typeface="+mn-cs"/>
              </a:rPr>
              <a:t>Genomförande </a:t>
            </a:r>
            <a:r>
              <a:rPr kumimoji="0" lang="sv-SE" sz="1800" b="0" i="0" u="none" strike="noStrike" kern="1200" cap="none" spc="0" normalizeH="0" baseline="0" noProof="0">
                <a:ln>
                  <a:noFill/>
                </a:ln>
                <a:solidFill>
                  <a:srgbClr val="000000"/>
                </a:solidFill>
                <a:effectLst/>
                <a:uLnTx/>
                <a:uFillTx/>
                <a:latin typeface="Calibri" panose="020F0502020204030204"/>
                <a:ea typeface="+mn-ea"/>
                <a:cs typeface="+mn-cs"/>
              </a:rPr>
              <a:t>av transport och inmätning</a:t>
            </a:r>
            <a:endParaRPr kumimoji="0" lang="sv-SE"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7" name="Rektangel 16">
            <a:extLst>
              <a:ext uri="{FF2B5EF4-FFF2-40B4-BE49-F238E27FC236}">
                <a16:creationId xmlns:a16="http://schemas.microsoft.com/office/drawing/2014/main" id="{D06FA077-11C5-E09C-98F5-FA3D18A18527}"/>
              </a:ext>
            </a:extLst>
          </p:cNvPr>
          <p:cNvSpPr/>
          <p:nvPr/>
        </p:nvSpPr>
        <p:spPr>
          <a:xfrm>
            <a:off x="155168" y="3431856"/>
            <a:ext cx="1020365" cy="182832"/>
          </a:xfrm>
          <a:prstGeom prst="rect">
            <a:avLst/>
          </a:prstGeom>
          <a:ln>
            <a:solidFill>
              <a:schemeClr val="bg2">
                <a:lumMod val="6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VIOL</a:t>
            </a:r>
          </a:p>
        </p:txBody>
      </p:sp>
      <p:sp>
        <p:nvSpPr>
          <p:cNvPr id="32" name="Rektangel 31">
            <a:extLst>
              <a:ext uri="{FF2B5EF4-FFF2-40B4-BE49-F238E27FC236}">
                <a16:creationId xmlns:a16="http://schemas.microsoft.com/office/drawing/2014/main" id="{CCE000E1-9FEE-3563-A9C7-91448163A07B}"/>
              </a:ext>
            </a:extLst>
          </p:cNvPr>
          <p:cNvSpPr/>
          <p:nvPr/>
        </p:nvSpPr>
        <p:spPr>
          <a:xfrm>
            <a:off x="2019364" y="1856624"/>
            <a:ext cx="951334" cy="138825"/>
          </a:xfrm>
          <a:prstGeom prst="rect">
            <a:avLst/>
          </a:prstGeom>
          <a:ln>
            <a:solidFill>
              <a:schemeClr val="bg2">
                <a:lumMod val="6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Transportsystem</a:t>
            </a:r>
          </a:p>
        </p:txBody>
      </p:sp>
      <p:sp>
        <p:nvSpPr>
          <p:cNvPr id="33" name="Rektangel 32">
            <a:extLst>
              <a:ext uri="{FF2B5EF4-FFF2-40B4-BE49-F238E27FC236}">
                <a16:creationId xmlns:a16="http://schemas.microsoft.com/office/drawing/2014/main" id="{BA6CB50F-302F-14E7-79BB-FF9FE1ECC30C}"/>
              </a:ext>
            </a:extLst>
          </p:cNvPr>
          <p:cNvSpPr/>
          <p:nvPr/>
        </p:nvSpPr>
        <p:spPr>
          <a:xfrm>
            <a:off x="4897712" y="1764390"/>
            <a:ext cx="951334" cy="138825"/>
          </a:xfrm>
          <a:prstGeom prst="rect">
            <a:avLst/>
          </a:prstGeom>
          <a:ln>
            <a:solidFill>
              <a:schemeClr val="bg2">
                <a:lumMod val="6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Transportsystem</a:t>
            </a:r>
          </a:p>
        </p:txBody>
      </p:sp>
      <p:sp>
        <p:nvSpPr>
          <p:cNvPr id="44" name="Rektangel 43">
            <a:extLst>
              <a:ext uri="{FF2B5EF4-FFF2-40B4-BE49-F238E27FC236}">
                <a16:creationId xmlns:a16="http://schemas.microsoft.com/office/drawing/2014/main" id="{D4E18D5C-4F09-B741-9A61-D01095072285}"/>
              </a:ext>
            </a:extLst>
          </p:cNvPr>
          <p:cNvSpPr/>
          <p:nvPr/>
        </p:nvSpPr>
        <p:spPr>
          <a:xfrm>
            <a:off x="6503572" y="3645372"/>
            <a:ext cx="951334" cy="138825"/>
          </a:xfrm>
          <a:prstGeom prst="rect">
            <a:avLst/>
          </a:prstGeom>
          <a:ln>
            <a:solidFill>
              <a:schemeClr val="bg2">
                <a:lumMod val="6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Chaufförsvy/MPS</a:t>
            </a:r>
          </a:p>
        </p:txBody>
      </p:sp>
      <p:sp>
        <p:nvSpPr>
          <p:cNvPr id="46" name="Rektangel 45">
            <a:extLst>
              <a:ext uri="{FF2B5EF4-FFF2-40B4-BE49-F238E27FC236}">
                <a16:creationId xmlns:a16="http://schemas.microsoft.com/office/drawing/2014/main" id="{62512314-9EC1-90E9-913C-63B74F044B0E}"/>
              </a:ext>
            </a:extLst>
          </p:cNvPr>
          <p:cNvSpPr/>
          <p:nvPr/>
        </p:nvSpPr>
        <p:spPr>
          <a:xfrm>
            <a:off x="155168" y="4886421"/>
            <a:ext cx="951334" cy="138825"/>
          </a:xfrm>
          <a:prstGeom prst="rect">
            <a:avLst/>
          </a:prstGeom>
          <a:ln>
            <a:solidFill>
              <a:schemeClr val="bg2">
                <a:lumMod val="6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Trucksystem</a:t>
            </a:r>
          </a:p>
        </p:txBody>
      </p:sp>
      <p:sp>
        <p:nvSpPr>
          <p:cNvPr id="47" name="Rektangel 46">
            <a:extLst>
              <a:ext uri="{FF2B5EF4-FFF2-40B4-BE49-F238E27FC236}">
                <a16:creationId xmlns:a16="http://schemas.microsoft.com/office/drawing/2014/main" id="{7715677C-2FBF-4432-F6A2-4AEEC4092233}"/>
              </a:ext>
            </a:extLst>
          </p:cNvPr>
          <p:cNvSpPr/>
          <p:nvPr/>
        </p:nvSpPr>
        <p:spPr>
          <a:xfrm>
            <a:off x="9827453" y="3624528"/>
            <a:ext cx="951334" cy="138825"/>
          </a:xfrm>
          <a:prstGeom prst="rect">
            <a:avLst/>
          </a:prstGeom>
          <a:ln>
            <a:solidFill>
              <a:schemeClr val="bg2">
                <a:lumMod val="6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Chaufförsvy/MPS</a:t>
            </a:r>
          </a:p>
        </p:txBody>
      </p:sp>
      <p:sp>
        <p:nvSpPr>
          <p:cNvPr id="50" name="Rektangel 49">
            <a:extLst>
              <a:ext uri="{FF2B5EF4-FFF2-40B4-BE49-F238E27FC236}">
                <a16:creationId xmlns:a16="http://schemas.microsoft.com/office/drawing/2014/main" id="{9985F3C0-2078-E6D7-749C-63AFB8C1A3D8}"/>
              </a:ext>
            </a:extLst>
          </p:cNvPr>
          <p:cNvSpPr/>
          <p:nvPr/>
        </p:nvSpPr>
        <p:spPr>
          <a:xfrm>
            <a:off x="192455" y="5810539"/>
            <a:ext cx="951334" cy="138825"/>
          </a:xfrm>
          <a:prstGeom prst="rect">
            <a:avLst/>
          </a:prstGeom>
          <a:ln>
            <a:solidFill>
              <a:schemeClr val="bg2">
                <a:lumMod val="6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Kunders system</a:t>
            </a:r>
          </a:p>
        </p:txBody>
      </p:sp>
      <p:sp>
        <p:nvSpPr>
          <p:cNvPr id="52" name="Rektangel 51">
            <a:extLst>
              <a:ext uri="{FF2B5EF4-FFF2-40B4-BE49-F238E27FC236}">
                <a16:creationId xmlns:a16="http://schemas.microsoft.com/office/drawing/2014/main" id="{C395EE23-474F-51AF-144D-7CD99E0E29DC}"/>
              </a:ext>
            </a:extLst>
          </p:cNvPr>
          <p:cNvSpPr/>
          <p:nvPr/>
        </p:nvSpPr>
        <p:spPr>
          <a:xfrm>
            <a:off x="159012" y="6558272"/>
            <a:ext cx="951334" cy="138825"/>
          </a:xfrm>
          <a:prstGeom prst="rect">
            <a:avLst/>
          </a:prstGeom>
          <a:ln>
            <a:solidFill>
              <a:schemeClr val="bg2">
                <a:lumMod val="6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Kunders system</a:t>
            </a:r>
          </a:p>
        </p:txBody>
      </p:sp>
      <p:sp>
        <p:nvSpPr>
          <p:cNvPr id="53" name="Pil: femhörning 52">
            <a:extLst>
              <a:ext uri="{FF2B5EF4-FFF2-40B4-BE49-F238E27FC236}">
                <a16:creationId xmlns:a16="http://schemas.microsoft.com/office/drawing/2014/main" id="{863BBA27-875A-884C-023C-1B9599252403}"/>
              </a:ext>
            </a:extLst>
          </p:cNvPr>
          <p:cNvSpPr/>
          <p:nvPr/>
        </p:nvSpPr>
        <p:spPr>
          <a:xfrm>
            <a:off x="8326940" y="2909843"/>
            <a:ext cx="1438157" cy="74786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FFFFFF"/>
                </a:solidFill>
                <a:effectLst/>
                <a:uLnTx/>
                <a:uFillTx/>
                <a:latin typeface="Calibri" panose="020F0502020204030204"/>
                <a:ea typeface="+mn-ea"/>
                <a:cs typeface="+mn-cs"/>
              </a:rPr>
              <a:t>Räkna om till volym</a:t>
            </a:r>
          </a:p>
        </p:txBody>
      </p:sp>
      <p:sp>
        <p:nvSpPr>
          <p:cNvPr id="54" name="Rektangel 53">
            <a:extLst>
              <a:ext uri="{FF2B5EF4-FFF2-40B4-BE49-F238E27FC236}">
                <a16:creationId xmlns:a16="http://schemas.microsoft.com/office/drawing/2014/main" id="{0A66E90A-670D-D881-141D-CE6BEBF71A02}"/>
              </a:ext>
            </a:extLst>
          </p:cNvPr>
          <p:cNvSpPr/>
          <p:nvPr/>
        </p:nvSpPr>
        <p:spPr>
          <a:xfrm>
            <a:off x="8333643" y="3667920"/>
            <a:ext cx="1026380" cy="182832"/>
          </a:xfrm>
          <a:prstGeom prst="rect">
            <a:avLst/>
          </a:prstGeom>
          <a:ln>
            <a:solidFill>
              <a:schemeClr val="bg2">
                <a:lumMod val="6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VIOL</a:t>
            </a:r>
          </a:p>
        </p:txBody>
      </p:sp>
      <p:cxnSp>
        <p:nvCxnSpPr>
          <p:cNvPr id="58" name="Rak pilkoppling 57">
            <a:extLst>
              <a:ext uri="{FF2B5EF4-FFF2-40B4-BE49-F238E27FC236}">
                <a16:creationId xmlns:a16="http://schemas.microsoft.com/office/drawing/2014/main" id="{54CCE632-6C4A-B4E7-6194-448CBA280CDA}"/>
              </a:ext>
            </a:extLst>
          </p:cNvPr>
          <p:cNvCxnSpPr>
            <a:cxnSpLocks/>
            <a:stCxn id="39" idx="3"/>
            <a:endCxn id="53" idx="0"/>
          </p:cNvCxnSpPr>
          <p:nvPr/>
        </p:nvCxnSpPr>
        <p:spPr>
          <a:xfrm>
            <a:off x="8288322" y="2203390"/>
            <a:ext cx="570730" cy="7064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Rak pilkoppling 54">
            <a:extLst>
              <a:ext uri="{FF2B5EF4-FFF2-40B4-BE49-F238E27FC236}">
                <a16:creationId xmlns:a16="http://schemas.microsoft.com/office/drawing/2014/main" id="{5544774B-DD30-8CE4-7B62-A1E2B6D57C40}"/>
              </a:ext>
            </a:extLst>
          </p:cNvPr>
          <p:cNvCxnSpPr>
            <a:stCxn id="39" idx="2"/>
            <a:endCxn id="40" idx="0"/>
          </p:cNvCxnSpPr>
          <p:nvPr/>
        </p:nvCxnSpPr>
        <p:spPr>
          <a:xfrm>
            <a:off x="7601986" y="2355232"/>
            <a:ext cx="1428" cy="1651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Rak pilkoppling 58">
            <a:extLst>
              <a:ext uri="{FF2B5EF4-FFF2-40B4-BE49-F238E27FC236}">
                <a16:creationId xmlns:a16="http://schemas.microsoft.com/office/drawing/2014/main" id="{ACDEF99C-A7BD-2D47-8530-9EF953EE6216}"/>
              </a:ext>
            </a:extLst>
          </p:cNvPr>
          <p:cNvCxnSpPr>
            <a:cxnSpLocks/>
            <a:stCxn id="40" idx="2"/>
          </p:cNvCxnSpPr>
          <p:nvPr/>
        </p:nvCxnSpPr>
        <p:spPr>
          <a:xfrm>
            <a:off x="7603414" y="2847210"/>
            <a:ext cx="0" cy="2625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Pil: femhörning 55">
            <a:extLst>
              <a:ext uri="{FF2B5EF4-FFF2-40B4-BE49-F238E27FC236}">
                <a16:creationId xmlns:a16="http://schemas.microsoft.com/office/drawing/2014/main" id="{E68ADEDF-844D-4F08-1504-29B14AFA283E}"/>
              </a:ext>
            </a:extLst>
          </p:cNvPr>
          <p:cNvSpPr/>
          <p:nvPr/>
        </p:nvSpPr>
        <p:spPr>
          <a:xfrm>
            <a:off x="6539914" y="4549147"/>
            <a:ext cx="5438363" cy="298614"/>
          </a:xfrm>
          <a:prstGeom prst="homePlat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FFFF"/>
                </a:solidFill>
                <a:effectLst/>
                <a:uLnTx/>
                <a:uFillTx/>
                <a:latin typeface="Calibri" panose="020F0502020204030204"/>
                <a:ea typeface="+mn-ea"/>
                <a:cs typeface="+mn-cs"/>
              </a:rPr>
              <a:t>Lossa tåg, lossa stickprov och placera på angiven plats</a:t>
            </a:r>
          </a:p>
        </p:txBody>
      </p:sp>
      <p:sp>
        <p:nvSpPr>
          <p:cNvPr id="41" name="Pil: femhörning 40">
            <a:extLst>
              <a:ext uri="{FF2B5EF4-FFF2-40B4-BE49-F238E27FC236}">
                <a16:creationId xmlns:a16="http://schemas.microsoft.com/office/drawing/2014/main" id="{5AE1D11D-2A4C-14E9-8C84-5E60BF54ACAE}"/>
              </a:ext>
            </a:extLst>
          </p:cNvPr>
          <p:cNvSpPr/>
          <p:nvPr/>
        </p:nvSpPr>
        <p:spPr>
          <a:xfrm>
            <a:off x="6506782" y="2926094"/>
            <a:ext cx="1864309" cy="74786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Calibri" panose="020F0502020204030204"/>
                <a:ea typeface="+mn-ea"/>
                <a:cs typeface="+mn-cs"/>
              </a:rPr>
              <a:t>Förbereda </a:t>
            </a:r>
            <a:r>
              <a:rPr kumimoji="0" lang="sv-SE" sz="1050" b="0" i="0" u="none" strike="noStrike" kern="1200" cap="none" spc="0" normalizeH="0" baseline="0" noProof="0" dirty="0">
                <a:ln>
                  <a:noFill/>
                </a:ln>
                <a:solidFill>
                  <a:srgbClr val="FFFFFF"/>
                </a:solidFill>
                <a:effectLst/>
                <a:uLnTx/>
                <a:uFillTx/>
                <a:latin typeface="Calibri" panose="020F0502020204030204"/>
                <a:ea typeface="+mn-ea"/>
                <a:cs typeface="+mn-cs"/>
              </a:rPr>
              <a:t>stickprovsmätning </a:t>
            </a:r>
            <a:r>
              <a:rPr kumimoji="0" lang="sv-SE" sz="1050" b="0" i="0" u="none" strike="noStrike" kern="1200" cap="none" spc="0" normalizeH="0" baseline="0" noProof="0">
                <a:ln>
                  <a:noFill/>
                </a:ln>
                <a:solidFill>
                  <a:srgbClr val="FFFFFF"/>
                </a:solidFill>
                <a:effectLst/>
                <a:uLnTx/>
                <a:uFillTx/>
                <a:latin typeface="Calibri" panose="020F0502020204030204"/>
                <a:ea typeface="+mn-ea"/>
                <a:cs typeface="+mn-cs"/>
              </a:rPr>
              <a:t>via fjärrmätning</a:t>
            </a:r>
            <a:r>
              <a:rPr kumimoji="0" lang="sv-SE" sz="1050" b="0" i="0" u="none" strike="noStrike" kern="1200" cap="none" spc="0" normalizeH="0" baseline="0" noProof="0" dirty="0">
                <a:ln>
                  <a:noFill/>
                </a:ln>
                <a:solidFill>
                  <a:srgbClr val="FFFFFF"/>
                </a:solidFill>
                <a:effectLst/>
                <a:uLnTx/>
                <a:uFillTx/>
                <a:latin typeface="Calibri" panose="020F0502020204030204"/>
                <a:ea typeface="+mn-ea"/>
                <a:cs typeface="+mn-cs"/>
              </a:rPr>
              <a:t>.</a:t>
            </a:r>
          </a:p>
        </p:txBody>
      </p:sp>
      <p:sp>
        <p:nvSpPr>
          <p:cNvPr id="2" name="textruta 1">
            <a:extLst>
              <a:ext uri="{FF2B5EF4-FFF2-40B4-BE49-F238E27FC236}">
                <a16:creationId xmlns:a16="http://schemas.microsoft.com/office/drawing/2014/main" id="{B3E6E758-EEF1-ECEB-C073-1648F9FF5937}"/>
              </a:ext>
            </a:extLst>
          </p:cNvPr>
          <p:cNvSpPr txBox="1"/>
          <p:nvPr/>
        </p:nvSpPr>
        <p:spPr>
          <a:xfrm rot="2582747">
            <a:off x="10275403" y="467547"/>
            <a:ext cx="20458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srgbClr val="FF0000"/>
                </a:solidFill>
                <a:effectLst/>
                <a:uLnTx/>
                <a:uFillTx/>
                <a:latin typeface="Calibri" panose="020F0502020204030204"/>
                <a:ea typeface="+mn-ea"/>
                <a:cs typeface="+mn-cs"/>
              </a:rPr>
              <a:t>Arbetsmaterial</a:t>
            </a:r>
          </a:p>
        </p:txBody>
      </p:sp>
    </p:spTree>
    <p:extLst>
      <p:ext uri="{BB962C8B-B14F-4D97-AF65-F5344CB8AC3E}">
        <p14:creationId xmlns:p14="http://schemas.microsoft.com/office/powerpoint/2010/main" val="3105422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2E6BB958-F6DF-1F54-E4C6-5A2299039064}"/>
              </a:ext>
            </a:extLst>
          </p:cNvPr>
          <p:cNvSpPr>
            <a:spLocks noGrp="1"/>
          </p:cNvSpPr>
          <p:nvPr>
            <p:ph type="title"/>
          </p:nvPr>
        </p:nvSpPr>
        <p:spPr/>
        <p:txBody>
          <a:bodyPr/>
          <a:lstStyle/>
          <a:p>
            <a:r>
              <a:rPr lang="sv-SE" dirty="0"/>
              <a:t>Processbeskrivning, övergripande</a:t>
            </a:r>
          </a:p>
        </p:txBody>
      </p:sp>
      <p:sp>
        <p:nvSpPr>
          <p:cNvPr id="6" name="Pil: femhörning 5">
            <a:extLst>
              <a:ext uri="{FF2B5EF4-FFF2-40B4-BE49-F238E27FC236}">
                <a16:creationId xmlns:a16="http://schemas.microsoft.com/office/drawing/2014/main" id="{51E95B78-ACFE-6254-3455-FBB284450764}"/>
              </a:ext>
            </a:extLst>
          </p:cNvPr>
          <p:cNvSpPr/>
          <p:nvPr/>
        </p:nvSpPr>
        <p:spPr>
          <a:xfrm>
            <a:off x="221672" y="1690688"/>
            <a:ext cx="1603169" cy="104502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FFFFFF"/>
                </a:solidFill>
                <a:effectLst/>
                <a:uLnTx/>
                <a:uFillTx/>
                <a:latin typeface="Calibri" panose="020F0502020204030204"/>
                <a:ea typeface="+mn-ea"/>
                <a:cs typeface="+mn-cs"/>
              </a:rPr>
              <a:t>Förbereda råvaru och tjänsteaffär</a:t>
            </a:r>
          </a:p>
        </p:txBody>
      </p:sp>
      <p:sp>
        <p:nvSpPr>
          <p:cNvPr id="7" name="Pil: femhörning 6">
            <a:extLst>
              <a:ext uri="{FF2B5EF4-FFF2-40B4-BE49-F238E27FC236}">
                <a16:creationId xmlns:a16="http://schemas.microsoft.com/office/drawing/2014/main" id="{F1A679FE-AE8B-9432-FC50-3FDADB0FD98E}"/>
              </a:ext>
            </a:extLst>
          </p:cNvPr>
          <p:cNvSpPr/>
          <p:nvPr/>
        </p:nvSpPr>
        <p:spPr>
          <a:xfrm>
            <a:off x="1854529" y="1690687"/>
            <a:ext cx="1603169" cy="104502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FFFFFF"/>
                </a:solidFill>
                <a:effectLst/>
                <a:uLnTx/>
                <a:uFillTx/>
                <a:latin typeface="Calibri" panose="020F0502020204030204"/>
                <a:ea typeface="+mn-ea"/>
                <a:cs typeface="+mn-cs"/>
              </a:rPr>
              <a:t>Initiera och administrera råvaru och tjänsteaffär</a:t>
            </a:r>
          </a:p>
        </p:txBody>
      </p:sp>
      <p:sp>
        <p:nvSpPr>
          <p:cNvPr id="8" name="Pil: femhörning 7">
            <a:extLst>
              <a:ext uri="{FF2B5EF4-FFF2-40B4-BE49-F238E27FC236}">
                <a16:creationId xmlns:a16="http://schemas.microsoft.com/office/drawing/2014/main" id="{4D2917E1-0F12-A14B-FB41-E70F71E20CE6}"/>
              </a:ext>
            </a:extLst>
          </p:cNvPr>
          <p:cNvSpPr/>
          <p:nvPr/>
        </p:nvSpPr>
        <p:spPr>
          <a:xfrm>
            <a:off x="3487386" y="1690688"/>
            <a:ext cx="1603169" cy="104502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FFFFFF"/>
                </a:solidFill>
                <a:effectLst/>
                <a:uLnTx/>
                <a:uFillTx/>
                <a:latin typeface="Calibri" panose="020F0502020204030204"/>
                <a:ea typeface="+mn-ea"/>
                <a:cs typeface="+mn-cs"/>
              </a:rPr>
              <a:t>Hantera råvaruaffärens logistik</a:t>
            </a:r>
          </a:p>
        </p:txBody>
      </p:sp>
      <p:sp>
        <p:nvSpPr>
          <p:cNvPr id="9" name="Pil: femhörning 8">
            <a:extLst>
              <a:ext uri="{FF2B5EF4-FFF2-40B4-BE49-F238E27FC236}">
                <a16:creationId xmlns:a16="http://schemas.microsoft.com/office/drawing/2014/main" id="{7D07B16C-3B45-6D07-A83A-FBC8F18BA5B3}"/>
              </a:ext>
            </a:extLst>
          </p:cNvPr>
          <p:cNvSpPr/>
          <p:nvPr/>
        </p:nvSpPr>
        <p:spPr>
          <a:xfrm>
            <a:off x="5120243" y="1690689"/>
            <a:ext cx="1603169" cy="104502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FFFFFF"/>
                </a:solidFill>
                <a:effectLst/>
                <a:uLnTx/>
                <a:uFillTx/>
                <a:latin typeface="Calibri" panose="020F0502020204030204"/>
                <a:ea typeface="+mn-ea"/>
                <a:cs typeface="+mn-cs"/>
              </a:rPr>
              <a:t>Hantera produktions-uppgifter</a:t>
            </a:r>
          </a:p>
        </p:txBody>
      </p:sp>
      <p:sp>
        <p:nvSpPr>
          <p:cNvPr id="11" name="Pil: femhörning 10">
            <a:extLst>
              <a:ext uri="{FF2B5EF4-FFF2-40B4-BE49-F238E27FC236}">
                <a16:creationId xmlns:a16="http://schemas.microsoft.com/office/drawing/2014/main" id="{8531E292-7F75-8380-176A-9C656BDD4BE0}"/>
              </a:ext>
            </a:extLst>
          </p:cNvPr>
          <p:cNvSpPr/>
          <p:nvPr/>
        </p:nvSpPr>
        <p:spPr>
          <a:xfrm>
            <a:off x="6738007" y="1690690"/>
            <a:ext cx="1603169" cy="104502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FFFFFF"/>
                </a:solidFill>
                <a:effectLst/>
                <a:uLnTx/>
                <a:uFillTx/>
                <a:latin typeface="Calibri" panose="020F0502020204030204"/>
                <a:ea typeface="+mn-ea"/>
                <a:cs typeface="+mn-cs"/>
              </a:rPr>
              <a:t>Hantera transport-uppgifter</a:t>
            </a:r>
          </a:p>
        </p:txBody>
      </p:sp>
      <p:sp>
        <p:nvSpPr>
          <p:cNvPr id="12" name="Pil: femhörning 11">
            <a:extLst>
              <a:ext uri="{FF2B5EF4-FFF2-40B4-BE49-F238E27FC236}">
                <a16:creationId xmlns:a16="http://schemas.microsoft.com/office/drawing/2014/main" id="{B679FAAC-E283-450F-3E0F-20A6DE75DFEC}"/>
              </a:ext>
            </a:extLst>
          </p:cNvPr>
          <p:cNvSpPr/>
          <p:nvPr/>
        </p:nvSpPr>
        <p:spPr>
          <a:xfrm>
            <a:off x="8370864" y="1690690"/>
            <a:ext cx="1603169" cy="104502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FFFFFF"/>
                </a:solidFill>
                <a:effectLst/>
                <a:uLnTx/>
                <a:uFillTx/>
                <a:latin typeface="Calibri" panose="020F0502020204030204"/>
                <a:ea typeface="+mn-ea"/>
                <a:cs typeface="+mn-cs"/>
              </a:rPr>
              <a:t>Hantera mätuppgifter</a:t>
            </a:r>
          </a:p>
        </p:txBody>
      </p:sp>
      <p:sp>
        <p:nvSpPr>
          <p:cNvPr id="13" name="Pil: femhörning 12">
            <a:extLst>
              <a:ext uri="{FF2B5EF4-FFF2-40B4-BE49-F238E27FC236}">
                <a16:creationId xmlns:a16="http://schemas.microsoft.com/office/drawing/2014/main" id="{B0817212-390C-B307-4E37-A3892BF32621}"/>
              </a:ext>
            </a:extLst>
          </p:cNvPr>
          <p:cNvSpPr/>
          <p:nvPr/>
        </p:nvSpPr>
        <p:spPr>
          <a:xfrm>
            <a:off x="9988628" y="1690686"/>
            <a:ext cx="1603169" cy="104502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FFFFFF"/>
                </a:solidFill>
                <a:effectLst/>
                <a:uLnTx/>
                <a:uFillTx/>
                <a:latin typeface="Calibri" panose="020F0502020204030204"/>
                <a:ea typeface="+mn-ea"/>
                <a:cs typeface="+mn-cs"/>
              </a:rPr>
              <a:t>Beräkna råvaru och tjänsteaffär</a:t>
            </a:r>
          </a:p>
        </p:txBody>
      </p:sp>
      <p:sp>
        <p:nvSpPr>
          <p:cNvPr id="15" name="Pil: femhörning 14">
            <a:extLst>
              <a:ext uri="{FF2B5EF4-FFF2-40B4-BE49-F238E27FC236}">
                <a16:creationId xmlns:a16="http://schemas.microsoft.com/office/drawing/2014/main" id="{C4F7A35A-87B6-4AD5-BAD6-31C67D60185D}"/>
              </a:ext>
            </a:extLst>
          </p:cNvPr>
          <p:cNvSpPr/>
          <p:nvPr/>
        </p:nvSpPr>
        <p:spPr>
          <a:xfrm>
            <a:off x="1854529" y="3505074"/>
            <a:ext cx="1603169" cy="104502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FFFFFF"/>
                </a:solidFill>
                <a:effectLst/>
                <a:uLnTx/>
                <a:uFillTx/>
                <a:latin typeface="Calibri" panose="020F0502020204030204"/>
                <a:ea typeface="+mn-ea"/>
                <a:cs typeface="+mn-cs"/>
              </a:rPr>
              <a:t>Redovisa råvaru och tjänsteaffär</a:t>
            </a:r>
          </a:p>
        </p:txBody>
      </p:sp>
      <p:sp>
        <p:nvSpPr>
          <p:cNvPr id="16" name="Pil: femhörning 15">
            <a:extLst>
              <a:ext uri="{FF2B5EF4-FFF2-40B4-BE49-F238E27FC236}">
                <a16:creationId xmlns:a16="http://schemas.microsoft.com/office/drawing/2014/main" id="{E63A2412-0434-AE8B-4847-4E21A571F780}"/>
              </a:ext>
            </a:extLst>
          </p:cNvPr>
          <p:cNvSpPr/>
          <p:nvPr/>
        </p:nvSpPr>
        <p:spPr>
          <a:xfrm>
            <a:off x="3517074" y="3477922"/>
            <a:ext cx="1603169" cy="104502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FFFFFF"/>
                </a:solidFill>
                <a:effectLst/>
                <a:uLnTx/>
                <a:uFillTx/>
                <a:latin typeface="Calibri" panose="020F0502020204030204"/>
                <a:ea typeface="+mn-ea"/>
                <a:cs typeface="+mn-cs"/>
              </a:rPr>
              <a:t>Ändrings-hantering</a:t>
            </a:r>
          </a:p>
        </p:txBody>
      </p:sp>
      <p:cxnSp>
        <p:nvCxnSpPr>
          <p:cNvPr id="5" name="Koppling: vinklad 4">
            <a:extLst>
              <a:ext uri="{FF2B5EF4-FFF2-40B4-BE49-F238E27FC236}">
                <a16:creationId xmlns:a16="http://schemas.microsoft.com/office/drawing/2014/main" id="{8863FCA0-4351-A62E-FD0A-ADE1D4280329}"/>
              </a:ext>
            </a:extLst>
          </p:cNvPr>
          <p:cNvCxnSpPr>
            <a:stCxn id="13" idx="3"/>
            <a:endCxn id="15" idx="1"/>
          </p:cNvCxnSpPr>
          <p:nvPr/>
        </p:nvCxnSpPr>
        <p:spPr>
          <a:xfrm flipH="1">
            <a:off x="1854529" y="2213201"/>
            <a:ext cx="9737268" cy="1814388"/>
          </a:xfrm>
          <a:prstGeom prst="bentConnector5">
            <a:avLst>
              <a:gd name="adj1" fmla="val -2348"/>
              <a:gd name="adj2" fmla="val 50000"/>
              <a:gd name="adj3" fmla="val 102348"/>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10223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BA27DF6-ED3C-DFA0-A69E-5761A8423A01}"/>
              </a:ext>
            </a:extLst>
          </p:cNvPr>
          <p:cNvSpPr>
            <a:spLocks noGrp="1"/>
          </p:cNvSpPr>
          <p:nvPr>
            <p:ph type="title"/>
          </p:nvPr>
        </p:nvSpPr>
        <p:spPr/>
        <p:txBody>
          <a:bodyPr/>
          <a:lstStyle/>
          <a:p>
            <a:r>
              <a:rPr lang="sv-SE" dirty="0"/>
              <a:t>Vad behöver Biometria fixa</a:t>
            </a:r>
          </a:p>
        </p:txBody>
      </p:sp>
      <p:sp>
        <p:nvSpPr>
          <p:cNvPr id="4" name="Platshållare för innehåll 3">
            <a:extLst>
              <a:ext uri="{FF2B5EF4-FFF2-40B4-BE49-F238E27FC236}">
                <a16:creationId xmlns:a16="http://schemas.microsoft.com/office/drawing/2014/main" id="{553F6E14-FBB9-AA9F-C5C3-D9B4DE4F19E8}"/>
              </a:ext>
            </a:extLst>
          </p:cNvPr>
          <p:cNvSpPr>
            <a:spLocks noGrp="1"/>
          </p:cNvSpPr>
          <p:nvPr>
            <p:ph idx="1"/>
          </p:nvPr>
        </p:nvSpPr>
        <p:spPr>
          <a:xfrm>
            <a:off x="838200" y="1319980"/>
            <a:ext cx="4971393" cy="4918075"/>
          </a:xfrm>
        </p:spPr>
        <p:txBody>
          <a:bodyPr/>
          <a:lstStyle/>
          <a:p>
            <a:pPr marL="290513" indent="-285750">
              <a:lnSpc>
                <a:spcPct val="100000"/>
              </a:lnSpc>
              <a:spcBef>
                <a:spcPts val="600"/>
              </a:spcBef>
              <a:spcAft>
                <a:spcPts val="600"/>
              </a:spcAft>
              <a:buFont typeface="Arial" panose="020B0604020202020204" pitchFamily="34" charset="0"/>
              <a:buChar char="•"/>
            </a:pPr>
            <a:r>
              <a:rPr lang="sv-SE" sz="1400" dirty="0"/>
              <a:t>Mätningstjänst</a:t>
            </a:r>
          </a:p>
          <a:p>
            <a:pPr marL="641350" lvl="1" indent="-285750">
              <a:buFont typeface="Arial" panose="020B0604020202020204" pitchFamily="34" charset="0"/>
              <a:buChar char="•"/>
            </a:pPr>
            <a:r>
              <a:rPr lang="sv-SE" sz="1200" dirty="0"/>
              <a:t>Skapa ordinarie mätningstjänst för räkning för extern insändning och stickprovsmätning via travmätning</a:t>
            </a:r>
          </a:p>
          <a:p>
            <a:pPr marL="641350" lvl="1" indent="-285750">
              <a:buFont typeface="Arial" panose="020B0604020202020204" pitchFamily="34" charset="0"/>
              <a:buChar char="•"/>
            </a:pPr>
            <a:r>
              <a:rPr lang="sv-SE" sz="1200" dirty="0"/>
              <a:t>Skapa en travmätningstjänst för stickprov som kan hantera summering av två mätresultat till en kvantitet.</a:t>
            </a:r>
          </a:p>
          <a:p>
            <a:pPr marL="290513" indent="-285750">
              <a:lnSpc>
                <a:spcPct val="100000"/>
              </a:lnSpc>
              <a:spcBef>
                <a:spcPts val="600"/>
              </a:spcBef>
              <a:spcAft>
                <a:spcPts val="600"/>
              </a:spcAft>
              <a:buFont typeface="Arial" panose="020B0604020202020204" pitchFamily="34" charset="0"/>
              <a:buChar char="•"/>
            </a:pPr>
            <a:r>
              <a:rPr lang="sv-SE" sz="1400" dirty="0"/>
              <a:t>Kollektivbeskrivningen</a:t>
            </a:r>
          </a:p>
          <a:p>
            <a:pPr marL="641350" lvl="1" indent="-285750">
              <a:buFont typeface="Arial" panose="020B0604020202020204" pitchFamily="34" charset="0"/>
              <a:buChar char="•"/>
            </a:pPr>
            <a:r>
              <a:rPr lang="sv-SE" sz="1200" dirty="0"/>
              <a:t>Uppdatera lösningen så att det är möjligt för mätning att förstå att Biometria inte ska utföra den ordinarie mätningen och dra stickprov för aktuellt kollektiv.</a:t>
            </a:r>
          </a:p>
          <a:p>
            <a:pPr marL="290513" indent="-285750">
              <a:lnSpc>
                <a:spcPct val="100000"/>
              </a:lnSpc>
              <a:spcBef>
                <a:spcPts val="600"/>
              </a:spcBef>
              <a:spcAft>
                <a:spcPts val="600"/>
              </a:spcAft>
              <a:buFont typeface="Arial" panose="020B0604020202020204" pitchFamily="34" charset="0"/>
              <a:buChar char="•"/>
            </a:pPr>
            <a:r>
              <a:rPr lang="sv-SE" sz="1400" dirty="0"/>
              <a:t>I avisering</a:t>
            </a:r>
          </a:p>
          <a:p>
            <a:pPr marL="641350" lvl="1" indent="-285750">
              <a:buFont typeface="Arial" panose="020B0604020202020204" pitchFamily="34" charset="0"/>
              <a:buChar char="•"/>
            </a:pPr>
            <a:r>
              <a:rPr lang="sv-SE" sz="1200" dirty="0"/>
              <a:t>Behöver veta från vilket kollektiv som stickprovet är utplockat för att säkerställa att rätt provmätorder avropas, </a:t>
            </a:r>
            <a:endParaRPr lang="sv-SE" sz="1200" dirty="0">
              <a:highlight>
                <a:srgbClr val="FFFF00"/>
              </a:highlight>
            </a:endParaRPr>
          </a:p>
        </p:txBody>
      </p:sp>
      <p:sp>
        <p:nvSpPr>
          <p:cNvPr id="5" name="Platshållare för innehåll 3">
            <a:extLst>
              <a:ext uri="{FF2B5EF4-FFF2-40B4-BE49-F238E27FC236}">
                <a16:creationId xmlns:a16="http://schemas.microsoft.com/office/drawing/2014/main" id="{CF7E08AF-6430-E6E9-5F87-200E8EB78626}"/>
              </a:ext>
            </a:extLst>
          </p:cNvPr>
          <p:cNvSpPr txBox="1">
            <a:spLocks/>
          </p:cNvSpPr>
          <p:nvPr/>
        </p:nvSpPr>
        <p:spPr>
          <a:xfrm>
            <a:off x="6208059" y="1825625"/>
            <a:ext cx="4971393" cy="4351338"/>
          </a:xfrm>
          <a:prstGeom prst="rect">
            <a:avLst/>
          </a:prstGeom>
        </p:spPr>
        <p:txBody>
          <a:bodyPr vert="horz" lIns="91440" tIns="45720" rIns="91440" bIns="45720" rtlCol="0">
            <a:noAutofit/>
          </a:bodyPr>
          <a:lstStyle>
            <a:lvl1pPr marL="4763" indent="0" algn="l" defTabSz="914400" rtl="0" eaLnBrk="1" latinLnBrk="0" hangingPunct="1">
              <a:lnSpc>
                <a:spcPct val="130000"/>
              </a:lnSpc>
              <a:spcBef>
                <a:spcPts val="1000"/>
              </a:spcBef>
              <a:spcAft>
                <a:spcPts val="1200"/>
              </a:spcAft>
              <a:buFont typeface="Arial" panose="020B0604020202020204" pitchFamily="34" charset="0"/>
              <a:buNone/>
              <a:tabLst/>
              <a:defRPr sz="16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gn="l" defTabSz="914400" rtl="0" eaLnBrk="1" latinLnBrk="0" hangingPunct="1">
              <a:lnSpc>
                <a:spcPct val="110000"/>
              </a:lnSpc>
              <a:spcBef>
                <a:spcPts val="500"/>
              </a:spcBef>
              <a:spcAft>
                <a:spcPts val="1200"/>
              </a:spcAft>
              <a:buFont typeface="Systemtypsnitt normalt"/>
              <a:buNone/>
              <a:tabLst/>
              <a:defRPr sz="1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536575"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3pPr>
            <a:lvl4pPr marL="712788" indent="-176213"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4pPr>
            <a:lvl5pPr marL="893763"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3" marR="0" lvl="0" indent="0" algn="l" defTabSz="914400" rtl="0" eaLnBrk="1" fontAlgn="auto" latinLnBrk="0" hangingPunct="1">
              <a:lnSpc>
                <a:spcPct val="130000"/>
              </a:lnSpc>
              <a:spcBef>
                <a:spcPts val="1000"/>
              </a:spcBef>
              <a:spcAft>
                <a:spcPts val="1200"/>
              </a:spcAft>
              <a:buClrTx/>
              <a:buSzTx/>
              <a:buFont typeface="Arial" panose="020B0604020202020204" pitchFamily="34" charset="0"/>
              <a:buNone/>
              <a:tabLst/>
              <a:defRPr/>
            </a:pPr>
            <a:endParaRPr kumimoji="0" lang="sv-SE" sz="1600" b="0" i="0" u="none" strike="noStrike" kern="1200" cap="none" spc="0" normalizeH="0" baseline="0" noProof="0" dirty="0">
              <a:ln>
                <a:noFill/>
              </a:ln>
              <a:solidFill>
                <a:srgbClr val="000000"/>
              </a:solidFill>
              <a:effectLst/>
              <a:uLnTx/>
              <a:uFillTx/>
              <a:latin typeface="Noto Serif" panose="02020600060500020200" pitchFamily="18" charset="0"/>
              <a:ea typeface="Noto Serif" panose="02020600060500020200" pitchFamily="18" charset="0"/>
              <a:cs typeface="Noto Serif" panose="02020600060500020200" pitchFamily="18" charset="0"/>
            </a:endParaRPr>
          </a:p>
        </p:txBody>
      </p:sp>
      <p:sp>
        <p:nvSpPr>
          <p:cNvPr id="6" name="Platshållare för innehåll 3">
            <a:extLst>
              <a:ext uri="{FF2B5EF4-FFF2-40B4-BE49-F238E27FC236}">
                <a16:creationId xmlns:a16="http://schemas.microsoft.com/office/drawing/2014/main" id="{6668E76A-4CBE-F53F-FDF8-D9E2E1FBE80E}"/>
              </a:ext>
            </a:extLst>
          </p:cNvPr>
          <p:cNvSpPr txBox="1">
            <a:spLocks/>
          </p:cNvSpPr>
          <p:nvPr/>
        </p:nvSpPr>
        <p:spPr>
          <a:xfrm>
            <a:off x="5953492" y="1319980"/>
            <a:ext cx="4971393" cy="5378320"/>
          </a:xfrm>
          <a:prstGeom prst="rect">
            <a:avLst/>
          </a:prstGeom>
        </p:spPr>
        <p:txBody>
          <a:bodyPr vert="horz" lIns="91440" tIns="45720" rIns="91440" bIns="45720" rtlCol="0">
            <a:noAutofit/>
          </a:bodyPr>
          <a:lstStyle>
            <a:lvl1pPr marL="4763" indent="0" algn="l" defTabSz="914400" rtl="0" eaLnBrk="1" latinLnBrk="0" hangingPunct="1">
              <a:lnSpc>
                <a:spcPct val="130000"/>
              </a:lnSpc>
              <a:spcBef>
                <a:spcPts val="1000"/>
              </a:spcBef>
              <a:spcAft>
                <a:spcPts val="1200"/>
              </a:spcAft>
              <a:buFont typeface="Arial" panose="020B0604020202020204" pitchFamily="34" charset="0"/>
              <a:buNone/>
              <a:tabLst/>
              <a:defRPr sz="16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gn="l" defTabSz="914400" rtl="0" eaLnBrk="1" latinLnBrk="0" hangingPunct="1">
              <a:lnSpc>
                <a:spcPct val="110000"/>
              </a:lnSpc>
              <a:spcBef>
                <a:spcPts val="500"/>
              </a:spcBef>
              <a:spcAft>
                <a:spcPts val="1200"/>
              </a:spcAft>
              <a:buFont typeface="Systemtypsnitt normalt"/>
              <a:buNone/>
              <a:tabLst/>
              <a:defRPr sz="1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536575"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3pPr>
            <a:lvl4pPr marL="712788" indent="-176213"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4pPr>
            <a:lvl5pPr marL="893763"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0513"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sv-SE" sz="1400" b="0" i="0" u="none" strike="noStrike" kern="1200" cap="none" spc="0" normalizeH="0" baseline="0" noProof="0" dirty="0">
                <a:ln>
                  <a:noFill/>
                </a:ln>
                <a:solidFill>
                  <a:srgbClr val="000000"/>
                </a:solidFill>
                <a:effectLst/>
                <a:uLnTx/>
                <a:uFillTx/>
                <a:latin typeface="Noto Serif" panose="02020600060500020200" pitchFamily="18" charset="0"/>
                <a:ea typeface="Noto Serif" panose="02020600060500020200" pitchFamily="18" charset="0"/>
                <a:cs typeface="Noto Serif" panose="02020600060500020200" pitchFamily="18" charset="0"/>
              </a:rPr>
              <a:t>Leveransavisering av järnvägstransporter</a:t>
            </a:r>
          </a:p>
          <a:p>
            <a:pPr marL="641350" marR="0" lvl="1" indent="-285750" algn="l" defTabSz="914400" rtl="0" eaLnBrk="1" fontAlgn="auto" latinLnBrk="0" hangingPunct="1">
              <a:lnSpc>
                <a:spcPct val="110000"/>
              </a:lnSpc>
              <a:spcBef>
                <a:spcPts val="500"/>
              </a:spcBef>
              <a:spcAft>
                <a:spcPts val="120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Se till att leveransavisering funkar för järnvägstransporter</a:t>
            </a:r>
          </a:p>
          <a:p>
            <a:pPr marL="641350" marR="0" lvl="1" indent="-285750" algn="l" defTabSz="914400" rtl="0" eaLnBrk="1" fontAlgn="auto" latinLnBrk="0" hangingPunct="1">
              <a:lnSpc>
                <a:spcPct val="110000"/>
              </a:lnSpc>
              <a:spcBef>
                <a:spcPts val="500"/>
              </a:spcBef>
              <a:spcAft>
                <a:spcPts val="120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Ett DM  per järnvägsvagn. SS på järnvägsvagnsnivå.</a:t>
            </a:r>
          </a:p>
          <a:p>
            <a:pPr marL="290513"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sv-SE" sz="1400" b="0" i="0" u="none" strike="noStrike" kern="1200" cap="none" spc="0" normalizeH="0" baseline="0" noProof="0" dirty="0">
                <a:ln>
                  <a:noFill/>
                </a:ln>
                <a:solidFill>
                  <a:srgbClr val="000000"/>
                </a:solidFill>
                <a:effectLst/>
                <a:uLnTx/>
                <a:uFillTx/>
                <a:latin typeface="Noto Serif" panose="02020600060500020200" pitchFamily="18" charset="0"/>
                <a:ea typeface="Noto Serif" panose="02020600060500020200" pitchFamily="18" charset="0"/>
                <a:cs typeface="Noto Serif" panose="02020600060500020200" pitchFamily="18" charset="0"/>
              </a:rPr>
              <a:t>Leveransavisering ut</a:t>
            </a:r>
          </a:p>
          <a:p>
            <a:pPr marL="641350" marR="0" lvl="1" indent="-285750" algn="l" defTabSz="914400" rtl="0" eaLnBrk="1" fontAlgn="auto" latinLnBrk="0" hangingPunct="1">
              <a:lnSpc>
                <a:spcPct val="110000"/>
              </a:lnSpc>
              <a:spcBef>
                <a:spcPts val="500"/>
              </a:spcBef>
              <a:spcAft>
                <a:spcPts val="120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Behöver kunna hantera leveransinnehåll och transportstatus ut.</a:t>
            </a:r>
          </a:p>
          <a:p>
            <a:pPr marL="641350" marR="0" lvl="1" indent="-285750" algn="l" defTabSz="914400" rtl="0" eaLnBrk="1" fontAlgn="auto" latinLnBrk="0" hangingPunct="1">
              <a:lnSpc>
                <a:spcPct val="110000"/>
              </a:lnSpc>
              <a:spcBef>
                <a:spcPts val="500"/>
              </a:spcBef>
              <a:spcAft>
                <a:spcPts val="1200"/>
              </a:spcAft>
              <a:buClrTx/>
              <a:buSzTx/>
              <a:buFont typeface="Arial" panose="020B0604020202020204" pitchFamily="34" charset="0"/>
              <a:buChar char="•"/>
              <a:tabLst/>
              <a:defRPr/>
            </a:pPr>
            <a:r>
              <a:rPr kumimoji="0" lang="sv-SE" sz="1200" b="0" i="0" u="none" strike="noStrike" kern="120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Broadcastfunktion</a:t>
            </a:r>
            <a:r>
              <a:rPr kumimoji="0" lang="sv-SE" sz="12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för aviseringsläget för järnvägstransporter måste testas och </a:t>
            </a:r>
            <a:r>
              <a:rPr kumimoji="0" lang="sv-SE" sz="1200" b="0" i="0" u="none" strike="noStrike" kern="120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ev</a:t>
            </a:r>
            <a:r>
              <a:rPr kumimoji="0" lang="sv-SE" sz="12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uppdateras</a:t>
            </a:r>
          </a:p>
          <a:p>
            <a:pPr marL="290513"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sv-SE" sz="1400" b="0" i="0" u="none" strike="noStrike" kern="1200" cap="none" spc="0" normalizeH="0" baseline="0" noProof="0" dirty="0">
                <a:ln>
                  <a:noFill/>
                </a:ln>
                <a:solidFill>
                  <a:srgbClr val="000000"/>
                </a:solidFill>
                <a:effectLst/>
                <a:uLnTx/>
                <a:uFillTx/>
                <a:latin typeface="Noto Serif" panose="02020600060500020200" pitchFamily="18" charset="0"/>
                <a:ea typeface="Noto Serif" panose="02020600060500020200" pitchFamily="18" charset="0"/>
                <a:cs typeface="Noto Serif" panose="02020600060500020200" pitchFamily="18" charset="0"/>
              </a:rPr>
              <a:t>Biometrias mätplatsstöd</a:t>
            </a:r>
          </a:p>
          <a:p>
            <a:pPr marL="641350" marR="0" lvl="1" indent="-285750" algn="l" defTabSz="914400" rtl="0" eaLnBrk="1" fontAlgn="auto" latinLnBrk="0" hangingPunct="1">
              <a:lnSpc>
                <a:spcPct val="110000"/>
              </a:lnSpc>
              <a:spcBef>
                <a:spcPts val="500"/>
              </a:spcBef>
              <a:spcAft>
                <a:spcPts val="120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Hantering av leveransavisering för järnvägstransport samt identifiera utfallna </a:t>
            </a:r>
            <a:r>
              <a:rPr kumimoji="0" lang="sv-SE" sz="1200" b="0" i="0" u="none" strike="noStrike" kern="120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stickprover</a:t>
            </a:r>
            <a:r>
              <a:rPr kumimoji="0" lang="sv-SE" sz="12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641350" marR="0" lvl="1" indent="-285750" algn="l" defTabSz="914400" rtl="0" eaLnBrk="1" fontAlgn="auto" latinLnBrk="0" hangingPunct="1">
              <a:lnSpc>
                <a:spcPct val="110000"/>
              </a:lnSpc>
              <a:spcBef>
                <a:spcPts val="500"/>
              </a:spcBef>
              <a:spcAft>
                <a:spcPts val="120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Avropa provmätorder och skapa stickprovstillfälle per stickprov </a:t>
            </a:r>
          </a:p>
          <a:p>
            <a:pPr marL="641350" marR="0" lvl="1" indent="-285750" algn="l" defTabSz="914400" rtl="0" eaLnBrk="1" fontAlgn="auto" latinLnBrk="0" hangingPunct="1">
              <a:lnSpc>
                <a:spcPct val="110000"/>
              </a:lnSpc>
              <a:spcBef>
                <a:spcPts val="500"/>
              </a:spcBef>
              <a:spcAft>
                <a:spcPts val="120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Hantera identiteter och märkning av stickprov (ID-kvitto?)</a:t>
            </a:r>
          </a:p>
          <a:p>
            <a:pPr marL="641350" marR="0" lvl="1" indent="-285750" algn="l" defTabSz="914400" rtl="0" eaLnBrk="1" fontAlgn="auto" latinLnBrk="0" hangingPunct="1">
              <a:lnSpc>
                <a:spcPct val="110000"/>
              </a:lnSpc>
              <a:spcBef>
                <a:spcPts val="500"/>
              </a:spcBef>
              <a:spcAft>
                <a:spcPts val="120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Hantera travmätning av stickprov i fjärrmätningsrigg.</a:t>
            </a:r>
          </a:p>
          <a:p>
            <a:pPr marL="641350" marR="0" lvl="1" indent="-285750" algn="l" defTabSz="914400" rtl="0" eaLnBrk="1" fontAlgn="auto" latinLnBrk="0" hangingPunct="1">
              <a:lnSpc>
                <a:spcPct val="110000"/>
              </a:lnSpc>
              <a:spcBef>
                <a:spcPts val="500"/>
              </a:spcBef>
              <a:spcAft>
                <a:spcPts val="120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ruta 2">
            <a:extLst>
              <a:ext uri="{FF2B5EF4-FFF2-40B4-BE49-F238E27FC236}">
                <a16:creationId xmlns:a16="http://schemas.microsoft.com/office/drawing/2014/main" id="{DED86254-DC2E-3AA1-9564-A308945F6D75}"/>
              </a:ext>
            </a:extLst>
          </p:cNvPr>
          <p:cNvSpPr txBox="1"/>
          <p:nvPr/>
        </p:nvSpPr>
        <p:spPr>
          <a:xfrm rot="2582747">
            <a:off x="10156511" y="779928"/>
            <a:ext cx="20458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srgbClr val="FF0000"/>
                </a:solidFill>
                <a:effectLst/>
                <a:uLnTx/>
                <a:uFillTx/>
                <a:latin typeface="Calibri" panose="020F0502020204030204"/>
                <a:ea typeface="+mn-ea"/>
                <a:cs typeface="+mn-cs"/>
              </a:rPr>
              <a:t>Arbetsmaterial</a:t>
            </a:r>
          </a:p>
        </p:txBody>
      </p:sp>
    </p:spTree>
    <p:extLst>
      <p:ext uri="{BB962C8B-B14F-4D97-AF65-F5344CB8AC3E}">
        <p14:creationId xmlns:p14="http://schemas.microsoft.com/office/powerpoint/2010/main" val="30936523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19AA0890-81F2-ED29-FA13-DC039F754D7A}"/>
              </a:ext>
            </a:extLst>
          </p:cNvPr>
          <p:cNvSpPr txBox="1"/>
          <p:nvPr/>
        </p:nvSpPr>
        <p:spPr>
          <a:xfrm>
            <a:off x="412694" y="501706"/>
            <a:ext cx="6441260"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40" normalizeH="0" baseline="0" noProof="0" dirty="0">
                <a:ln>
                  <a:noFill/>
                </a:ln>
                <a:solidFill>
                  <a:srgbClr val="0070C0"/>
                </a:solidFill>
                <a:effectLst/>
                <a:uLnTx/>
                <a:uFillTx/>
                <a:latin typeface="Calibri Light" panose="020F0302020204030204" pitchFamily="34" charset="0"/>
                <a:ea typeface="+mn-ea"/>
                <a:cs typeface="Calibri Light" panose="020F0302020204030204" pitchFamily="34" charset="0"/>
              </a:rPr>
              <a:t>Planera och genomföra mätning av leveranser på järnväg i Biometrias mätplatsstöd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srgbClr val="0070C0"/>
                </a:solidFill>
                <a:effectLst/>
                <a:uLnTx/>
                <a:uFillTx/>
                <a:latin typeface="Calibri" panose="020F0502020204030204"/>
                <a:ea typeface="+mn-ea"/>
                <a:cs typeface="+mn-cs"/>
              </a:rPr>
              <a:t>-Daniel Olsson</a:t>
            </a:r>
          </a:p>
        </p:txBody>
      </p:sp>
    </p:spTree>
    <p:extLst>
      <p:ext uri="{BB962C8B-B14F-4D97-AF65-F5344CB8AC3E}">
        <p14:creationId xmlns:p14="http://schemas.microsoft.com/office/powerpoint/2010/main" val="14788273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1C80EE4-C0C1-07FB-2C22-F60A5F75B55D}"/>
              </a:ext>
            </a:extLst>
          </p:cNvPr>
          <p:cNvPicPr>
            <a:picLocks noChangeAspect="1"/>
          </p:cNvPicPr>
          <p:nvPr/>
        </p:nvPicPr>
        <p:blipFill>
          <a:blip r:embed="rId2"/>
          <a:stretch>
            <a:fillRect/>
          </a:stretch>
        </p:blipFill>
        <p:spPr>
          <a:xfrm>
            <a:off x="2033627" y="3232386"/>
            <a:ext cx="795103" cy="894491"/>
          </a:xfrm>
          <a:prstGeom prst="rect">
            <a:avLst/>
          </a:prstGeom>
        </p:spPr>
      </p:pic>
      <p:pic>
        <p:nvPicPr>
          <p:cNvPr id="5" name="Picture 2" descr="http://www.lokman.se/SJ_lokf/VTGCH_Sggrrs_37804851035_8_Htg_180704.jpg">
            <a:extLst>
              <a:ext uri="{FF2B5EF4-FFF2-40B4-BE49-F238E27FC236}">
                <a16:creationId xmlns:a16="http://schemas.microsoft.com/office/drawing/2014/main" id="{59CD42AC-1EFC-E48B-72F5-888F5246E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3517" y="5615811"/>
            <a:ext cx="1821642" cy="8163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C20E088E-82E4-B049-1253-E804774619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27624" y="2868570"/>
            <a:ext cx="1222437" cy="1258307"/>
          </a:xfrm>
          <a:prstGeom prst="rect">
            <a:avLst/>
          </a:prstGeom>
          <a:noFill/>
          <a:extLst>
            <a:ext uri="{909E8E84-426E-40DD-AFC4-6F175D3DCCD1}">
              <a14:hiddenFill xmlns:a14="http://schemas.microsoft.com/office/drawing/2010/main">
                <a:solidFill>
                  <a:srgbClr val="FFFFFF"/>
                </a:solidFill>
              </a14:hiddenFill>
            </a:ext>
          </a:extLst>
        </p:spPr>
      </p:pic>
      <p:sp>
        <p:nvSpPr>
          <p:cNvPr id="7" name="textruta 6">
            <a:extLst>
              <a:ext uri="{FF2B5EF4-FFF2-40B4-BE49-F238E27FC236}">
                <a16:creationId xmlns:a16="http://schemas.microsoft.com/office/drawing/2014/main" id="{34BF9CB1-9E1C-69C6-A464-7EF1D2C19CD6}"/>
              </a:ext>
            </a:extLst>
          </p:cNvPr>
          <p:cNvSpPr txBox="1"/>
          <p:nvPr/>
        </p:nvSpPr>
        <p:spPr>
          <a:xfrm flipH="1">
            <a:off x="10205727" y="4051972"/>
            <a:ext cx="13575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Lastmaskinförare lastar av  travar</a:t>
            </a:r>
          </a:p>
        </p:txBody>
      </p:sp>
      <p:pic>
        <p:nvPicPr>
          <p:cNvPr id="10" name="Bildobjekt 9">
            <a:extLst>
              <a:ext uri="{FF2B5EF4-FFF2-40B4-BE49-F238E27FC236}">
                <a16:creationId xmlns:a16="http://schemas.microsoft.com/office/drawing/2014/main" id="{C432CEDE-1171-E92D-911E-23C8546DC6F4}"/>
              </a:ext>
            </a:extLst>
          </p:cNvPr>
          <p:cNvPicPr>
            <a:picLocks noChangeAspect="1"/>
          </p:cNvPicPr>
          <p:nvPr/>
        </p:nvPicPr>
        <p:blipFill>
          <a:blip r:embed="rId5"/>
          <a:stretch>
            <a:fillRect/>
          </a:stretch>
        </p:blipFill>
        <p:spPr>
          <a:xfrm>
            <a:off x="3569821" y="3128770"/>
            <a:ext cx="1366963" cy="1015663"/>
          </a:xfrm>
          <a:prstGeom prst="rect">
            <a:avLst/>
          </a:prstGeom>
        </p:spPr>
      </p:pic>
      <p:sp>
        <p:nvSpPr>
          <p:cNvPr id="13" name="textruta 12">
            <a:extLst>
              <a:ext uri="{FF2B5EF4-FFF2-40B4-BE49-F238E27FC236}">
                <a16:creationId xmlns:a16="http://schemas.microsoft.com/office/drawing/2014/main" id="{9ECB51FE-2C69-1783-C890-6E80F442C9D7}"/>
              </a:ext>
            </a:extLst>
          </p:cNvPr>
          <p:cNvSpPr txBox="1"/>
          <p:nvPr/>
        </p:nvSpPr>
        <p:spPr>
          <a:xfrm flipH="1">
            <a:off x="3606969" y="2278283"/>
            <a:ext cx="13575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sng"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Mätare</a:t>
            </a:r>
            <a:r>
              <a:rPr kumimoji="0" lang="sv-SE"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registrerar hur tåget lastats och planerad ankomsttidpunkt</a:t>
            </a:r>
          </a:p>
        </p:txBody>
      </p:sp>
      <p:pic>
        <p:nvPicPr>
          <p:cNvPr id="16" name="Bildobjekt 15">
            <a:extLst>
              <a:ext uri="{FF2B5EF4-FFF2-40B4-BE49-F238E27FC236}">
                <a16:creationId xmlns:a16="http://schemas.microsoft.com/office/drawing/2014/main" id="{230F58BC-DBD8-1C87-329D-57BF6D31F106}"/>
              </a:ext>
            </a:extLst>
          </p:cNvPr>
          <p:cNvPicPr>
            <a:picLocks noChangeAspect="1"/>
          </p:cNvPicPr>
          <p:nvPr/>
        </p:nvPicPr>
        <p:blipFill>
          <a:blip r:embed="rId6"/>
          <a:stretch>
            <a:fillRect/>
          </a:stretch>
        </p:blipFill>
        <p:spPr>
          <a:xfrm>
            <a:off x="5251515" y="4508742"/>
            <a:ext cx="2723688" cy="907070"/>
          </a:xfrm>
          <a:prstGeom prst="rect">
            <a:avLst/>
          </a:prstGeom>
        </p:spPr>
      </p:pic>
      <p:sp>
        <p:nvSpPr>
          <p:cNvPr id="18" name="textruta 17">
            <a:extLst>
              <a:ext uri="{FF2B5EF4-FFF2-40B4-BE49-F238E27FC236}">
                <a16:creationId xmlns:a16="http://schemas.microsoft.com/office/drawing/2014/main" id="{7C7ADC0E-B725-70BC-1198-A393F1E76100}"/>
              </a:ext>
            </a:extLst>
          </p:cNvPr>
          <p:cNvSpPr txBox="1"/>
          <p:nvPr/>
        </p:nvSpPr>
        <p:spPr>
          <a:xfrm flipH="1">
            <a:off x="5164546" y="4069263"/>
            <a:ext cx="14250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Tågtillfälle skapas i Mätplatssystemet</a:t>
            </a:r>
          </a:p>
        </p:txBody>
      </p:sp>
      <p:pic>
        <p:nvPicPr>
          <p:cNvPr id="20" name="Bildobjekt 19">
            <a:extLst>
              <a:ext uri="{FF2B5EF4-FFF2-40B4-BE49-F238E27FC236}">
                <a16:creationId xmlns:a16="http://schemas.microsoft.com/office/drawing/2014/main" id="{A2BC54C1-9078-B088-28EE-77A5195475AA}"/>
              </a:ext>
            </a:extLst>
          </p:cNvPr>
          <p:cNvPicPr>
            <a:picLocks noChangeAspect="1"/>
          </p:cNvPicPr>
          <p:nvPr/>
        </p:nvPicPr>
        <p:blipFill>
          <a:blip r:embed="rId7"/>
          <a:stretch>
            <a:fillRect/>
          </a:stretch>
        </p:blipFill>
        <p:spPr>
          <a:xfrm>
            <a:off x="8157614" y="4150263"/>
            <a:ext cx="1865702" cy="1353494"/>
          </a:xfrm>
          <a:prstGeom prst="rect">
            <a:avLst/>
          </a:prstGeom>
        </p:spPr>
      </p:pic>
      <p:sp>
        <p:nvSpPr>
          <p:cNvPr id="21" name="textruta 20">
            <a:extLst>
              <a:ext uri="{FF2B5EF4-FFF2-40B4-BE49-F238E27FC236}">
                <a16:creationId xmlns:a16="http://schemas.microsoft.com/office/drawing/2014/main" id="{02D5399B-6B61-99F6-F3C8-6122704D971F}"/>
              </a:ext>
            </a:extLst>
          </p:cNvPr>
          <p:cNvSpPr txBox="1"/>
          <p:nvPr/>
        </p:nvSpPr>
        <p:spPr>
          <a:xfrm flipH="1">
            <a:off x="8094048" y="3147775"/>
            <a:ext cx="197364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Mätaren genomför mottagningskontroll på ankomna travar, stickprov dras för varje vagn och stickprovstravar märks upp</a:t>
            </a:r>
          </a:p>
        </p:txBody>
      </p:sp>
      <p:sp>
        <p:nvSpPr>
          <p:cNvPr id="22" name="Pil: femhörning 21">
            <a:extLst>
              <a:ext uri="{FF2B5EF4-FFF2-40B4-BE49-F238E27FC236}">
                <a16:creationId xmlns:a16="http://schemas.microsoft.com/office/drawing/2014/main" id="{4B43C05C-45A0-A8DE-9A75-B6328C5B1037}"/>
              </a:ext>
            </a:extLst>
          </p:cNvPr>
          <p:cNvSpPr/>
          <p:nvPr/>
        </p:nvSpPr>
        <p:spPr>
          <a:xfrm>
            <a:off x="365973" y="1155553"/>
            <a:ext cx="1548143" cy="715223"/>
          </a:xfrm>
          <a:prstGeom prst="homePlat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Genomföra lastning</a:t>
            </a:r>
          </a:p>
        </p:txBody>
      </p:sp>
      <p:sp>
        <p:nvSpPr>
          <p:cNvPr id="23" name="Pil: femhörning 22">
            <a:extLst>
              <a:ext uri="{FF2B5EF4-FFF2-40B4-BE49-F238E27FC236}">
                <a16:creationId xmlns:a16="http://schemas.microsoft.com/office/drawing/2014/main" id="{A045E0DA-2E95-E8F8-DC53-2EE3F156DFD6}"/>
              </a:ext>
            </a:extLst>
          </p:cNvPr>
          <p:cNvSpPr/>
          <p:nvPr/>
        </p:nvSpPr>
        <p:spPr>
          <a:xfrm>
            <a:off x="3569821" y="1155554"/>
            <a:ext cx="1548143" cy="715223"/>
          </a:xfrm>
          <a:prstGeom prst="homePlat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Planera tågtillfälle</a:t>
            </a:r>
          </a:p>
        </p:txBody>
      </p:sp>
      <p:sp>
        <p:nvSpPr>
          <p:cNvPr id="24" name="Pil: femhörning 23">
            <a:extLst>
              <a:ext uri="{FF2B5EF4-FFF2-40B4-BE49-F238E27FC236}">
                <a16:creationId xmlns:a16="http://schemas.microsoft.com/office/drawing/2014/main" id="{E95767EC-8E32-C67A-0E13-289279D8A37D}"/>
              </a:ext>
            </a:extLst>
          </p:cNvPr>
          <p:cNvSpPr/>
          <p:nvPr/>
        </p:nvSpPr>
        <p:spPr>
          <a:xfrm>
            <a:off x="8022660" y="1172109"/>
            <a:ext cx="2116421" cy="715223"/>
          </a:xfrm>
          <a:prstGeom prst="homePlat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Genomföra mottagningskontroll och räkning av travar i tågtillfälle</a:t>
            </a:r>
          </a:p>
        </p:txBody>
      </p:sp>
      <p:pic>
        <p:nvPicPr>
          <p:cNvPr id="25" name="Picture 6">
            <a:extLst>
              <a:ext uri="{FF2B5EF4-FFF2-40B4-BE49-F238E27FC236}">
                <a16:creationId xmlns:a16="http://schemas.microsoft.com/office/drawing/2014/main" id="{4E271B56-4EC7-E4D5-429B-342F16EE57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2680" y="4530928"/>
            <a:ext cx="1190616" cy="972829"/>
          </a:xfrm>
          <a:prstGeom prst="rect">
            <a:avLst/>
          </a:prstGeom>
          <a:noFill/>
          <a:extLst>
            <a:ext uri="{909E8E84-426E-40DD-AFC4-6F175D3DCCD1}">
              <a14:hiddenFill xmlns:a14="http://schemas.microsoft.com/office/drawing/2010/main">
                <a:solidFill>
                  <a:srgbClr val="FFFFFF"/>
                </a:solidFill>
              </a14:hiddenFill>
            </a:ext>
          </a:extLst>
        </p:spPr>
      </p:pic>
      <p:sp>
        <p:nvSpPr>
          <p:cNvPr id="27" name="textruta 26">
            <a:extLst>
              <a:ext uri="{FF2B5EF4-FFF2-40B4-BE49-F238E27FC236}">
                <a16:creationId xmlns:a16="http://schemas.microsoft.com/office/drawing/2014/main" id="{8C8E3CFA-CB3C-BC8F-BD8B-EFB3F1DEB599}"/>
              </a:ext>
            </a:extLst>
          </p:cNvPr>
          <p:cNvSpPr txBox="1"/>
          <p:nvPr/>
        </p:nvSpPr>
        <p:spPr>
          <a:xfrm flipH="1">
            <a:off x="1886554" y="2113107"/>
            <a:ext cx="162597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Lastmaskinförare eller terminalansvarig skapar </a:t>
            </a:r>
            <a:r>
              <a:rPr kumimoji="0" lang="sv-SE"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lastlista</a:t>
            </a:r>
            <a:r>
              <a:rPr kumimoji="0" lang="sv-SE"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hur tåget lastas.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Lastlistan</a:t>
            </a:r>
            <a:r>
              <a:rPr kumimoji="0" lang="sv-SE"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skickas till mätplats</a:t>
            </a:r>
          </a:p>
        </p:txBody>
      </p:sp>
      <p:sp>
        <p:nvSpPr>
          <p:cNvPr id="28" name="Pil: femhörning 27">
            <a:extLst>
              <a:ext uri="{FF2B5EF4-FFF2-40B4-BE49-F238E27FC236}">
                <a16:creationId xmlns:a16="http://schemas.microsoft.com/office/drawing/2014/main" id="{191C1E61-C3BE-271D-93B1-0589F24D5892}"/>
              </a:ext>
            </a:extLst>
          </p:cNvPr>
          <p:cNvSpPr/>
          <p:nvPr/>
        </p:nvSpPr>
        <p:spPr>
          <a:xfrm>
            <a:off x="10316540" y="1155552"/>
            <a:ext cx="1548143" cy="715223"/>
          </a:xfrm>
          <a:prstGeom prst="homePlat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Genomföra lossning</a:t>
            </a:r>
          </a:p>
        </p:txBody>
      </p:sp>
      <p:sp>
        <p:nvSpPr>
          <p:cNvPr id="29" name="textruta 28">
            <a:extLst>
              <a:ext uri="{FF2B5EF4-FFF2-40B4-BE49-F238E27FC236}">
                <a16:creationId xmlns:a16="http://schemas.microsoft.com/office/drawing/2014/main" id="{22C783BE-A2B0-0330-CFAB-FC54713CBB1F}"/>
              </a:ext>
            </a:extLst>
          </p:cNvPr>
          <p:cNvSpPr txBox="1"/>
          <p:nvPr/>
        </p:nvSpPr>
        <p:spPr>
          <a:xfrm flipH="1">
            <a:off x="365973" y="2278283"/>
            <a:ext cx="13575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Lastmaskinförare lastar travar på tåg</a:t>
            </a:r>
          </a:p>
        </p:txBody>
      </p:sp>
      <p:sp>
        <p:nvSpPr>
          <p:cNvPr id="32" name="Pil: streckad höger 31">
            <a:extLst>
              <a:ext uri="{FF2B5EF4-FFF2-40B4-BE49-F238E27FC236}">
                <a16:creationId xmlns:a16="http://schemas.microsoft.com/office/drawing/2014/main" id="{760DD1D9-3966-6E67-440D-6F4F6D8E53E5}"/>
              </a:ext>
            </a:extLst>
          </p:cNvPr>
          <p:cNvSpPr/>
          <p:nvPr/>
        </p:nvSpPr>
        <p:spPr>
          <a:xfrm>
            <a:off x="3031120" y="3473936"/>
            <a:ext cx="481413" cy="325329"/>
          </a:xfrm>
          <a:prstGeom prst="stripedRightArrow">
            <a:avLst/>
          </a:prstGeom>
          <a:no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8" name="Pil: böjd 7">
            <a:extLst>
              <a:ext uri="{FF2B5EF4-FFF2-40B4-BE49-F238E27FC236}">
                <a16:creationId xmlns:a16="http://schemas.microsoft.com/office/drawing/2014/main" id="{B7E45AA8-903B-D128-3BCF-E18F7C910057}"/>
              </a:ext>
            </a:extLst>
          </p:cNvPr>
          <p:cNvSpPr/>
          <p:nvPr/>
        </p:nvSpPr>
        <p:spPr>
          <a:xfrm flipV="1">
            <a:off x="3961983" y="4335864"/>
            <a:ext cx="1148481" cy="715223"/>
          </a:xfrm>
          <a:prstGeom prst="bentArrow">
            <a:avLst/>
          </a:prstGeom>
          <a:no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92929"/>
              </a:solidFill>
              <a:effectLst/>
              <a:uLnTx/>
              <a:uFillTx/>
              <a:latin typeface="Open Sans Light"/>
              <a:ea typeface="+mn-ea"/>
              <a:cs typeface="+mn-cs"/>
            </a:endParaRPr>
          </a:p>
        </p:txBody>
      </p:sp>
      <p:sp>
        <p:nvSpPr>
          <p:cNvPr id="12" name="textruta 11">
            <a:extLst>
              <a:ext uri="{FF2B5EF4-FFF2-40B4-BE49-F238E27FC236}">
                <a16:creationId xmlns:a16="http://schemas.microsoft.com/office/drawing/2014/main" id="{AFCB81D4-9CD3-04A5-A246-B6327A3BBE06}"/>
              </a:ext>
            </a:extLst>
          </p:cNvPr>
          <p:cNvSpPr txBox="1"/>
          <p:nvPr/>
        </p:nvSpPr>
        <p:spPr>
          <a:xfrm>
            <a:off x="354329" y="233771"/>
            <a:ext cx="109583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4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rPr>
              <a:t>Planera och genomföra mätning av leveranser på järnväg</a:t>
            </a:r>
          </a:p>
        </p:txBody>
      </p:sp>
    </p:spTree>
    <p:extLst>
      <p:ext uri="{BB962C8B-B14F-4D97-AF65-F5344CB8AC3E}">
        <p14:creationId xmlns:p14="http://schemas.microsoft.com/office/powerpoint/2010/main" val="163512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8" grpId="0"/>
      <p:bldP spid="21" grpId="0"/>
      <p:bldP spid="22" grpId="0" animBg="1"/>
      <p:bldP spid="23" grpId="0" animBg="1"/>
      <p:bldP spid="24" grpId="0" animBg="1"/>
      <p:bldP spid="27" grpId="0"/>
      <p:bldP spid="28" grpId="0" animBg="1"/>
      <p:bldP spid="29" grpId="0"/>
      <p:bldP spid="32"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CB1D141-DD99-4D65-8271-27F264DE8B77}"/>
              </a:ext>
            </a:extLst>
          </p:cNvPr>
          <p:cNvSpPr>
            <a:spLocks noGrp="1"/>
          </p:cNvSpPr>
          <p:nvPr>
            <p:ph type="title"/>
          </p:nvPr>
        </p:nvSpPr>
        <p:spPr>
          <a:xfrm>
            <a:off x="775447" y="365918"/>
            <a:ext cx="4011706" cy="665024"/>
          </a:xfrm>
        </p:spPr>
        <p:txBody>
          <a:bodyPr>
            <a:normAutofit/>
          </a:bodyPr>
          <a:lstStyle/>
          <a:p>
            <a:r>
              <a:rPr lang="sv-SE" sz="3600" dirty="0">
                <a:latin typeface="Calibri Light" panose="020F0302020204030204" pitchFamily="34" charset="0"/>
                <a:ea typeface="+mj-ea"/>
                <a:cs typeface="Calibri Light" panose="020F0302020204030204" pitchFamily="34" charset="0"/>
              </a:rPr>
              <a:t>Lastning vid terminal</a:t>
            </a:r>
          </a:p>
        </p:txBody>
      </p:sp>
      <p:sp>
        <p:nvSpPr>
          <p:cNvPr id="4" name="textruta 3">
            <a:extLst>
              <a:ext uri="{FF2B5EF4-FFF2-40B4-BE49-F238E27FC236}">
                <a16:creationId xmlns:a16="http://schemas.microsoft.com/office/drawing/2014/main" id="{A46EC952-AA2F-498D-94E5-109357375E5B}"/>
              </a:ext>
            </a:extLst>
          </p:cNvPr>
          <p:cNvSpPr txBox="1"/>
          <p:nvPr/>
        </p:nvSpPr>
        <p:spPr>
          <a:xfrm>
            <a:off x="1066800" y="1690688"/>
            <a:ext cx="5450931"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rgbClr val="FFFFFF"/>
                </a:solidFill>
                <a:effectLst/>
                <a:uLnTx/>
                <a:uFillTx/>
                <a:latin typeface="Calibri" panose="020F0502020204030204"/>
                <a:ea typeface="+mn-ea"/>
                <a:cs typeface="+mn-cs"/>
              </a:rPr>
              <a:t>Traktorföraren lastar tåget och fyller i en vagnslista (avisering) som faxas/mailas till mätaren på mätplatsen och Transportansvarig (Befraktare)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rgbClr val="FFFFFF"/>
                </a:solidFill>
                <a:effectLst/>
                <a:uLnTx/>
                <a:uFillTx/>
                <a:latin typeface="Calibri" panose="020F0502020204030204"/>
                <a:ea typeface="+mn-ea"/>
                <a:cs typeface="+mn-cs"/>
              </a:rPr>
              <a:t>Mätaren vet, via vagnslistan, hur många leveranser (avtalsobjekt, handelssortiment &amp; mottagningsplats) som är tänkt  att ingå i leveranstillfället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rgbClr val="FFFFFF"/>
                </a:solidFill>
                <a:effectLst/>
                <a:uLnTx/>
                <a:uFillTx/>
                <a:latin typeface="Calibri" panose="020F0502020204030204"/>
                <a:ea typeface="+mn-ea"/>
                <a:cs typeface="+mn-cs"/>
              </a:rPr>
              <a:t>Lokföraren kör till slutdestinationen via mätplatsen</a:t>
            </a:r>
          </a:p>
        </p:txBody>
      </p:sp>
      <p:pic>
        <p:nvPicPr>
          <p:cNvPr id="3" name="Bildobjekt 2">
            <a:extLst>
              <a:ext uri="{FF2B5EF4-FFF2-40B4-BE49-F238E27FC236}">
                <a16:creationId xmlns:a16="http://schemas.microsoft.com/office/drawing/2014/main" id="{2FAB2611-2734-4B71-A21D-E995D4B8DBC2}"/>
              </a:ext>
            </a:extLst>
          </p:cNvPr>
          <p:cNvPicPr>
            <a:picLocks noChangeAspect="1"/>
          </p:cNvPicPr>
          <p:nvPr/>
        </p:nvPicPr>
        <p:blipFill>
          <a:blip r:embed="rId2"/>
          <a:stretch>
            <a:fillRect/>
          </a:stretch>
        </p:blipFill>
        <p:spPr>
          <a:xfrm rot="452301">
            <a:off x="6883544" y="495300"/>
            <a:ext cx="4410075" cy="5867400"/>
          </a:xfrm>
          <a:prstGeom prst="rect">
            <a:avLst/>
          </a:prstGeom>
        </p:spPr>
      </p:pic>
      <p:sp>
        <p:nvSpPr>
          <p:cNvPr id="6" name="Pil: höger 5">
            <a:extLst>
              <a:ext uri="{FF2B5EF4-FFF2-40B4-BE49-F238E27FC236}">
                <a16:creationId xmlns:a16="http://schemas.microsoft.com/office/drawing/2014/main" id="{71964854-AED0-4147-8C11-A8CBFF5EFD5C}"/>
              </a:ext>
            </a:extLst>
          </p:cNvPr>
          <p:cNvSpPr/>
          <p:nvPr/>
        </p:nvSpPr>
        <p:spPr>
          <a:xfrm>
            <a:off x="1066800" y="4599141"/>
            <a:ext cx="5141703" cy="1491707"/>
          </a:xfrm>
          <a:prstGeom prst="rightArrow">
            <a:avLst/>
          </a:prstGeom>
          <a:no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FFFFFF"/>
                </a:solidFill>
                <a:effectLst/>
                <a:uLnTx/>
                <a:uFillTx/>
                <a:latin typeface="Calibri" panose="020F0502020204030204"/>
                <a:ea typeface="+mn-ea"/>
                <a:cs typeface="+mn-cs"/>
              </a:rPr>
              <a:t>Vagnslistan kan ha lite olika utseende</a:t>
            </a:r>
          </a:p>
        </p:txBody>
      </p:sp>
    </p:spTree>
    <p:extLst>
      <p:ext uri="{BB962C8B-B14F-4D97-AF65-F5344CB8AC3E}">
        <p14:creationId xmlns:p14="http://schemas.microsoft.com/office/powerpoint/2010/main" val="28844075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300FC608-E89A-1F98-6023-EE2FB1FF5B69}"/>
              </a:ext>
            </a:extLst>
          </p:cNvPr>
          <p:cNvSpPr>
            <a:spLocks noGrp="1"/>
          </p:cNvSpPr>
          <p:nvPr>
            <p:ph idx="1"/>
          </p:nvPr>
        </p:nvSpPr>
        <p:spPr/>
        <p:txBody>
          <a:bodyPr/>
          <a:lstStyle/>
          <a:p>
            <a:endParaRPr lang="sv-SE"/>
          </a:p>
        </p:txBody>
      </p:sp>
      <p:pic>
        <p:nvPicPr>
          <p:cNvPr id="5" name="Bildobjekt 4">
            <a:extLst>
              <a:ext uri="{FF2B5EF4-FFF2-40B4-BE49-F238E27FC236}">
                <a16:creationId xmlns:a16="http://schemas.microsoft.com/office/drawing/2014/main" id="{3BD6596D-95EF-118B-A0F1-1417C6955505}"/>
              </a:ext>
            </a:extLst>
          </p:cNvPr>
          <p:cNvPicPr>
            <a:picLocks noChangeAspect="1"/>
          </p:cNvPicPr>
          <p:nvPr/>
        </p:nvPicPr>
        <p:blipFill>
          <a:blip r:embed="rId2"/>
          <a:stretch>
            <a:fillRect/>
          </a:stretch>
        </p:blipFill>
        <p:spPr>
          <a:xfrm>
            <a:off x="251460" y="1324590"/>
            <a:ext cx="11681460" cy="5235306"/>
          </a:xfrm>
          <a:prstGeom prst="rect">
            <a:avLst/>
          </a:prstGeom>
        </p:spPr>
      </p:pic>
      <p:sp>
        <p:nvSpPr>
          <p:cNvPr id="7" name="textruta 6">
            <a:extLst>
              <a:ext uri="{FF2B5EF4-FFF2-40B4-BE49-F238E27FC236}">
                <a16:creationId xmlns:a16="http://schemas.microsoft.com/office/drawing/2014/main" id="{ADBDC996-314D-4E8D-1E03-15114E4878A2}"/>
              </a:ext>
            </a:extLst>
          </p:cNvPr>
          <p:cNvSpPr txBox="1"/>
          <p:nvPr/>
        </p:nvSpPr>
        <p:spPr>
          <a:xfrm>
            <a:off x="354329" y="233771"/>
            <a:ext cx="109583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rPr>
              <a:t>Mätaren förbereder tågtillfälle utifrån </a:t>
            </a:r>
            <a:r>
              <a:rPr kumimoji="0" lang="sv-SE" sz="3600" b="1" i="0" u="none" strike="noStrike" kern="1200" cap="none" spc="0" normalizeH="0" baseline="0" noProof="0" dirty="0" err="1">
                <a:ln>
                  <a:noFill/>
                </a:ln>
                <a:solidFill>
                  <a:srgbClr val="FFFFFF"/>
                </a:solidFill>
                <a:effectLst/>
                <a:uLnTx/>
                <a:uFillTx/>
                <a:latin typeface="Calibri Light" panose="020F0302020204030204" pitchFamily="34" charset="0"/>
                <a:ea typeface="+mn-ea"/>
                <a:cs typeface="Calibri Light" panose="020F0302020204030204" pitchFamily="34" charset="0"/>
              </a:rPr>
              <a:t>lastlistan</a:t>
            </a:r>
            <a:endParaRPr kumimoji="0" lang="sv-SE" sz="3600" b="1"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27845367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7A6C6DD4-D9CE-4A78-8790-14194FB6E851}"/>
              </a:ext>
            </a:extLst>
          </p:cNvPr>
          <p:cNvPicPr>
            <a:picLocks noChangeAspect="1"/>
          </p:cNvPicPr>
          <p:nvPr/>
        </p:nvPicPr>
        <p:blipFill>
          <a:blip r:embed="rId2"/>
          <a:stretch>
            <a:fillRect/>
          </a:stretch>
        </p:blipFill>
        <p:spPr>
          <a:xfrm>
            <a:off x="354329" y="1198880"/>
            <a:ext cx="10986287" cy="5420405"/>
          </a:xfrm>
          <a:prstGeom prst="rect">
            <a:avLst/>
          </a:prstGeom>
        </p:spPr>
      </p:pic>
      <p:sp>
        <p:nvSpPr>
          <p:cNvPr id="6" name="textruta 5">
            <a:extLst>
              <a:ext uri="{FF2B5EF4-FFF2-40B4-BE49-F238E27FC236}">
                <a16:creationId xmlns:a16="http://schemas.microsoft.com/office/drawing/2014/main" id="{DEB08505-3099-1479-1BF2-B3708B79DD3C}"/>
              </a:ext>
            </a:extLst>
          </p:cNvPr>
          <p:cNvSpPr txBox="1"/>
          <p:nvPr/>
        </p:nvSpPr>
        <p:spPr>
          <a:xfrm>
            <a:off x="354329" y="298987"/>
            <a:ext cx="114395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1"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rPr>
              <a:t>Planerat tågtillfälle visas för mätaren i översiktsvyn</a:t>
            </a:r>
          </a:p>
        </p:txBody>
      </p:sp>
    </p:spTree>
    <p:extLst>
      <p:ext uri="{BB962C8B-B14F-4D97-AF65-F5344CB8AC3E}">
        <p14:creationId xmlns:p14="http://schemas.microsoft.com/office/powerpoint/2010/main" val="8865254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78BFA856-BBD7-4F0B-06C7-B3F50A0EFCDB}"/>
              </a:ext>
            </a:extLst>
          </p:cNvPr>
          <p:cNvPicPr>
            <a:picLocks noChangeAspect="1"/>
          </p:cNvPicPr>
          <p:nvPr/>
        </p:nvPicPr>
        <p:blipFill>
          <a:blip r:embed="rId2"/>
          <a:stretch>
            <a:fillRect/>
          </a:stretch>
        </p:blipFill>
        <p:spPr>
          <a:xfrm>
            <a:off x="274320" y="1428750"/>
            <a:ext cx="10927080" cy="5209892"/>
          </a:xfrm>
          <a:prstGeom prst="rect">
            <a:avLst/>
          </a:prstGeom>
        </p:spPr>
      </p:pic>
      <p:sp>
        <p:nvSpPr>
          <p:cNvPr id="2" name="textruta 1">
            <a:extLst>
              <a:ext uri="{FF2B5EF4-FFF2-40B4-BE49-F238E27FC236}">
                <a16:creationId xmlns:a16="http://schemas.microsoft.com/office/drawing/2014/main" id="{E091854E-9884-2094-26B7-E0CD092E988D}"/>
              </a:ext>
            </a:extLst>
          </p:cNvPr>
          <p:cNvSpPr txBox="1"/>
          <p:nvPr/>
        </p:nvSpPr>
        <p:spPr>
          <a:xfrm>
            <a:off x="354329" y="298987"/>
            <a:ext cx="114395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rPr>
              <a:t>Tåget</a:t>
            </a:r>
            <a:r>
              <a:rPr kumimoji="0" lang="sv-SE" sz="4000" b="1"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rPr>
              <a:t> anländer mätplats och anmäler ankomst</a:t>
            </a:r>
          </a:p>
        </p:txBody>
      </p:sp>
    </p:spTree>
    <p:extLst>
      <p:ext uri="{BB962C8B-B14F-4D97-AF65-F5344CB8AC3E}">
        <p14:creationId xmlns:p14="http://schemas.microsoft.com/office/powerpoint/2010/main" val="42694188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D8D98E7E-37E0-428A-A2BD-205ADCB65570}"/>
              </a:ext>
            </a:extLst>
          </p:cNvPr>
          <p:cNvPicPr>
            <a:picLocks noChangeAspect="1"/>
          </p:cNvPicPr>
          <p:nvPr/>
        </p:nvPicPr>
        <p:blipFill>
          <a:blip r:embed="rId2"/>
          <a:stretch>
            <a:fillRect/>
          </a:stretch>
        </p:blipFill>
        <p:spPr>
          <a:xfrm>
            <a:off x="0" y="0"/>
            <a:ext cx="6719147" cy="3779520"/>
          </a:xfrm>
          <a:prstGeom prst="rect">
            <a:avLst/>
          </a:prstGeom>
        </p:spPr>
      </p:pic>
      <p:pic>
        <p:nvPicPr>
          <p:cNvPr id="2" name="Bildobjekt 1">
            <a:extLst>
              <a:ext uri="{FF2B5EF4-FFF2-40B4-BE49-F238E27FC236}">
                <a16:creationId xmlns:a16="http://schemas.microsoft.com/office/drawing/2014/main" id="{C2D277EB-7128-4672-C756-030A0C5F7EE8}"/>
              </a:ext>
            </a:extLst>
          </p:cNvPr>
          <p:cNvPicPr>
            <a:picLocks noChangeAspect="1"/>
          </p:cNvPicPr>
          <p:nvPr/>
        </p:nvPicPr>
        <p:blipFill>
          <a:blip r:embed="rId3"/>
          <a:stretch>
            <a:fillRect/>
          </a:stretch>
        </p:blipFill>
        <p:spPr>
          <a:xfrm>
            <a:off x="5029664" y="3210561"/>
            <a:ext cx="7162336" cy="3647440"/>
          </a:xfrm>
          <a:prstGeom prst="rect">
            <a:avLst/>
          </a:prstGeom>
        </p:spPr>
      </p:pic>
      <p:sp>
        <p:nvSpPr>
          <p:cNvPr id="6" name="textruta 5">
            <a:extLst>
              <a:ext uri="{FF2B5EF4-FFF2-40B4-BE49-F238E27FC236}">
                <a16:creationId xmlns:a16="http://schemas.microsoft.com/office/drawing/2014/main" id="{9C21F266-2010-B397-D2B8-F1EE1FB76121}"/>
              </a:ext>
            </a:extLst>
          </p:cNvPr>
          <p:cNvSpPr txBox="1"/>
          <p:nvPr/>
        </p:nvSpPr>
        <p:spPr>
          <a:xfrm>
            <a:off x="7691120" y="1243429"/>
            <a:ext cx="3098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b="0" i="0" u="none" strike="noStrike" kern="1200" cap="none" spc="0" normalizeH="0" baseline="0" noProof="0" dirty="0" err="1">
                <a:ln>
                  <a:noFill/>
                </a:ln>
                <a:solidFill>
                  <a:srgbClr val="FFFFFF"/>
                </a:solidFill>
                <a:effectLst/>
                <a:uLnTx/>
                <a:uFillTx/>
                <a:latin typeface="Calibri" panose="020F0502020204030204"/>
                <a:ea typeface="+mn-ea"/>
                <a:cs typeface="+mn-cs"/>
              </a:rPr>
              <a:t>Iggesundsbruk</a:t>
            </a:r>
            <a:endParaRPr kumimoji="0" lang="sv-SE" sz="3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Pil: höger 6">
            <a:extLst>
              <a:ext uri="{FF2B5EF4-FFF2-40B4-BE49-F238E27FC236}">
                <a16:creationId xmlns:a16="http://schemas.microsoft.com/office/drawing/2014/main" id="{B8E25CF2-098D-4224-4693-C245F848BE26}"/>
              </a:ext>
            </a:extLst>
          </p:cNvPr>
          <p:cNvSpPr/>
          <p:nvPr/>
        </p:nvSpPr>
        <p:spPr>
          <a:xfrm flipH="1">
            <a:off x="6949440" y="1375509"/>
            <a:ext cx="568960" cy="514251"/>
          </a:xfrm>
          <a:prstGeom prst="rightArrow">
            <a:avLst/>
          </a:prstGeom>
          <a:noFill/>
          <a:ln>
            <a:solidFill>
              <a:srgbClr val="FF9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ruta 7">
            <a:extLst>
              <a:ext uri="{FF2B5EF4-FFF2-40B4-BE49-F238E27FC236}">
                <a16:creationId xmlns:a16="http://schemas.microsoft.com/office/drawing/2014/main" id="{43A9278C-F5D2-906C-A51B-D4C2718E991B}"/>
              </a:ext>
            </a:extLst>
          </p:cNvPr>
          <p:cNvSpPr txBox="1"/>
          <p:nvPr/>
        </p:nvSpPr>
        <p:spPr>
          <a:xfrm>
            <a:off x="1099936" y="4936591"/>
            <a:ext cx="3098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b="0" i="0" u="none" strike="noStrike" kern="1200" cap="none" spc="0" normalizeH="0" baseline="0" noProof="0" dirty="0" err="1">
                <a:ln>
                  <a:noFill/>
                </a:ln>
                <a:solidFill>
                  <a:srgbClr val="FFFFFF"/>
                </a:solidFill>
                <a:effectLst/>
                <a:uLnTx/>
                <a:uFillTx/>
                <a:latin typeface="Calibri" panose="020F0502020204030204"/>
                <a:ea typeface="+mn-ea"/>
                <a:cs typeface="+mn-cs"/>
              </a:rPr>
              <a:t>Mondi</a:t>
            </a:r>
            <a:r>
              <a:rPr kumimoji="0" lang="sv-SE" sz="36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sv-SE" sz="3600" b="0" i="0" u="none" strike="noStrike" kern="1200" cap="none" spc="0" normalizeH="0" baseline="0" noProof="0" dirty="0" err="1">
                <a:ln>
                  <a:noFill/>
                </a:ln>
                <a:solidFill>
                  <a:srgbClr val="FFFFFF"/>
                </a:solidFill>
                <a:effectLst/>
                <a:uLnTx/>
                <a:uFillTx/>
                <a:latin typeface="Calibri" panose="020F0502020204030204"/>
                <a:ea typeface="+mn-ea"/>
                <a:cs typeface="+mn-cs"/>
              </a:rPr>
              <a:t>Dynäs</a:t>
            </a:r>
            <a:endParaRPr kumimoji="0" lang="sv-SE" sz="3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Pil: höger 8">
            <a:extLst>
              <a:ext uri="{FF2B5EF4-FFF2-40B4-BE49-F238E27FC236}">
                <a16:creationId xmlns:a16="http://schemas.microsoft.com/office/drawing/2014/main" id="{600604E1-BC82-5ED1-FC44-0139F7AC7988}"/>
              </a:ext>
            </a:extLst>
          </p:cNvPr>
          <p:cNvSpPr/>
          <p:nvPr/>
        </p:nvSpPr>
        <p:spPr>
          <a:xfrm>
            <a:off x="3916912" y="5002630"/>
            <a:ext cx="563648" cy="514251"/>
          </a:xfrm>
          <a:prstGeom prst="rightArrow">
            <a:avLst/>
          </a:prstGeom>
          <a:noFill/>
          <a:ln>
            <a:solidFill>
              <a:srgbClr val="FF9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11152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A1C5C7-4D63-895C-1909-9B0A1CB964FB}"/>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236E51A6-6910-D064-76A6-232B5BD0515E}"/>
              </a:ext>
            </a:extLst>
          </p:cNvPr>
          <p:cNvSpPr>
            <a:spLocks noGrp="1"/>
          </p:cNvSpPr>
          <p:nvPr>
            <p:ph idx="1"/>
          </p:nvPr>
        </p:nvSpPr>
        <p:spPr/>
        <p:txBody>
          <a:bodyPr/>
          <a:lstStyle/>
          <a:p>
            <a:endParaRPr lang="sv-SE"/>
          </a:p>
        </p:txBody>
      </p:sp>
      <p:pic>
        <p:nvPicPr>
          <p:cNvPr id="5" name="Bildobjekt 4">
            <a:extLst>
              <a:ext uri="{FF2B5EF4-FFF2-40B4-BE49-F238E27FC236}">
                <a16:creationId xmlns:a16="http://schemas.microsoft.com/office/drawing/2014/main" id="{B3AED3A0-5B4B-A6AD-DD3E-C26FE1D46A3B}"/>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8571902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E81CC3A2-3C56-37AF-687D-D08071B921B6}"/>
              </a:ext>
            </a:extLst>
          </p:cNvPr>
          <p:cNvSpPr txBox="1"/>
          <p:nvPr/>
        </p:nvSpPr>
        <p:spPr>
          <a:xfrm>
            <a:off x="354329" y="298987"/>
            <a:ext cx="114395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rPr>
              <a:t>Mottagningskontroll genomförs per tågvagn</a:t>
            </a:r>
          </a:p>
        </p:txBody>
      </p:sp>
      <p:pic>
        <p:nvPicPr>
          <p:cNvPr id="8" name="Bildobjekt 7">
            <a:extLst>
              <a:ext uri="{FF2B5EF4-FFF2-40B4-BE49-F238E27FC236}">
                <a16:creationId xmlns:a16="http://schemas.microsoft.com/office/drawing/2014/main" id="{9460B772-FE13-D823-0F8D-49D1B2CF3C20}"/>
              </a:ext>
            </a:extLst>
          </p:cNvPr>
          <p:cNvPicPr>
            <a:picLocks noChangeAspect="1"/>
          </p:cNvPicPr>
          <p:nvPr/>
        </p:nvPicPr>
        <p:blipFill>
          <a:blip r:embed="rId2"/>
          <a:stretch>
            <a:fillRect/>
          </a:stretch>
        </p:blipFill>
        <p:spPr>
          <a:xfrm>
            <a:off x="354328" y="1197620"/>
            <a:ext cx="11247121" cy="5477499"/>
          </a:xfrm>
          <a:prstGeom prst="rect">
            <a:avLst/>
          </a:prstGeom>
        </p:spPr>
      </p:pic>
    </p:spTree>
    <p:extLst>
      <p:ext uri="{BB962C8B-B14F-4D97-AF65-F5344CB8AC3E}">
        <p14:creationId xmlns:p14="http://schemas.microsoft.com/office/powerpoint/2010/main" val="2119272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548E16-ABB5-AFCE-D422-C8A8FE2B2105}"/>
              </a:ext>
            </a:extLst>
          </p:cNvPr>
          <p:cNvSpPr>
            <a:spLocks noGrp="1"/>
          </p:cNvSpPr>
          <p:nvPr>
            <p:ph type="title"/>
          </p:nvPr>
        </p:nvSpPr>
        <p:spPr/>
        <p:txBody>
          <a:bodyPr/>
          <a:lstStyle/>
          <a:p>
            <a:r>
              <a:rPr lang="sv-SE" dirty="0"/>
              <a:t>Förbereda råvaru och tjänsteaffär</a:t>
            </a:r>
          </a:p>
        </p:txBody>
      </p:sp>
      <p:sp>
        <p:nvSpPr>
          <p:cNvPr id="19" name="Pil: femhörning 18">
            <a:extLst>
              <a:ext uri="{FF2B5EF4-FFF2-40B4-BE49-F238E27FC236}">
                <a16:creationId xmlns:a16="http://schemas.microsoft.com/office/drawing/2014/main" id="{DCDDC1B8-7EB9-8FD0-BBD8-EAD976639F2C}"/>
              </a:ext>
            </a:extLst>
          </p:cNvPr>
          <p:cNvSpPr/>
          <p:nvPr/>
        </p:nvSpPr>
        <p:spPr>
          <a:xfrm>
            <a:off x="876238" y="1530299"/>
            <a:ext cx="679900" cy="402905"/>
          </a:xfrm>
          <a:prstGeom prst="homePlate">
            <a:avLst/>
          </a:prstGeom>
          <a:solidFill>
            <a:srgbClr val="59C0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aktör</a:t>
            </a:r>
          </a:p>
        </p:txBody>
      </p:sp>
      <p:sp>
        <p:nvSpPr>
          <p:cNvPr id="20" name="Rektangel: rundade hörn 19">
            <a:extLst>
              <a:ext uri="{FF2B5EF4-FFF2-40B4-BE49-F238E27FC236}">
                <a16:creationId xmlns:a16="http://schemas.microsoft.com/office/drawing/2014/main" id="{44F563DB-FBD8-CBAB-3185-FA9E18D53173}"/>
              </a:ext>
            </a:extLst>
          </p:cNvPr>
          <p:cNvSpPr/>
          <p:nvPr/>
        </p:nvSpPr>
        <p:spPr>
          <a:xfrm>
            <a:off x="1698170" y="1503331"/>
            <a:ext cx="823356" cy="456839"/>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Aktör</a:t>
            </a:r>
          </a:p>
        </p:txBody>
      </p:sp>
      <p:sp>
        <p:nvSpPr>
          <p:cNvPr id="22" name="Rektangel: rundade hörn 21">
            <a:extLst>
              <a:ext uri="{FF2B5EF4-FFF2-40B4-BE49-F238E27FC236}">
                <a16:creationId xmlns:a16="http://schemas.microsoft.com/office/drawing/2014/main" id="{90399D8D-69E5-ABC8-CC80-34FA9A79B27B}"/>
              </a:ext>
            </a:extLst>
          </p:cNvPr>
          <p:cNvSpPr/>
          <p:nvPr/>
        </p:nvSpPr>
        <p:spPr>
          <a:xfrm>
            <a:off x="2602670" y="1503331"/>
            <a:ext cx="746170" cy="456839"/>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Aktör UT</a:t>
            </a:r>
          </a:p>
        </p:txBody>
      </p:sp>
      <p:sp>
        <p:nvSpPr>
          <p:cNvPr id="23" name="Pil: femhörning 22">
            <a:extLst>
              <a:ext uri="{FF2B5EF4-FFF2-40B4-BE49-F238E27FC236}">
                <a16:creationId xmlns:a16="http://schemas.microsoft.com/office/drawing/2014/main" id="{5BDDCDAB-23FF-F402-A515-D631A1AC8421}"/>
              </a:ext>
            </a:extLst>
          </p:cNvPr>
          <p:cNvSpPr/>
          <p:nvPr/>
        </p:nvSpPr>
        <p:spPr>
          <a:xfrm>
            <a:off x="1698170" y="2145837"/>
            <a:ext cx="679900" cy="402905"/>
          </a:xfrm>
          <a:prstGeom prst="homePlate">
            <a:avLst/>
          </a:prstGeom>
          <a:solidFill>
            <a:srgbClr val="3381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Befraktar-inställningar</a:t>
            </a:r>
          </a:p>
        </p:txBody>
      </p:sp>
      <p:sp>
        <p:nvSpPr>
          <p:cNvPr id="24" name="Rektangel: rundade hörn 23">
            <a:extLst>
              <a:ext uri="{FF2B5EF4-FFF2-40B4-BE49-F238E27FC236}">
                <a16:creationId xmlns:a16="http://schemas.microsoft.com/office/drawing/2014/main" id="{F4F6AF69-4E9B-56FE-2592-44206C7C844D}"/>
              </a:ext>
            </a:extLst>
          </p:cNvPr>
          <p:cNvSpPr/>
          <p:nvPr/>
        </p:nvSpPr>
        <p:spPr>
          <a:xfrm>
            <a:off x="2431980" y="2118869"/>
            <a:ext cx="823356" cy="456839"/>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Aktör, med befraktar-inställningar</a:t>
            </a:r>
          </a:p>
        </p:txBody>
      </p:sp>
      <p:sp>
        <p:nvSpPr>
          <p:cNvPr id="27" name="Pil: femhörning 26">
            <a:extLst>
              <a:ext uri="{FF2B5EF4-FFF2-40B4-BE49-F238E27FC236}">
                <a16:creationId xmlns:a16="http://schemas.microsoft.com/office/drawing/2014/main" id="{29138983-02EB-09AF-43AF-2B37C9461364}"/>
              </a:ext>
            </a:extLst>
          </p:cNvPr>
          <p:cNvSpPr/>
          <p:nvPr/>
        </p:nvSpPr>
        <p:spPr>
          <a:xfrm>
            <a:off x="850028" y="3171073"/>
            <a:ext cx="679900" cy="402905"/>
          </a:xfrm>
          <a:prstGeom prst="homePlate">
            <a:avLst/>
          </a:prstGeom>
          <a:solidFill>
            <a:srgbClr val="59C0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produkter</a:t>
            </a:r>
          </a:p>
        </p:txBody>
      </p:sp>
      <p:sp>
        <p:nvSpPr>
          <p:cNvPr id="28" name="Rektangel: rundade hörn 27">
            <a:extLst>
              <a:ext uri="{FF2B5EF4-FFF2-40B4-BE49-F238E27FC236}">
                <a16:creationId xmlns:a16="http://schemas.microsoft.com/office/drawing/2014/main" id="{250D722E-DEC5-B94C-423C-1D1E061D7BDF}"/>
              </a:ext>
            </a:extLst>
          </p:cNvPr>
          <p:cNvSpPr/>
          <p:nvPr/>
        </p:nvSpPr>
        <p:spPr>
          <a:xfrm>
            <a:off x="1671960" y="3144105"/>
            <a:ext cx="823356" cy="456839"/>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Produkter</a:t>
            </a:r>
          </a:p>
        </p:txBody>
      </p:sp>
      <p:sp>
        <p:nvSpPr>
          <p:cNvPr id="29" name="Rektangel: rundade hörn 28">
            <a:extLst>
              <a:ext uri="{FF2B5EF4-FFF2-40B4-BE49-F238E27FC236}">
                <a16:creationId xmlns:a16="http://schemas.microsoft.com/office/drawing/2014/main" id="{6B00EC0F-65BA-A64D-75BC-A71C5230FF6A}"/>
              </a:ext>
            </a:extLst>
          </p:cNvPr>
          <p:cNvSpPr/>
          <p:nvPr/>
        </p:nvSpPr>
        <p:spPr>
          <a:xfrm>
            <a:off x="2602670" y="3144105"/>
            <a:ext cx="823356" cy="456839"/>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Sortiments-struktur UT</a:t>
            </a:r>
          </a:p>
        </p:txBody>
      </p:sp>
      <p:sp>
        <p:nvSpPr>
          <p:cNvPr id="30" name="Pil: femhörning 29">
            <a:extLst>
              <a:ext uri="{FF2B5EF4-FFF2-40B4-BE49-F238E27FC236}">
                <a16:creationId xmlns:a16="http://schemas.microsoft.com/office/drawing/2014/main" id="{4345CEDB-E3C7-DD06-E72E-5AC9D8E61EFA}"/>
              </a:ext>
            </a:extLst>
          </p:cNvPr>
          <p:cNvSpPr/>
          <p:nvPr/>
        </p:nvSpPr>
        <p:spPr>
          <a:xfrm>
            <a:off x="1699594" y="2644972"/>
            <a:ext cx="679900" cy="402905"/>
          </a:xfrm>
          <a:prstGeom prst="homePlate">
            <a:avLst/>
          </a:prstGeom>
          <a:solidFill>
            <a:srgbClr val="3381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sortiment-grupper</a:t>
            </a:r>
          </a:p>
        </p:txBody>
      </p:sp>
      <p:sp>
        <p:nvSpPr>
          <p:cNvPr id="31" name="Rektangel: rundade hörn 30">
            <a:extLst>
              <a:ext uri="{FF2B5EF4-FFF2-40B4-BE49-F238E27FC236}">
                <a16:creationId xmlns:a16="http://schemas.microsoft.com/office/drawing/2014/main" id="{74CBC69C-49B6-9DC3-1064-CA179441C939}"/>
              </a:ext>
            </a:extLst>
          </p:cNvPr>
          <p:cNvSpPr/>
          <p:nvPr/>
        </p:nvSpPr>
        <p:spPr>
          <a:xfrm>
            <a:off x="2418610" y="2618004"/>
            <a:ext cx="823356" cy="456839"/>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Sortiments-grupper</a:t>
            </a:r>
          </a:p>
        </p:txBody>
      </p:sp>
      <p:sp>
        <p:nvSpPr>
          <p:cNvPr id="32" name="Pil: femhörning 31">
            <a:extLst>
              <a:ext uri="{FF2B5EF4-FFF2-40B4-BE49-F238E27FC236}">
                <a16:creationId xmlns:a16="http://schemas.microsoft.com/office/drawing/2014/main" id="{9A27E37E-795A-77D2-49CB-704347EA91A3}"/>
              </a:ext>
            </a:extLst>
          </p:cNvPr>
          <p:cNvSpPr/>
          <p:nvPr/>
        </p:nvSpPr>
        <p:spPr>
          <a:xfrm>
            <a:off x="850028" y="3744913"/>
            <a:ext cx="679900" cy="402905"/>
          </a:xfrm>
          <a:prstGeom prst="homePlate">
            <a:avLst/>
          </a:prstGeom>
          <a:solidFill>
            <a:srgbClr val="59C0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mättnings-tjänster</a:t>
            </a:r>
          </a:p>
        </p:txBody>
      </p:sp>
      <p:sp>
        <p:nvSpPr>
          <p:cNvPr id="33" name="Rektangel: rundade hörn 32">
            <a:extLst>
              <a:ext uri="{FF2B5EF4-FFF2-40B4-BE49-F238E27FC236}">
                <a16:creationId xmlns:a16="http://schemas.microsoft.com/office/drawing/2014/main" id="{65686241-C7F2-7A6B-695D-BB870EAB58D9}"/>
              </a:ext>
            </a:extLst>
          </p:cNvPr>
          <p:cNvSpPr/>
          <p:nvPr/>
        </p:nvSpPr>
        <p:spPr>
          <a:xfrm>
            <a:off x="1671960" y="3717945"/>
            <a:ext cx="823356" cy="456839"/>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Mätnings-tjänster</a:t>
            </a:r>
          </a:p>
        </p:txBody>
      </p:sp>
      <p:sp>
        <p:nvSpPr>
          <p:cNvPr id="35" name="Pil: femhörning 34">
            <a:extLst>
              <a:ext uri="{FF2B5EF4-FFF2-40B4-BE49-F238E27FC236}">
                <a16:creationId xmlns:a16="http://schemas.microsoft.com/office/drawing/2014/main" id="{E89AF69D-E3C1-517C-BD09-A000150D2EF4}"/>
              </a:ext>
            </a:extLst>
          </p:cNvPr>
          <p:cNvSpPr/>
          <p:nvPr/>
        </p:nvSpPr>
        <p:spPr>
          <a:xfrm>
            <a:off x="850028" y="4285746"/>
            <a:ext cx="679900" cy="402905"/>
          </a:xfrm>
          <a:prstGeom prst="homePlate">
            <a:avLst/>
          </a:prstGeom>
          <a:solidFill>
            <a:srgbClr val="3381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Transport-tjänster</a:t>
            </a:r>
          </a:p>
        </p:txBody>
      </p:sp>
      <p:sp>
        <p:nvSpPr>
          <p:cNvPr id="36" name="Rektangel: rundade hörn 35">
            <a:extLst>
              <a:ext uri="{FF2B5EF4-FFF2-40B4-BE49-F238E27FC236}">
                <a16:creationId xmlns:a16="http://schemas.microsoft.com/office/drawing/2014/main" id="{BBA2FE3A-8E21-3D79-1276-61397961DFA6}"/>
              </a:ext>
            </a:extLst>
          </p:cNvPr>
          <p:cNvSpPr/>
          <p:nvPr/>
        </p:nvSpPr>
        <p:spPr>
          <a:xfrm>
            <a:off x="1671960" y="4258778"/>
            <a:ext cx="823356" cy="456839"/>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Transport-tjänster</a:t>
            </a:r>
          </a:p>
        </p:txBody>
      </p:sp>
      <p:sp>
        <p:nvSpPr>
          <p:cNvPr id="37" name="Pil: femhörning 36">
            <a:extLst>
              <a:ext uri="{FF2B5EF4-FFF2-40B4-BE49-F238E27FC236}">
                <a16:creationId xmlns:a16="http://schemas.microsoft.com/office/drawing/2014/main" id="{AFDCC702-3899-75B5-F9D5-0857E6570BA2}"/>
              </a:ext>
            </a:extLst>
          </p:cNvPr>
          <p:cNvSpPr/>
          <p:nvPr/>
        </p:nvSpPr>
        <p:spPr>
          <a:xfrm>
            <a:off x="1341910" y="4838813"/>
            <a:ext cx="734283" cy="402905"/>
          </a:xfrm>
          <a:prstGeom prst="homePlate">
            <a:avLst/>
          </a:prstGeom>
          <a:solidFill>
            <a:srgbClr val="3381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kundspecifika Transport-tjänster</a:t>
            </a:r>
          </a:p>
        </p:txBody>
      </p:sp>
      <p:sp>
        <p:nvSpPr>
          <p:cNvPr id="38" name="Rektangel: rundade hörn 37">
            <a:extLst>
              <a:ext uri="{FF2B5EF4-FFF2-40B4-BE49-F238E27FC236}">
                <a16:creationId xmlns:a16="http://schemas.microsoft.com/office/drawing/2014/main" id="{CF45F1F3-11EA-2A86-1CA3-484B439C8688}"/>
              </a:ext>
            </a:extLst>
          </p:cNvPr>
          <p:cNvSpPr/>
          <p:nvPr/>
        </p:nvSpPr>
        <p:spPr>
          <a:xfrm>
            <a:off x="2218225" y="4811845"/>
            <a:ext cx="823356" cy="456839"/>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Kundspecifika transport-tjänster</a:t>
            </a:r>
          </a:p>
        </p:txBody>
      </p:sp>
      <p:sp>
        <p:nvSpPr>
          <p:cNvPr id="39" name="Pil: femhörning 38">
            <a:extLst>
              <a:ext uri="{FF2B5EF4-FFF2-40B4-BE49-F238E27FC236}">
                <a16:creationId xmlns:a16="http://schemas.microsoft.com/office/drawing/2014/main" id="{A338A4BA-3DCB-34E0-FEF1-571DAE0B3335}"/>
              </a:ext>
            </a:extLst>
          </p:cNvPr>
          <p:cNvSpPr/>
          <p:nvPr/>
        </p:nvSpPr>
        <p:spPr>
          <a:xfrm>
            <a:off x="850028" y="5522380"/>
            <a:ext cx="679900" cy="402905"/>
          </a:xfrm>
          <a:prstGeom prst="homePlate">
            <a:avLst/>
          </a:prstGeom>
          <a:solidFill>
            <a:srgbClr val="3381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platser</a:t>
            </a:r>
          </a:p>
        </p:txBody>
      </p:sp>
      <p:sp>
        <p:nvSpPr>
          <p:cNvPr id="40" name="Rektangel: rundade hörn 39">
            <a:extLst>
              <a:ext uri="{FF2B5EF4-FFF2-40B4-BE49-F238E27FC236}">
                <a16:creationId xmlns:a16="http://schemas.microsoft.com/office/drawing/2014/main" id="{2701F365-E1BA-2072-B5BC-CC394C019ACD}"/>
              </a:ext>
            </a:extLst>
          </p:cNvPr>
          <p:cNvSpPr/>
          <p:nvPr/>
        </p:nvSpPr>
        <p:spPr>
          <a:xfrm>
            <a:off x="1671960" y="5495412"/>
            <a:ext cx="823356" cy="456839"/>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Platser</a:t>
            </a:r>
          </a:p>
        </p:txBody>
      </p:sp>
      <p:sp>
        <p:nvSpPr>
          <p:cNvPr id="41" name="Rektangel: rundade hörn 40">
            <a:extLst>
              <a:ext uri="{FF2B5EF4-FFF2-40B4-BE49-F238E27FC236}">
                <a16:creationId xmlns:a16="http://schemas.microsoft.com/office/drawing/2014/main" id="{D5C97F6A-FCED-A8F5-2288-B86D5B01CC8D}"/>
              </a:ext>
            </a:extLst>
          </p:cNvPr>
          <p:cNvSpPr/>
          <p:nvPr/>
        </p:nvSpPr>
        <p:spPr>
          <a:xfrm>
            <a:off x="2576460" y="5495412"/>
            <a:ext cx="746170" cy="456839"/>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Plats UT</a:t>
            </a:r>
          </a:p>
        </p:txBody>
      </p:sp>
      <p:sp>
        <p:nvSpPr>
          <p:cNvPr id="3" name="Pil: femhörning 2">
            <a:extLst>
              <a:ext uri="{FF2B5EF4-FFF2-40B4-BE49-F238E27FC236}">
                <a16:creationId xmlns:a16="http://schemas.microsoft.com/office/drawing/2014/main" id="{603F4A80-5DDA-CDD9-21C3-905F0C78E1AE}"/>
              </a:ext>
            </a:extLst>
          </p:cNvPr>
          <p:cNvSpPr/>
          <p:nvPr/>
        </p:nvSpPr>
        <p:spPr>
          <a:xfrm>
            <a:off x="4925203" y="1498662"/>
            <a:ext cx="679900" cy="402905"/>
          </a:xfrm>
          <a:prstGeom prst="homePlate">
            <a:avLst/>
          </a:prstGeom>
          <a:solidFill>
            <a:srgbClr val="59C0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prisvillkor råvara</a:t>
            </a:r>
          </a:p>
        </p:txBody>
      </p:sp>
      <p:sp>
        <p:nvSpPr>
          <p:cNvPr id="4" name="Pil: femhörning 3">
            <a:extLst>
              <a:ext uri="{FF2B5EF4-FFF2-40B4-BE49-F238E27FC236}">
                <a16:creationId xmlns:a16="http://schemas.microsoft.com/office/drawing/2014/main" id="{A94C33A5-C113-BA1F-D74A-D3E75856C5E2}"/>
              </a:ext>
            </a:extLst>
          </p:cNvPr>
          <p:cNvSpPr/>
          <p:nvPr/>
        </p:nvSpPr>
        <p:spPr>
          <a:xfrm>
            <a:off x="4925203" y="1963028"/>
            <a:ext cx="679900" cy="402905"/>
          </a:xfrm>
          <a:prstGeom prst="homePlate">
            <a:avLst/>
          </a:prstGeom>
          <a:solidFill>
            <a:srgbClr val="59C0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a:t>
            </a:r>
            <a:r>
              <a:rPr kumimoji="0" lang="sv-SE" sz="600" b="0" i="0" u="none" strike="noStrike" kern="1200" cap="none" spc="0" normalizeH="0" baseline="0" noProof="0" dirty="0" err="1">
                <a:ln>
                  <a:noFill/>
                </a:ln>
                <a:solidFill>
                  <a:srgbClr val="FFFFFF"/>
                </a:solidFill>
                <a:effectLst/>
                <a:uLnTx/>
                <a:uFillTx/>
                <a:latin typeface="Calibri" panose="020F0502020204030204"/>
                <a:ea typeface="+mn-ea"/>
                <a:cs typeface="+mn-cs"/>
              </a:rPr>
              <a:t>prisliste</a:t>
            </a: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-hänvisning</a:t>
            </a:r>
          </a:p>
        </p:txBody>
      </p:sp>
      <p:sp>
        <p:nvSpPr>
          <p:cNvPr id="5" name="Pil: femhörning 4">
            <a:extLst>
              <a:ext uri="{FF2B5EF4-FFF2-40B4-BE49-F238E27FC236}">
                <a16:creationId xmlns:a16="http://schemas.microsoft.com/office/drawing/2014/main" id="{20CAEA80-2768-6868-E77E-CA422F620CEE}"/>
              </a:ext>
            </a:extLst>
          </p:cNvPr>
          <p:cNvSpPr/>
          <p:nvPr/>
        </p:nvSpPr>
        <p:spPr>
          <a:xfrm>
            <a:off x="4925203" y="2427394"/>
            <a:ext cx="679900" cy="402905"/>
          </a:xfrm>
          <a:prstGeom prst="homePlate">
            <a:avLst/>
          </a:prstGeom>
          <a:solidFill>
            <a:srgbClr val="59C0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kollektiv-beskrivning</a:t>
            </a:r>
          </a:p>
        </p:txBody>
      </p:sp>
      <p:sp>
        <p:nvSpPr>
          <p:cNvPr id="18" name="Pil: femhörning 17">
            <a:extLst>
              <a:ext uri="{FF2B5EF4-FFF2-40B4-BE49-F238E27FC236}">
                <a16:creationId xmlns:a16="http://schemas.microsoft.com/office/drawing/2014/main" id="{B8D9BCBE-41A9-B423-FB4F-4B104A97193C}"/>
              </a:ext>
            </a:extLst>
          </p:cNvPr>
          <p:cNvSpPr/>
          <p:nvPr/>
        </p:nvSpPr>
        <p:spPr>
          <a:xfrm>
            <a:off x="4925203" y="2891760"/>
            <a:ext cx="679900" cy="402905"/>
          </a:xfrm>
          <a:prstGeom prst="homePlate">
            <a:avLst/>
          </a:prstGeom>
          <a:solidFill>
            <a:srgbClr val="59C0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prov-mätorder</a:t>
            </a:r>
          </a:p>
        </p:txBody>
      </p:sp>
      <p:sp>
        <p:nvSpPr>
          <p:cNvPr id="21" name="Pil: femhörning 20">
            <a:extLst>
              <a:ext uri="{FF2B5EF4-FFF2-40B4-BE49-F238E27FC236}">
                <a16:creationId xmlns:a16="http://schemas.microsoft.com/office/drawing/2014/main" id="{B8F927C2-754F-1485-EE39-C7EF4FEA6DF3}"/>
              </a:ext>
            </a:extLst>
          </p:cNvPr>
          <p:cNvSpPr/>
          <p:nvPr/>
        </p:nvSpPr>
        <p:spPr>
          <a:xfrm>
            <a:off x="4925203" y="3356126"/>
            <a:ext cx="679900" cy="402905"/>
          </a:xfrm>
          <a:prstGeom prst="homePlate">
            <a:avLst/>
          </a:prstGeom>
          <a:solidFill>
            <a:srgbClr val="3381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utrustning- transport</a:t>
            </a:r>
          </a:p>
        </p:txBody>
      </p:sp>
      <p:sp>
        <p:nvSpPr>
          <p:cNvPr id="25" name="Pil: femhörning 24">
            <a:extLst>
              <a:ext uri="{FF2B5EF4-FFF2-40B4-BE49-F238E27FC236}">
                <a16:creationId xmlns:a16="http://schemas.microsoft.com/office/drawing/2014/main" id="{9F811892-75E1-38EA-E8F2-93FDB4EE6888}"/>
              </a:ext>
            </a:extLst>
          </p:cNvPr>
          <p:cNvSpPr/>
          <p:nvPr/>
        </p:nvSpPr>
        <p:spPr>
          <a:xfrm>
            <a:off x="4925203" y="3820492"/>
            <a:ext cx="679900" cy="402905"/>
          </a:xfrm>
          <a:prstGeom prst="homePlat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utrustning produktion</a:t>
            </a:r>
          </a:p>
        </p:txBody>
      </p:sp>
      <p:sp>
        <p:nvSpPr>
          <p:cNvPr id="26" name="Pil: femhörning 25">
            <a:extLst>
              <a:ext uri="{FF2B5EF4-FFF2-40B4-BE49-F238E27FC236}">
                <a16:creationId xmlns:a16="http://schemas.microsoft.com/office/drawing/2014/main" id="{D6334FB6-AE7F-FFBC-B4BE-83C4B47340A9}"/>
              </a:ext>
            </a:extLst>
          </p:cNvPr>
          <p:cNvSpPr/>
          <p:nvPr/>
        </p:nvSpPr>
        <p:spPr>
          <a:xfrm>
            <a:off x="4925203" y="4284858"/>
            <a:ext cx="679900" cy="402905"/>
          </a:xfrm>
          <a:prstGeom prst="homePlate">
            <a:avLst/>
          </a:prstGeom>
          <a:solidFill>
            <a:srgbClr val="59C0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affärsvillkor mäta</a:t>
            </a:r>
          </a:p>
        </p:txBody>
      </p:sp>
      <p:sp>
        <p:nvSpPr>
          <p:cNvPr id="34" name="Pil: femhörning 33">
            <a:extLst>
              <a:ext uri="{FF2B5EF4-FFF2-40B4-BE49-F238E27FC236}">
                <a16:creationId xmlns:a16="http://schemas.microsoft.com/office/drawing/2014/main" id="{BA8E94A2-08B1-3D12-4C86-B5D61055F457}"/>
              </a:ext>
            </a:extLst>
          </p:cNvPr>
          <p:cNvSpPr/>
          <p:nvPr/>
        </p:nvSpPr>
        <p:spPr>
          <a:xfrm>
            <a:off x="4925203" y="4749224"/>
            <a:ext cx="679900" cy="402905"/>
          </a:xfrm>
          <a:prstGeom prst="homePlate">
            <a:avLst/>
          </a:prstGeom>
          <a:solidFill>
            <a:srgbClr val="59C0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köpare-kontrakt</a:t>
            </a:r>
          </a:p>
        </p:txBody>
      </p:sp>
      <p:sp>
        <p:nvSpPr>
          <p:cNvPr id="42" name="Pil: femhörning 41">
            <a:extLst>
              <a:ext uri="{FF2B5EF4-FFF2-40B4-BE49-F238E27FC236}">
                <a16:creationId xmlns:a16="http://schemas.microsoft.com/office/drawing/2014/main" id="{C10F086B-CE89-B49D-A7F8-2C17336A70D7}"/>
              </a:ext>
            </a:extLst>
          </p:cNvPr>
          <p:cNvSpPr/>
          <p:nvPr/>
        </p:nvSpPr>
        <p:spPr>
          <a:xfrm>
            <a:off x="4925203" y="5213590"/>
            <a:ext cx="679900" cy="402905"/>
          </a:xfrm>
          <a:prstGeom prst="homePlate">
            <a:avLst/>
          </a:prstGeom>
          <a:solidFill>
            <a:srgbClr val="59C0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kontrakts-kedjor</a:t>
            </a:r>
          </a:p>
        </p:txBody>
      </p:sp>
      <p:sp>
        <p:nvSpPr>
          <p:cNvPr id="43" name="Pil: femhörning 42">
            <a:extLst>
              <a:ext uri="{FF2B5EF4-FFF2-40B4-BE49-F238E27FC236}">
                <a16:creationId xmlns:a16="http://schemas.microsoft.com/office/drawing/2014/main" id="{13FF0EC4-7554-B813-309D-2FD901A9A8A4}"/>
              </a:ext>
            </a:extLst>
          </p:cNvPr>
          <p:cNvSpPr/>
          <p:nvPr/>
        </p:nvSpPr>
        <p:spPr>
          <a:xfrm>
            <a:off x="4925203" y="5677954"/>
            <a:ext cx="679900" cy="402905"/>
          </a:xfrm>
          <a:prstGeom prst="homePlate">
            <a:avLst/>
          </a:prstGeom>
          <a:solidFill>
            <a:srgbClr val="59C0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redovisnings-hänvisning</a:t>
            </a:r>
          </a:p>
        </p:txBody>
      </p:sp>
      <p:sp>
        <p:nvSpPr>
          <p:cNvPr id="44" name="Pil: femhörning 43">
            <a:extLst>
              <a:ext uri="{FF2B5EF4-FFF2-40B4-BE49-F238E27FC236}">
                <a16:creationId xmlns:a16="http://schemas.microsoft.com/office/drawing/2014/main" id="{B0548039-7DD6-6489-9BFB-238648E21C49}"/>
              </a:ext>
            </a:extLst>
          </p:cNvPr>
          <p:cNvSpPr/>
          <p:nvPr/>
        </p:nvSpPr>
        <p:spPr>
          <a:xfrm>
            <a:off x="8622348" y="1503331"/>
            <a:ext cx="679900" cy="402905"/>
          </a:xfrm>
          <a:prstGeom prst="homePlate">
            <a:avLst/>
          </a:prstGeom>
          <a:solidFill>
            <a:srgbClr val="3381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transport-kontrakt</a:t>
            </a:r>
          </a:p>
        </p:txBody>
      </p:sp>
      <p:sp>
        <p:nvSpPr>
          <p:cNvPr id="45" name="Pil: femhörning 44">
            <a:extLst>
              <a:ext uri="{FF2B5EF4-FFF2-40B4-BE49-F238E27FC236}">
                <a16:creationId xmlns:a16="http://schemas.microsoft.com/office/drawing/2014/main" id="{5FB2939B-65DD-C1F6-3699-8CFC222A991A}"/>
              </a:ext>
            </a:extLst>
          </p:cNvPr>
          <p:cNvSpPr/>
          <p:nvPr/>
        </p:nvSpPr>
        <p:spPr>
          <a:xfrm>
            <a:off x="8622348" y="1944383"/>
            <a:ext cx="679900" cy="402905"/>
          </a:xfrm>
          <a:prstGeom prst="homePlate">
            <a:avLst/>
          </a:prstGeom>
          <a:solidFill>
            <a:srgbClr val="59C0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Förbereda hantering av certifierad råvara</a:t>
            </a:r>
          </a:p>
        </p:txBody>
      </p:sp>
      <p:sp>
        <p:nvSpPr>
          <p:cNvPr id="46" name="Pil: femhörning 45">
            <a:extLst>
              <a:ext uri="{FF2B5EF4-FFF2-40B4-BE49-F238E27FC236}">
                <a16:creationId xmlns:a16="http://schemas.microsoft.com/office/drawing/2014/main" id="{810DA765-410E-B4AB-F3CF-B26AC7BC08AE}"/>
              </a:ext>
            </a:extLst>
          </p:cNvPr>
          <p:cNvSpPr/>
          <p:nvPr/>
        </p:nvSpPr>
        <p:spPr>
          <a:xfrm>
            <a:off x="8622348" y="2385435"/>
            <a:ext cx="679900" cy="402905"/>
          </a:xfrm>
          <a:prstGeom prst="homePlate">
            <a:avLst/>
          </a:prstGeom>
          <a:solidFill>
            <a:srgbClr val="59C0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omvandlings-tal</a:t>
            </a:r>
          </a:p>
        </p:txBody>
      </p:sp>
      <p:sp>
        <p:nvSpPr>
          <p:cNvPr id="47" name="Pil: femhörning 46">
            <a:extLst>
              <a:ext uri="{FF2B5EF4-FFF2-40B4-BE49-F238E27FC236}">
                <a16:creationId xmlns:a16="http://schemas.microsoft.com/office/drawing/2014/main" id="{92553EDA-D1A2-4D64-1C20-8AFEB007B629}"/>
              </a:ext>
            </a:extLst>
          </p:cNvPr>
          <p:cNvSpPr/>
          <p:nvPr/>
        </p:nvSpPr>
        <p:spPr>
          <a:xfrm>
            <a:off x="8622348" y="2839617"/>
            <a:ext cx="679900" cy="402905"/>
          </a:xfrm>
          <a:prstGeom prst="homePlate">
            <a:avLst/>
          </a:prstGeom>
          <a:solidFill>
            <a:srgbClr val="3381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prisvillkor transport</a:t>
            </a:r>
          </a:p>
        </p:txBody>
      </p:sp>
      <p:sp>
        <p:nvSpPr>
          <p:cNvPr id="48" name="Pil: femhörning 47">
            <a:extLst>
              <a:ext uri="{FF2B5EF4-FFF2-40B4-BE49-F238E27FC236}">
                <a16:creationId xmlns:a16="http://schemas.microsoft.com/office/drawing/2014/main" id="{F312B6FC-648A-5AA4-7160-D038A1FF3F66}"/>
              </a:ext>
            </a:extLst>
          </p:cNvPr>
          <p:cNvSpPr/>
          <p:nvPr/>
        </p:nvSpPr>
        <p:spPr>
          <a:xfrm>
            <a:off x="8622348" y="3293799"/>
            <a:ext cx="679900" cy="402905"/>
          </a:xfrm>
          <a:prstGeom prst="homePlate">
            <a:avLst/>
          </a:prstGeom>
          <a:solidFill>
            <a:srgbClr val="59C0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metadata</a:t>
            </a:r>
          </a:p>
        </p:txBody>
      </p:sp>
      <p:sp>
        <p:nvSpPr>
          <p:cNvPr id="49" name="Pil: femhörning 48">
            <a:extLst>
              <a:ext uri="{FF2B5EF4-FFF2-40B4-BE49-F238E27FC236}">
                <a16:creationId xmlns:a16="http://schemas.microsoft.com/office/drawing/2014/main" id="{BF10673B-EB50-7A52-B7CF-EB9213735469}"/>
              </a:ext>
            </a:extLst>
          </p:cNvPr>
          <p:cNvSpPr/>
          <p:nvPr/>
        </p:nvSpPr>
        <p:spPr>
          <a:xfrm>
            <a:off x="8622348" y="3747981"/>
            <a:ext cx="679900" cy="402905"/>
          </a:xfrm>
          <a:prstGeom prst="homePlate">
            <a:avLst/>
          </a:prstGeom>
          <a:solidFill>
            <a:srgbClr val="59C0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formler</a:t>
            </a:r>
          </a:p>
        </p:txBody>
      </p:sp>
      <p:sp>
        <p:nvSpPr>
          <p:cNvPr id="50" name="Pil: femhörning 49">
            <a:extLst>
              <a:ext uri="{FF2B5EF4-FFF2-40B4-BE49-F238E27FC236}">
                <a16:creationId xmlns:a16="http://schemas.microsoft.com/office/drawing/2014/main" id="{35C10237-6887-1D76-C7CA-75C5020FB6FF}"/>
              </a:ext>
            </a:extLst>
          </p:cNvPr>
          <p:cNvSpPr/>
          <p:nvPr/>
        </p:nvSpPr>
        <p:spPr>
          <a:xfrm>
            <a:off x="8622348" y="4202163"/>
            <a:ext cx="679900" cy="402905"/>
          </a:xfrm>
          <a:prstGeom prst="homePlate">
            <a:avLst/>
          </a:prstGeom>
          <a:solidFill>
            <a:srgbClr val="59C0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a:t>
            </a:r>
            <a:r>
              <a:rPr kumimoji="0" lang="sv-SE" sz="600" b="0" i="0" u="none" strike="noStrike" kern="1200" cap="none" spc="0" normalizeH="0" baseline="0" noProof="0" dirty="0" err="1">
                <a:ln>
                  <a:noFill/>
                </a:ln>
                <a:solidFill>
                  <a:srgbClr val="FFFFFF"/>
                </a:solidFill>
                <a:effectLst/>
                <a:uLnTx/>
                <a:uFillTx/>
                <a:latin typeface="Calibri" panose="020F0502020204030204"/>
                <a:ea typeface="+mn-ea"/>
                <a:cs typeface="+mn-cs"/>
              </a:rPr>
              <a:t>Hantera</a:t>
            </a: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 EB-nycklar</a:t>
            </a:r>
          </a:p>
        </p:txBody>
      </p:sp>
      <p:sp>
        <p:nvSpPr>
          <p:cNvPr id="51" name="Pil: femhörning 50">
            <a:extLst>
              <a:ext uri="{FF2B5EF4-FFF2-40B4-BE49-F238E27FC236}">
                <a16:creationId xmlns:a16="http://schemas.microsoft.com/office/drawing/2014/main" id="{F7DB8820-4A80-5435-B356-24B137608DFE}"/>
              </a:ext>
            </a:extLst>
          </p:cNvPr>
          <p:cNvSpPr/>
          <p:nvPr/>
        </p:nvSpPr>
        <p:spPr>
          <a:xfrm>
            <a:off x="8622348" y="4656345"/>
            <a:ext cx="679900" cy="402905"/>
          </a:xfrm>
          <a:prstGeom prst="homePlate">
            <a:avLst/>
          </a:prstGeom>
          <a:solidFill>
            <a:srgbClr val="59C0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fraktions-</a:t>
            </a:r>
            <a:r>
              <a:rPr kumimoji="0" lang="sv-SE" sz="600" b="0" i="0" u="none" strike="noStrike" kern="1200" cap="none" spc="0" normalizeH="0" baseline="0" noProof="0" dirty="0" err="1">
                <a:ln>
                  <a:noFill/>
                </a:ln>
                <a:solidFill>
                  <a:srgbClr val="FFFFFF"/>
                </a:solidFill>
                <a:effectLst/>
                <a:uLnTx/>
                <a:uFillTx/>
                <a:latin typeface="Calibri" panose="020F0502020204030204"/>
                <a:ea typeface="+mn-ea"/>
                <a:cs typeface="+mn-cs"/>
              </a:rPr>
              <a:t>nyklar</a:t>
            </a:r>
            <a:endPar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2" name="Pil: femhörning 51">
            <a:extLst>
              <a:ext uri="{FF2B5EF4-FFF2-40B4-BE49-F238E27FC236}">
                <a16:creationId xmlns:a16="http://schemas.microsoft.com/office/drawing/2014/main" id="{EF10BD07-EB30-4D95-E4C5-9CB38010DD83}"/>
              </a:ext>
            </a:extLst>
          </p:cNvPr>
          <p:cNvSpPr/>
          <p:nvPr/>
        </p:nvSpPr>
        <p:spPr>
          <a:xfrm>
            <a:off x="8622348" y="5110527"/>
            <a:ext cx="679900" cy="402905"/>
          </a:xfrm>
          <a:prstGeom prst="homePlate">
            <a:avLst/>
          </a:prstGeom>
          <a:solidFill>
            <a:srgbClr val="59C0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Uppdrags-givar-inställningar</a:t>
            </a:r>
          </a:p>
        </p:txBody>
      </p:sp>
      <p:sp>
        <p:nvSpPr>
          <p:cNvPr id="53" name="Rektangel: rundade hörn 52">
            <a:extLst>
              <a:ext uri="{FF2B5EF4-FFF2-40B4-BE49-F238E27FC236}">
                <a16:creationId xmlns:a16="http://schemas.microsoft.com/office/drawing/2014/main" id="{39956805-6D37-374F-FD1C-E9DCFBBC02E6}"/>
              </a:ext>
            </a:extLst>
          </p:cNvPr>
          <p:cNvSpPr/>
          <p:nvPr/>
        </p:nvSpPr>
        <p:spPr>
          <a:xfrm>
            <a:off x="5682182" y="1476365"/>
            <a:ext cx="823356" cy="429871"/>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Prisvillkor råvara</a:t>
            </a:r>
          </a:p>
        </p:txBody>
      </p:sp>
      <p:sp>
        <p:nvSpPr>
          <p:cNvPr id="54" name="Rektangel: rundade hörn 53">
            <a:extLst>
              <a:ext uri="{FF2B5EF4-FFF2-40B4-BE49-F238E27FC236}">
                <a16:creationId xmlns:a16="http://schemas.microsoft.com/office/drawing/2014/main" id="{978A8E47-1F98-3652-2FAD-A65F5F8A43E3}"/>
              </a:ext>
            </a:extLst>
          </p:cNvPr>
          <p:cNvSpPr/>
          <p:nvPr/>
        </p:nvSpPr>
        <p:spPr>
          <a:xfrm>
            <a:off x="5682182" y="1970735"/>
            <a:ext cx="823356" cy="402126"/>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err="1">
                <a:ln>
                  <a:noFill/>
                </a:ln>
                <a:solidFill>
                  <a:srgbClr val="FFFFFF"/>
                </a:solidFill>
                <a:effectLst/>
                <a:uLnTx/>
                <a:uFillTx/>
                <a:latin typeface="Calibri" panose="020F0502020204030204"/>
                <a:ea typeface="+mn-ea"/>
                <a:cs typeface="+mn-cs"/>
              </a:rPr>
              <a:t>Prisliste</a:t>
            </a: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-hänvisning</a:t>
            </a:r>
          </a:p>
        </p:txBody>
      </p:sp>
      <p:sp>
        <p:nvSpPr>
          <p:cNvPr id="55" name="Rektangel: rundade hörn 54">
            <a:extLst>
              <a:ext uri="{FF2B5EF4-FFF2-40B4-BE49-F238E27FC236}">
                <a16:creationId xmlns:a16="http://schemas.microsoft.com/office/drawing/2014/main" id="{092A5213-4132-A755-72A5-761F49352F02}"/>
              </a:ext>
            </a:extLst>
          </p:cNvPr>
          <p:cNvSpPr/>
          <p:nvPr/>
        </p:nvSpPr>
        <p:spPr>
          <a:xfrm>
            <a:off x="5682182" y="2437360"/>
            <a:ext cx="823356" cy="409191"/>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Kollektiv-beskrivning</a:t>
            </a:r>
          </a:p>
        </p:txBody>
      </p:sp>
      <p:sp>
        <p:nvSpPr>
          <p:cNvPr id="56" name="Rektangel: rundade hörn 55">
            <a:extLst>
              <a:ext uri="{FF2B5EF4-FFF2-40B4-BE49-F238E27FC236}">
                <a16:creationId xmlns:a16="http://schemas.microsoft.com/office/drawing/2014/main" id="{F9898898-6BCF-EE46-5BAA-5CB5C93DD512}"/>
              </a:ext>
            </a:extLst>
          </p:cNvPr>
          <p:cNvSpPr/>
          <p:nvPr/>
        </p:nvSpPr>
        <p:spPr>
          <a:xfrm>
            <a:off x="5682182" y="2911050"/>
            <a:ext cx="823356" cy="396619"/>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Prov-mätorder</a:t>
            </a:r>
          </a:p>
        </p:txBody>
      </p:sp>
      <p:sp>
        <p:nvSpPr>
          <p:cNvPr id="57" name="Rektangel: rundade hörn 56">
            <a:extLst>
              <a:ext uri="{FF2B5EF4-FFF2-40B4-BE49-F238E27FC236}">
                <a16:creationId xmlns:a16="http://schemas.microsoft.com/office/drawing/2014/main" id="{F680E00B-8845-4A3A-EC74-11BD7FB181CE}"/>
              </a:ext>
            </a:extLst>
          </p:cNvPr>
          <p:cNvSpPr/>
          <p:nvPr/>
        </p:nvSpPr>
        <p:spPr>
          <a:xfrm>
            <a:off x="5682182" y="3372168"/>
            <a:ext cx="823356" cy="40290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Fordons-register</a:t>
            </a:r>
          </a:p>
        </p:txBody>
      </p:sp>
      <p:sp>
        <p:nvSpPr>
          <p:cNvPr id="58" name="Rektangel: rundade hörn 57">
            <a:extLst>
              <a:ext uri="{FF2B5EF4-FFF2-40B4-BE49-F238E27FC236}">
                <a16:creationId xmlns:a16="http://schemas.microsoft.com/office/drawing/2014/main" id="{F22BEA4A-3253-6DF0-584E-0E0177BB4B83}"/>
              </a:ext>
            </a:extLst>
          </p:cNvPr>
          <p:cNvSpPr/>
          <p:nvPr/>
        </p:nvSpPr>
        <p:spPr>
          <a:xfrm>
            <a:off x="5682182" y="3839572"/>
            <a:ext cx="823356" cy="40290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Produktions-utrustning</a:t>
            </a:r>
          </a:p>
        </p:txBody>
      </p:sp>
      <p:sp>
        <p:nvSpPr>
          <p:cNvPr id="59" name="Rektangel: rundade hörn 58">
            <a:extLst>
              <a:ext uri="{FF2B5EF4-FFF2-40B4-BE49-F238E27FC236}">
                <a16:creationId xmlns:a16="http://schemas.microsoft.com/office/drawing/2014/main" id="{E0084F52-42A4-F08C-ABED-0AE6C35CFAC2}"/>
              </a:ext>
            </a:extLst>
          </p:cNvPr>
          <p:cNvSpPr/>
          <p:nvPr/>
        </p:nvSpPr>
        <p:spPr>
          <a:xfrm>
            <a:off x="5682182" y="4306976"/>
            <a:ext cx="823356" cy="375129"/>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Affärsvillkor mäta</a:t>
            </a:r>
          </a:p>
        </p:txBody>
      </p:sp>
      <p:sp>
        <p:nvSpPr>
          <p:cNvPr id="60" name="Rektangel: rundade hörn 59">
            <a:extLst>
              <a:ext uri="{FF2B5EF4-FFF2-40B4-BE49-F238E27FC236}">
                <a16:creationId xmlns:a16="http://schemas.microsoft.com/office/drawing/2014/main" id="{DDF21AF0-7E4D-1BB8-7BCA-86C394BCC558}"/>
              </a:ext>
            </a:extLst>
          </p:cNvPr>
          <p:cNvSpPr/>
          <p:nvPr/>
        </p:nvSpPr>
        <p:spPr>
          <a:xfrm>
            <a:off x="5682182" y="4746604"/>
            <a:ext cx="823356" cy="402904"/>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Köpare-kontrakt</a:t>
            </a:r>
          </a:p>
        </p:txBody>
      </p:sp>
      <p:sp>
        <p:nvSpPr>
          <p:cNvPr id="61" name="Rektangel: rundade hörn 60">
            <a:extLst>
              <a:ext uri="{FF2B5EF4-FFF2-40B4-BE49-F238E27FC236}">
                <a16:creationId xmlns:a16="http://schemas.microsoft.com/office/drawing/2014/main" id="{AE4B8B76-4726-E50E-4BD3-41049013712C}"/>
              </a:ext>
            </a:extLst>
          </p:cNvPr>
          <p:cNvSpPr/>
          <p:nvPr/>
        </p:nvSpPr>
        <p:spPr>
          <a:xfrm>
            <a:off x="5682182" y="5213589"/>
            <a:ext cx="823356" cy="40290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Kontrakts-kedja</a:t>
            </a:r>
          </a:p>
        </p:txBody>
      </p:sp>
      <p:sp>
        <p:nvSpPr>
          <p:cNvPr id="62" name="Rektangel: rundade hörn 61">
            <a:extLst>
              <a:ext uri="{FF2B5EF4-FFF2-40B4-BE49-F238E27FC236}">
                <a16:creationId xmlns:a16="http://schemas.microsoft.com/office/drawing/2014/main" id="{594BF00E-AC34-5EA1-FF5B-8DB731F402D8}"/>
              </a:ext>
            </a:extLst>
          </p:cNvPr>
          <p:cNvSpPr/>
          <p:nvPr/>
        </p:nvSpPr>
        <p:spPr>
          <a:xfrm>
            <a:off x="5682182" y="5681410"/>
            <a:ext cx="823356" cy="40290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Redovisnings-hänvisning</a:t>
            </a:r>
          </a:p>
        </p:txBody>
      </p:sp>
      <p:sp>
        <p:nvSpPr>
          <p:cNvPr id="63" name="Rektangel: rundade hörn 62">
            <a:extLst>
              <a:ext uri="{FF2B5EF4-FFF2-40B4-BE49-F238E27FC236}">
                <a16:creationId xmlns:a16="http://schemas.microsoft.com/office/drawing/2014/main" id="{A4553D2A-EC94-22E9-A211-4592AC8D3ADD}"/>
              </a:ext>
            </a:extLst>
          </p:cNvPr>
          <p:cNvSpPr/>
          <p:nvPr/>
        </p:nvSpPr>
        <p:spPr>
          <a:xfrm>
            <a:off x="9393196" y="1496178"/>
            <a:ext cx="823356" cy="40290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Befraktar-kontrakt</a:t>
            </a:r>
          </a:p>
        </p:txBody>
      </p:sp>
      <p:sp>
        <p:nvSpPr>
          <p:cNvPr id="64" name="Rektangel: rundade hörn 63">
            <a:extLst>
              <a:ext uri="{FF2B5EF4-FFF2-40B4-BE49-F238E27FC236}">
                <a16:creationId xmlns:a16="http://schemas.microsoft.com/office/drawing/2014/main" id="{88E8F866-C3C1-A95D-9B9C-0EC432C282C9}"/>
              </a:ext>
            </a:extLst>
          </p:cNvPr>
          <p:cNvSpPr/>
          <p:nvPr/>
        </p:nvSpPr>
        <p:spPr>
          <a:xfrm>
            <a:off x="10256327" y="1500116"/>
            <a:ext cx="823356" cy="40290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Transport-företags-kontrakt</a:t>
            </a:r>
          </a:p>
        </p:txBody>
      </p:sp>
      <p:sp>
        <p:nvSpPr>
          <p:cNvPr id="65" name="Rektangel: rundade hörn 64">
            <a:extLst>
              <a:ext uri="{FF2B5EF4-FFF2-40B4-BE49-F238E27FC236}">
                <a16:creationId xmlns:a16="http://schemas.microsoft.com/office/drawing/2014/main" id="{72A0E2DA-0A40-18CB-AC24-665729111752}"/>
              </a:ext>
            </a:extLst>
          </p:cNvPr>
          <p:cNvSpPr/>
          <p:nvPr/>
        </p:nvSpPr>
        <p:spPr>
          <a:xfrm>
            <a:off x="9393196" y="1933204"/>
            <a:ext cx="823356" cy="40290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a:t>
            </a:r>
          </a:p>
        </p:txBody>
      </p:sp>
      <p:sp>
        <p:nvSpPr>
          <p:cNvPr id="66" name="Rektangel: rundade hörn 65">
            <a:extLst>
              <a:ext uri="{FF2B5EF4-FFF2-40B4-BE49-F238E27FC236}">
                <a16:creationId xmlns:a16="http://schemas.microsoft.com/office/drawing/2014/main" id="{ACA4EF80-776F-3544-AAA9-8C8546AFA4B4}"/>
              </a:ext>
            </a:extLst>
          </p:cNvPr>
          <p:cNvSpPr/>
          <p:nvPr/>
        </p:nvSpPr>
        <p:spPr>
          <a:xfrm>
            <a:off x="9393196" y="2385435"/>
            <a:ext cx="823356" cy="40290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Omvandlings-tal</a:t>
            </a:r>
          </a:p>
        </p:txBody>
      </p:sp>
      <p:sp>
        <p:nvSpPr>
          <p:cNvPr id="67" name="Rektangel: rundade hörn 66">
            <a:extLst>
              <a:ext uri="{FF2B5EF4-FFF2-40B4-BE49-F238E27FC236}">
                <a16:creationId xmlns:a16="http://schemas.microsoft.com/office/drawing/2014/main" id="{FFDCE4F5-22A8-B29F-1B11-CA58325E2FE6}"/>
              </a:ext>
            </a:extLst>
          </p:cNvPr>
          <p:cNvSpPr/>
          <p:nvPr/>
        </p:nvSpPr>
        <p:spPr>
          <a:xfrm>
            <a:off x="9393196" y="2839617"/>
            <a:ext cx="823356" cy="40290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Standardkomponenter transport</a:t>
            </a:r>
          </a:p>
        </p:txBody>
      </p:sp>
      <p:sp>
        <p:nvSpPr>
          <p:cNvPr id="68" name="Rektangel: rundade hörn 67">
            <a:extLst>
              <a:ext uri="{FF2B5EF4-FFF2-40B4-BE49-F238E27FC236}">
                <a16:creationId xmlns:a16="http://schemas.microsoft.com/office/drawing/2014/main" id="{4B820FC9-289B-28FE-F8AA-7F76BA8C435B}"/>
              </a:ext>
            </a:extLst>
          </p:cNvPr>
          <p:cNvSpPr/>
          <p:nvPr/>
        </p:nvSpPr>
        <p:spPr>
          <a:xfrm>
            <a:off x="10282544" y="2839617"/>
            <a:ext cx="823356" cy="40290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Priskomponenter transport</a:t>
            </a:r>
          </a:p>
        </p:txBody>
      </p:sp>
      <p:sp>
        <p:nvSpPr>
          <p:cNvPr id="69" name="Rektangel: rundade hörn 68">
            <a:extLst>
              <a:ext uri="{FF2B5EF4-FFF2-40B4-BE49-F238E27FC236}">
                <a16:creationId xmlns:a16="http://schemas.microsoft.com/office/drawing/2014/main" id="{BB55129C-99CA-BE2C-AEF7-3039442D0193}"/>
              </a:ext>
            </a:extLst>
          </p:cNvPr>
          <p:cNvSpPr/>
          <p:nvPr/>
        </p:nvSpPr>
        <p:spPr>
          <a:xfrm>
            <a:off x="11171892" y="2839617"/>
            <a:ext cx="823356" cy="40290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Transport-prislista</a:t>
            </a:r>
          </a:p>
        </p:txBody>
      </p:sp>
      <p:sp>
        <p:nvSpPr>
          <p:cNvPr id="70" name="Rektangel: rundade hörn 69">
            <a:extLst>
              <a:ext uri="{FF2B5EF4-FFF2-40B4-BE49-F238E27FC236}">
                <a16:creationId xmlns:a16="http://schemas.microsoft.com/office/drawing/2014/main" id="{AC0065C6-D4B2-7657-0CE2-F0EF2C5A3857}"/>
              </a:ext>
            </a:extLst>
          </p:cNvPr>
          <p:cNvSpPr/>
          <p:nvPr/>
        </p:nvSpPr>
        <p:spPr>
          <a:xfrm>
            <a:off x="6560006" y="5221116"/>
            <a:ext cx="885806" cy="40290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Kontrakts-kedja UT</a:t>
            </a:r>
          </a:p>
        </p:txBody>
      </p:sp>
      <p:sp>
        <p:nvSpPr>
          <p:cNvPr id="72" name="Rektangel: rundade hörn 71">
            <a:extLst>
              <a:ext uri="{FF2B5EF4-FFF2-40B4-BE49-F238E27FC236}">
                <a16:creationId xmlns:a16="http://schemas.microsoft.com/office/drawing/2014/main" id="{9966C1CB-B050-AC68-DC3E-600610A89DD1}"/>
              </a:ext>
            </a:extLst>
          </p:cNvPr>
          <p:cNvSpPr/>
          <p:nvPr/>
        </p:nvSpPr>
        <p:spPr>
          <a:xfrm>
            <a:off x="6560006" y="5681410"/>
            <a:ext cx="885806" cy="40290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Redovisnings-hänvisning UT</a:t>
            </a:r>
          </a:p>
        </p:txBody>
      </p:sp>
      <p:sp>
        <p:nvSpPr>
          <p:cNvPr id="73" name="Rektangel: rundade hörn 72">
            <a:extLst>
              <a:ext uri="{FF2B5EF4-FFF2-40B4-BE49-F238E27FC236}">
                <a16:creationId xmlns:a16="http://schemas.microsoft.com/office/drawing/2014/main" id="{D4782CB4-25AE-F41B-4A86-E99DE23E7205}"/>
              </a:ext>
            </a:extLst>
          </p:cNvPr>
          <p:cNvSpPr/>
          <p:nvPr/>
        </p:nvSpPr>
        <p:spPr>
          <a:xfrm>
            <a:off x="3970300" y="5200443"/>
            <a:ext cx="885806" cy="402906"/>
          </a:xfrm>
          <a:prstGeom prst="roundRect">
            <a:avLst/>
          </a:prstGeom>
          <a:solidFill>
            <a:srgbClr val="0066FF"/>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Kontrakts-kedja IN</a:t>
            </a:r>
          </a:p>
        </p:txBody>
      </p:sp>
      <p:sp>
        <p:nvSpPr>
          <p:cNvPr id="74" name="Rektangel: rundade hörn 73">
            <a:extLst>
              <a:ext uri="{FF2B5EF4-FFF2-40B4-BE49-F238E27FC236}">
                <a16:creationId xmlns:a16="http://schemas.microsoft.com/office/drawing/2014/main" id="{437CF62C-5512-F507-0E63-EF633582AA98}"/>
              </a:ext>
            </a:extLst>
          </p:cNvPr>
          <p:cNvSpPr/>
          <p:nvPr/>
        </p:nvSpPr>
        <p:spPr>
          <a:xfrm>
            <a:off x="3970300" y="5660737"/>
            <a:ext cx="885806" cy="402906"/>
          </a:xfrm>
          <a:prstGeom prst="roundRect">
            <a:avLst/>
          </a:prstGeom>
          <a:solidFill>
            <a:srgbClr val="0066FF"/>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FFFFFF"/>
                </a:solidFill>
                <a:effectLst/>
                <a:uLnTx/>
                <a:uFillTx/>
                <a:latin typeface="Calibri" panose="020F0502020204030204"/>
                <a:ea typeface="+mn-ea"/>
                <a:cs typeface="+mn-cs"/>
              </a:rPr>
              <a:t>Redovisnings-hänvisning IN</a:t>
            </a:r>
          </a:p>
        </p:txBody>
      </p:sp>
      <p:sp>
        <p:nvSpPr>
          <p:cNvPr id="75" name="Pil: femhörning 74">
            <a:extLst>
              <a:ext uri="{FF2B5EF4-FFF2-40B4-BE49-F238E27FC236}">
                <a16:creationId xmlns:a16="http://schemas.microsoft.com/office/drawing/2014/main" id="{29DD4438-83BD-D537-3E3B-CE2958F8A669}"/>
              </a:ext>
            </a:extLst>
          </p:cNvPr>
          <p:cNvSpPr/>
          <p:nvPr/>
        </p:nvSpPr>
        <p:spPr>
          <a:xfrm>
            <a:off x="746638" y="149982"/>
            <a:ext cx="679900" cy="40290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FFFFFF"/>
                </a:solidFill>
                <a:effectLst/>
                <a:uLnTx/>
                <a:uFillTx/>
                <a:latin typeface="Calibri" panose="020F0502020204030204"/>
                <a:ea typeface="+mn-ea"/>
                <a:cs typeface="+mn-cs"/>
              </a:rPr>
              <a:t>Förbereda råvaru och tjänsteaffär</a:t>
            </a:r>
          </a:p>
        </p:txBody>
      </p:sp>
      <p:sp>
        <p:nvSpPr>
          <p:cNvPr id="76" name="Pil: femhörning 75">
            <a:extLst>
              <a:ext uri="{FF2B5EF4-FFF2-40B4-BE49-F238E27FC236}">
                <a16:creationId xmlns:a16="http://schemas.microsoft.com/office/drawing/2014/main" id="{BE8163ED-79F3-120F-AF51-0ADE7129A450}"/>
              </a:ext>
            </a:extLst>
          </p:cNvPr>
          <p:cNvSpPr/>
          <p:nvPr/>
        </p:nvSpPr>
        <p:spPr>
          <a:xfrm>
            <a:off x="1463701" y="149982"/>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Initiera och administrera råvaru och tjänsteaffär</a:t>
            </a:r>
          </a:p>
        </p:txBody>
      </p:sp>
      <p:sp>
        <p:nvSpPr>
          <p:cNvPr id="77" name="Pil: femhörning 76">
            <a:extLst>
              <a:ext uri="{FF2B5EF4-FFF2-40B4-BE49-F238E27FC236}">
                <a16:creationId xmlns:a16="http://schemas.microsoft.com/office/drawing/2014/main" id="{061FB481-4DE4-71C3-1665-980BB1E43C61}"/>
              </a:ext>
            </a:extLst>
          </p:cNvPr>
          <p:cNvSpPr/>
          <p:nvPr/>
        </p:nvSpPr>
        <p:spPr>
          <a:xfrm>
            <a:off x="2180764" y="149982"/>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råvaruaffärens logistik</a:t>
            </a:r>
          </a:p>
        </p:txBody>
      </p:sp>
      <p:sp>
        <p:nvSpPr>
          <p:cNvPr id="78" name="Pil: femhörning 77">
            <a:extLst>
              <a:ext uri="{FF2B5EF4-FFF2-40B4-BE49-F238E27FC236}">
                <a16:creationId xmlns:a16="http://schemas.microsoft.com/office/drawing/2014/main" id="{671CDD38-44C5-B6E2-FFAA-60F555DEC9B5}"/>
              </a:ext>
            </a:extLst>
          </p:cNvPr>
          <p:cNvSpPr/>
          <p:nvPr/>
        </p:nvSpPr>
        <p:spPr>
          <a:xfrm>
            <a:off x="2897827" y="149982"/>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produktions-uppgifter</a:t>
            </a:r>
          </a:p>
        </p:txBody>
      </p:sp>
      <p:sp>
        <p:nvSpPr>
          <p:cNvPr id="79" name="Pil: femhörning 78">
            <a:extLst>
              <a:ext uri="{FF2B5EF4-FFF2-40B4-BE49-F238E27FC236}">
                <a16:creationId xmlns:a16="http://schemas.microsoft.com/office/drawing/2014/main" id="{ACBA1DE9-4A6B-9C94-10CA-173D8F837104}"/>
              </a:ext>
            </a:extLst>
          </p:cNvPr>
          <p:cNvSpPr/>
          <p:nvPr/>
        </p:nvSpPr>
        <p:spPr>
          <a:xfrm>
            <a:off x="3614890" y="149982"/>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transport-uppgifter</a:t>
            </a:r>
          </a:p>
        </p:txBody>
      </p:sp>
      <p:sp>
        <p:nvSpPr>
          <p:cNvPr id="80" name="Pil: femhörning 79">
            <a:extLst>
              <a:ext uri="{FF2B5EF4-FFF2-40B4-BE49-F238E27FC236}">
                <a16:creationId xmlns:a16="http://schemas.microsoft.com/office/drawing/2014/main" id="{5715D577-839F-0AC6-F642-34D8C756F853}"/>
              </a:ext>
            </a:extLst>
          </p:cNvPr>
          <p:cNvSpPr/>
          <p:nvPr/>
        </p:nvSpPr>
        <p:spPr>
          <a:xfrm>
            <a:off x="4331953" y="149982"/>
            <a:ext cx="679900" cy="40290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Hantera mätuppgifter</a:t>
            </a:r>
          </a:p>
        </p:txBody>
      </p:sp>
      <p:sp>
        <p:nvSpPr>
          <p:cNvPr id="81" name="Pil: femhörning 80">
            <a:extLst>
              <a:ext uri="{FF2B5EF4-FFF2-40B4-BE49-F238E27FC236}">
                <a16:creationId xmlns:a16="http://schemas.microsoft.com/office/drawing/2014/main" id="{BB469469-63FF-549F-C7F2-01A0B1756146}"/>
              </a:ext>
            </a:extLst>
          </p:cNvPr>
          <p:cNvSpPr/>
          <p:nvPr/>
        </p:nvSpPr>
        <p:spPr>
          <a:xfrm>
            <a:off x="5049016" y="149982"/>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Beräkna råvaru och tjänsteaffär</a:t>
            </a:r>
          </a:p>
        </p:txBody>
      </p:sp>
      <p:sp>
        <p:nvSpPr>
          <p:cNvPr id="82" name="Pil: femhörning 81">
            <a:extLst>
              <a:ext uri="{FF2B5EF4-FFF2-40B4-BE49-F238E27FC236}">
                <a16:creationId xmlns:a16="http://schemas.microsoft.com/office/drawing/2014/main" id="{05D766E6-D567-D6C1-D478-CEE50DC987F3}"/>
              </a:ext>
            </a:extLst>
          </p:cNvPr>
          <p:cNvSpPr/>
          <p:nvPr/>
        </p:nvSpPr>
        <p:spPr>
          <a:xfrm>
            <a:off x="5766079" y="149982"/>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Beräkna råvaru och tjänsteaffär</a:t>
            </a:r>
          </a:p>
        </p:txBody>
      </p:sp>
      <p:sp>
        <p:nvSpPr>
          <p:cNvPr id="83" name="Pil: femhörning 82">
            <a:extLst>
              <a:ext uri="{FF2B5EF4-FFF2-40B4-BE49-F238E27FC236}">
                <a16:creationId xmlns:a16="http://schemas.microsoft.com/office/drawing/2014/main" id="{15C094E1-FED2-3B5B-44C8-F157DA4FA332}"/>
              </a:ext>
            </a:extLst>
          </p:cNvPr>
          <p:cNvSpPr/>
          <p:nvPr/>
        </p:nvSpPr>
        <p:spPr>
          <a:xfrm>
            <a:off x="6483142" y="149982"/>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Redovisa råvaru och tjänsteaffär</a:t>
            </a:r>
          </a:p>
        </p:txBody>
      </p:sp>
      <p:sp>
        <p:nvSpPr>
          <p:cNvPr id="84" name="Pil: femhörning 83">
            <a:extLst>
              <a:ext uri="{FF2B5EF4-FFF2-40B4-BE49-F238E27FC236}">
                <a16:creationId xmlns:a16="http://schemas.microsoft.com/office/drawing/2014/main" id="{D5A4CC42-B8E7-DA89-9513-917EDE0FBEB8}"/>
              </a:ext>
            </a:extLst>
          </p:cNvPr>
          <p:cNvSpPr/>
          <p:nvPr/>
        </p:nvSpPr>
        <p:spPr>
          <a:xfrm>
            <a:off x="7200205" y="149982"/>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Ändrings-hantering</a:t>
            </a:r>
          </a:p>
        </p:txBody>
      </p:sp>
      <p:sp>
        <p:nvSpPr>
          <p:cNvPr id="85" name="Pil: femhörning 84">
            <a:extLst>
              <a:ext uri="{FF2B5EF4-FFF2-40B4-BE49-F238E27FC236}">
                <a16:creationId xmlns:a16="http://schemas.microsoft.com/office/drawing/2014/main" id="{AC457C06-488E-0FBA-9E80-4921D1A0C3BB}"/>
              </a:ext>
            </a:extLst>
          </p:cNvPr>
          <p:cNvSpPr/>
          <p:nvPr/>
        </p:nvSpPr>
        <p:spPr>
          <a:xfrm>
            <a:off x="7917265" y="149982"/>
            <a:ext cx="679900" cy="443195"/>
          </a:xfrm>
          <a:prstGeom prst="homePlate">
            <a:avLst/>
          </a:prstGeom>
          <a:solidFill>
            <a:schemeClr val="accent6">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rPr>
              <a:t>Övrigt</a:t>
            </a:r>
          </a:p>
        </p:txBody>
      </p:sp>
      <p:sp>
        <p:nvSpPr>
          <p:cNvPr id="6" name="Pil: femhörning 5">
            <a:extLst>
              <a:ext uri="{FF2B5EF4-FFF2-40B4-BE49-F238E27FC236}">
                <a16:creationId xmlns:a16="http://schemas.microsoft.com/office/drawing/2014/main" id="{598607F7-8615-8E3E-C1BA-175DEB074D75}"/>
              </a:ext>
            </a:extLst>
          </p:cNvPr>
          <p:cNvSpPr/>
          <p:nvPr/>
        </p:nvSpPr>
        <p:spPr>
          <a:xfrm>
            <a:off x="4925203" y="6305113"/>
            <a:ext cx="679900" cy="402905"/>
          </a:xfrm>
          <a:prstGeom prst="homePlate">
            <a:avLst/>
          </a:prstGeom>
          <a:solidFill>
            <a:srgbClr val="59C0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textruta 6">
            <a:extLst>
              <a:ext uri="{FF2B5EF4-FFF2-40B4-BE49-F238E27FC236}">
                <a16:creationId xmlns:a16="http://schemas.microsoft.com/office/drawing/2014/main" id="{55BD9E61-BC0D-88C5-51AF-14982E940779}"/>
              </a:ext>
            </a:extLst>
          </p:cNvPr>
          <p:cNvSpPr txBox="1"/>
          <p:nvPr/>
        </p:nvSpPr>
        <p:spPr>
          <a:xfrm>
            <a:off x="5653839" y="6338686"/>
            <a:ext cx="37393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panose="020F0502020204030204"/>
                <a:ea typeface="+mn-ea"/>
                <a:cs typeface="+mn-cs"/>
              </a:rPr>
              <a:t>Hela VIOL 3 – 109 features - byrålådor</a:t>
            </a:r>
          </a:p>
        </p:txBody>
      </p:sp>
    </p:spTree>
    <p:extLst>
      <p:ext uri="{BB962C8B-B14F-4D97-AF65-F5344CB8AC3E}">
        <p14:creationId xmlns:p14="http://schemas.microsoft.com/office/powerpoint/2010/main" val="4519962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3BF78B7A-1F0E-D87D-6E89-E1360ECC64A7}"/>
              </a:ext>
            </a:extLst>
          </p:cNvPr>
          <p:cNvPicPr>
            <a:picLocks noChangeAspect="1"/>
          </p:cNvPicPr>
          <p:nvPr/>
        </p:nvPicPr>
        <p:blipFill>
          <a:blip r:embed="rId2"/>
          <a:stretch>
            <a:fillRect/>
          </a:stretch>
        </p:blipFill>
        <p:spPr>
          <a:xfrm>
            <a:off x="285750" y="1499316"/>
            <a:ext cx="11383347" cy="5194626"/>
          </a:xfrm>
          <a:prstGeom prst="rect">
            <a:avLst/>
          </a:prstGeom>
        </p:spPr>
      </p:pic>
      <p:sp>
        <p:nvSpPr>
          <p:cNvPr id="6" name="textruta 5">
            <a:extLst>
              <a:ext uri="{FF2B5EF4-FFF2-40B4-BE49-F238E27FC236}">
                <a16:creationId xmlns:a16="http://schemas.microsoft.com/office/drawing/2014/main" id="{09B47612-A808-BA89-6107-81ED5D9B302D}"/>
              </a:ext>
            </a:extLst>
          </p:cNvPr>
          <p:cNvSpPr txBox="1"/>
          <p:nvPr/>
        </p:nvSpPr>
        <p:spPr>
          <a:xfrm>
            <a:off x="354329" y="191740"/>
            <a:ext cx="1082167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rPr>
              <a:t>Flexibilitet vid mottagningskontroll om fler vagnar har lagts till eller växlats av på sträckan</a:t>
            </a:r>
          </a:p>
        </p:txBody>
      </p:sp>
    </p:spTree>
    <p:extLst>
      <p:ext uri="{BB962C8B-B14F-4D97-AF65-F5344CB8AC3E}">
        <p14:creationId xmlns:p14="http://schemas.microsoft.com/office/powerpoint/2010/main" val="5128049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8330F2A7-FCE7-B9CF-B408-4D0CF9619C4C}"/>
              </a:ext>
            </a:extLst>
          </p:cNvPr>
          <p:cNvPicPr>
            <a:picLocks noChangeAspect="1"/>
          </p:cNvPicPr>
          <p:nvPr/>
        </p:nvPicPr>
        <p:blipFill>
          <a:blip r:embed="rId2"/>
          <a:stretch>
            <a:fillRect/>
          </a:stretch>
        </p:blipFill>
        <p:spPr>
          <a:xfrm>
            <a:off x="388620" y="1145512"/>
            <a:ext cx="10431780" cy="5466553"/>
          </a:xfrm>
          <a:prstGeom prst="rect">
            <a:avLst/>
          </a:prstGeom>
        </p:spPr>
      </p:pic>
      <p:sp>
        <p:nvSpPr>
          <p:cNvPr id="6" name="textruta 5">
            <a:extLst>
              <a:ext uri="{FF2B5EF4-FFF2-40B4-BE49-F238E27FC236}">
                <a16:creationId xmlns:a16="http://schemas.microsoft.com/office/drawing/2014/main" id="{229C0A64-F2AC-13DD-2FA4-1339753C0AF8}"/>
              </a:ext>
            </a:extLst>
          </p:cNvPr>
          <p:cNvSpPr txBox="1"/>
          <p:nvPr/>
        </p:nvSpPr>
        <p:spPr>
          <a:xfrm>
            <a:off x="354329" y="243471"/>
            <a:ext cx="10347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rPr>
              <a:t>Stickprov kvitteras och stickprovstravar lastas av separat</a:t>
            </a:r>
          </a:p>
        </p:txBody>
      </p:sp>
      <p:sp>
        <p:nvSpPr>
          <p:cNvPr id="4" name="Rektangel: rundade hörn 3">
            <a:extLst>
              <a:ext uri="{FF2B5EF4-FFF2-40B4-BE49-F238E27FC236}">
                <a16:creationId xmlns:a16="http://schemas.microsoft.com/office/drawing/2014/main" id="{7665A0B0-09CB-FA6A-7C41-DEFDEBE72564}"/>
              </a:ext>
            </a:extLst>
          </p:cNvPr>
          <p:cNvSpPr/>
          <p:nvPr/>
        </p:nvSpPr>
        <p:spPr>
          <a:xfrm>
            <a:off x="5647765" y="4589929"/>
            <a:ext cx="878541" cy="30480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2170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0269D7F4-7F76-F005-20C9-8B641AD11277}"/>
              </a:ext>
            </a:extLst>
          </p:cNvPr>
          <p:cNvPicPr>
            <a:picLocks noChangeAspect="1"/>
          </p:cNvPicPr>
          <p:nvPr/>
        </p:nvPicPr>
        <p:blipFill>
          <a:blip r:embed="rId2"/>
          <a:stretch>
            <a:fillRect/>
          </a:stretch>
        </p:blipFill>
        <p:spPr>
          <a:xfrm>
            <a:off x="354329" y="2034348"/>
            <a:ext cx="11193624" cy="2919932"/>
          </a:xfrm>
          <a:prstGeom prst="rect">
            <a:avLst/>
          </a:prstGeom>
        </p:spPr>
      </p:pic>
      <p:sp>
        <p:nvSpPr>
          <p:cNvPr id="6" name="textruta 5">
            <a:extLst>
              <a:ext uri="{FF2B5EF4-FFF2-40B4-BE49-F238E27FC236}">
                <a16:creationId xmlns:a16="http://schemas.microsoft.com/office/drawing/2014/main" id="{63987C8B-C8DD-F652-5B9B-B7EF79753861}"/>
              </a:ext>
            </a:extLst>
          </p:cNvPr>
          <p:cNvSpPr txBox="1"/>
          <p:nvPr/>
        </p:nvSpPr>
        <p:spPr>
          <a:xfrm>
            <a:off x="354329" y="298987"/>
            <a:ext cx="1034788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rPr>
              <a:t>Mottagningskontroll</a:t>
            </a:r>
            <a:r>
              <a:rPr kumimoji="0" lang="sv-SE" sz="4000" b="1"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rPr>
              <a:t> utförd</a:t>
            </a:r>
          </a:p>
        </p:txBody>
      </p:sp>
    </p:spTree>
    <p:extLst>
      <p:ext uri="{BB962C8B-B14F-4D97-AF65-F5344CB8AC3E}">
        <p14:creationId xmlns:p14="http://schemas.microsoft.com/office/powerpoint/2010/main" val="41895512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text, skärmbild, programvara, Datorikon&#10;&#10;Automatiskt genererad beskrivning">
            <a:extLst>
              <a:ext uri="{FF2B5EF4-FFF2-40B4-BE49-F238E27FC236}">
                <a16:creationId xmlns:a16="http://schemas.microsoft.com/office/drawing/2014/main" id="{2063B5ED-4EE2-0FDD-7DBB-16A8C51C6D22}"/>
              </a:ext>
            </a:extLst>
          </p:cNvPr>
          <p:cNvPicPr>
            <a:picLocks noChangeAspect="1"/>
          </p:cNvPicPr>
          <p:nvPr/>
        </p:nvPicPr>
        <p:blipFill>
          <a:blip r:embed="rId2"/>
          <a:stretch>
            <a:fillRect/>
          </a:stretch>
        </p:blipFill>
        <p:spPr>
          <a:xfrm>
            <a:off x="492368" y="1085222"/>
            <a:ext cx="11379591" cy="5659914"/>
          </a:xfrm>
          <a:prstGeom prst="rect">
            <a:avLst/>
          </a:prstGeom>
        </p:spPr>
      </p:pic>
      <p:sp>
        <p:nvSpPr>
          <p:cNvPr id="8" name="textruta 7">
            <a:extLst>
              <a:ext uri="{FF2B5EF4-FFF2-40B4-BE49-F238E27FC236}">
                <a16:creationId xmlns:a16="http://schemas.microsoft.com/office/drawing/2014/main" id="{34DB2EDA-24E0-18AF-A41E-13C9289EA987}"/>
              </a:ext>
            </a:extLst>
          </p:cNvPr>
          <p:cNvSpPr txBox="1"/>
          <p:nvPr/>
        </p:nvSpPr>
        <p:spPr>
          <a:xfrm>
            <a:off x="354329" y="228648"/>
            <a:ext cx="10347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rPr>
              <a:t>Räkning och produktfördelning för leveransgilla travar</a:t>
            </a:r>
          </a:p>
        </p:txBody>
      </p:sp>
    </p:spTree>
    <p:extLst>
      <p:ext uri="{BB962C8B-B14F-4D97-AF65-F5344CB8AC3E}">
        <p14:creationId xmlns:p14="http://schemas.microsoft.com/office/powerpoint/2010/main" val="5420505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4B0CFFDF-CB08-5C30-9E46-B0604478A652}"/>
              </a:ext>
            </a:extLst>
          </p:cNvPr>
          <p:cNvPicPr>
            <a:picLocks noChangeAspect="1"/>
          </p:cNvPicPr>
          <p:nvPr/>
        </p:nvPicPr>
        <p:blipFill>
          <a:blip r:embed="rId2"/>
          <a:stretch>
            <a:fillRect/>
          </a:stretch>
        </p:blipFill>
        <p:spPr>
          <a:xfrm>
            <a:off x="510988" y="1210236"/>
            <a:ext cx="10804712" cy="5384874"/>
          </a:xfrm>
          <a:prstGeom prst="rect">
            <a:avLst/>
          </a:prstGeom>
        </p:spPr>
      </p:pic>
      <p:sp>
        <p:nvSpPr>
          <p:cNvPr id="6" name="textruta 5">
            <a:extLst>
              <a:ext uri="{FF2B5EF4-FFF2-40B4-BE49-F238E27FC236}">
                <a16:creationId xmlns:a16="http://schemas.microsoft.com/office/drawing/2014/main" id="{00D9BD33-CC12-190F-867B-866E7993DEE0}"/>
              </a:ext>
            </a:extLst>
          </p:cNvPr>
          <p:cNvSpPr txBox="1"/>
          <p:nvPr/>
        </p:nvSpPr>
        <p:spPr>
          <a:xfrm>
            <a:off x="354329" y="247876"/>
            <a:ext cx="10347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rPr>
              <a:t>Transportuppgifter för tåg</a:t>
            </a:r>
          </a:p>
        </p:txBody>
      </p:sp>
    </p:spTree>
    <p:extLst>
      <p:ext uri="{BB962C8B-B14F-4D97-AF65-F5344CB8AC3E}">
        <p14:creationId xmlns:p14="http://schemas.microsoft.com/office/powerpoint/2010/main" val="36089286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85EC666B-F9B9-1A95-1B7B-9A993D2B38A6}"/>
              </a:ext>
            </a:extLst>
          </p:cNvPr>
          <p:cNvPicPr>
            <a:picLocks noChangeAspect="1"/>
          </p:cNvPicPr>
          <p:nvPr/>
        </p:nvPicPr>
        <p:blipFill>
          <a:blip r:embed="rId2"/>
          <a:stretch>
            <a:fillRect/>
          </a:stretch>
        </p:blipFill>
        <p:spPr>
          <a:xfrm>
            <a:off x="475128" y="1102660"/>
            <a:ext cx="11488271" cy="5585116"/>
          </a:xfrm>
          <a:prstGeom prst="rect">
            <a:avLst/>
          </a:prstGeom>
        </p:spPr>
      </p:pic>
      <p:sp>
        <p:nvSpPr>
          <p:cNvPr id="6" name="textruta 5">
            <a:extLst>
              <a:ext uri="{FF2B5EF4-FFF2-40B4-BE49-F238E27FC236}">
                <a16:creationId xmlns:a16="http://schemas.microsoft.com/office/drawing/2014/main" id="{5F99C265-640C-C9B5-E948-0FA752F2FCD0}"/>
              </a:ext>
            </a:extLst>
          </p:cNvPr>
          <p:cNvSpPr txBox="1"/>
          <p:nvPr/>
        </p:nvSpPr>
        <p:spPr>
          <a:xfrm>
            <a:off x="354329" y="298987"/>
            <a:ext cx="58765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rPr>
              <a:t>Väntande stickprover</a:t>
            </a:r>
          </a:p>
        </p:txBody>
      </p:sp>
    </p:spTree>
    <p:extLst>
      <p:ext uri="{BB962C8B-B14F-4D97-AF65-F5344CB8AC3E}">
        <p14:creationId xmlns:p14="http://schemas.microsoft.com/office/powerpoint/2010/main" val="19318368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1C80EE4-C0C1-07FB-2C22-F60A5F75B55D}"/>
              </a:ext>
            </a:extLst>
          </p:cNvPr>
          <p:cNvPicPr>
            <a:picLocks noChangeAspect="1"/>
          </p:cNvPicPr>
          <p:nvPr/>
        </p:nvPicPr>
        <p:blipFill>
          <a:blip r:embed="rId2"/>
          <a:stretch>
            <a:fillRect/>
          </a:stretch>
        </p:blipFill>
        <p:spPr>
          <a:xfrm>
            <a:off x="2033627" y="3169631"/>
            <a:ext cx="795103" cy="894491"/>
          </a:xfrm>
          <a:prstGeom prst="rect">
            <a:avLst/>
          </a:prstGeom>
        </p:spPr>
      </p:pic>
      <p:pic>
        <p:nvPicPr>
          <p:cNvPr id="5" name="Picture 2" descr="http://www.lokman.se/SJ_lokf/VTGCH_Sggrrs_37804851035_8_Htg_180704.jpg">
            <a:extLst>
              <a:ext uri="{FF2B5EF4-FFF2-40B4-BE49-F238E27FC236}">
                <a16:creationId xmlns:a16="http://schemas.microsoft.com/office/drawing/2014/main" id="{59CD42AC-1EFC-E48B-72F5-888F5246E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3517" y="5553056"/>
            <a:ext cx="1821642" cy="8163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C20E088E-82E4-B049-1253-E804774619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27624" y="2805815"/>
            <a:ext cx="1222437" cy="1258307"/>
          </a:xfrm>
          <a:prstGeom prst="rect">
            <a:avLst/>
          </a:prstGeom>
          <a:noFill/>
          <a:extLst>
            <a:ext uri="{909E8E84-426E-40DD-AFC4-6F175D3DCCD1}">
              <a14:hiddenFill xmlns:a14="http://schemas.microsoft.com/office/drawing/2010/main">
                <a:solidFill>
                  <a:srgbClr val="FFFFFF"/>
                </a:solidFill>
              </a14:hiddenFill>
            </a:ext>
          </a:extLst>
        </p:spPr>
      </p:pic>
      <p:sp>
        <p:nvSpPr>
          <p:cNvPr id="7" name="textruta 6">
            <a:extLst>
              <a:ext uri="{FF2B5EF4-FFF2-40B4-BE49-F238E27FC236}">
                <a16:creationId xmlns:a16="http://schemas.microsoft.com/office/drawing/2014/main" id="{34BF9CB1-9E1C-69C6-A464-7EF1D2C19CD6}"/>
              </a:ext>
            </a:extLst>
          </p:cNvPr>
          <p:cNvSpPr txBox="1"/>
          <p:nvPr/>
        </p:nvSpPr>
        <p:spPr>
          <a:xfrm flipH="1">
            <a:off x="10205727" y="3989217"/>
            <a:ext cx="13575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Lastmaskinförare lastar av  travar</a:t>
            </a:r>
          </a:p>
        </p:txBody>
      </p:sp>
      <p:pic>
        <p:nvPicPr>
          <p:cNvPr id="10" name="Bildobjekt 9">
            <a:extLst>
              <a:ext uri="{FF2B5EF4-FFF2-40B4-BE49-F238E27FC236}">
                <a16:creationId xmlns:a16="http://schemas.microsoft.com/office/drawing/2014/main" id="{C432CEDE-1171-E92D-911E-23C8546DC6F4}"/>
              </a:ext>
            </a:extLst>
          </p:cNvPr>
          <p:cNvPicPr>
            <a:picLocks noChangeAspect="1"/>
          </p:cNvPicPr>
          <p:nvPr/>
        </p:nvPicPr>
        <p:blipFill>
          <a:blip r:embed="rId5"/>
          <a:stretch>
            <a:fillRect/>
          </a:stretch>
        </p:blipFill>
        <p:spPr>
          <a:xfrm>
            <a:off x="3569821" y="3066015"/>
            <a:ext cx="1366963" cy="1015663"/>
          </a:xfrm>
          <a:prstGeom prst="rect">
            <a:avLst/>
          </a:prstGeom>
        </p:spPr>
      </p:pic>
      <p:sp>
        <p:nvSpPr>
          <p:cNvPr id="13" name="textruta 12">
            <a:extLst>
              <a:ext uri="{FF2B5EF4-FFF2-40B4-BE49-F238E27FC236}">
                <a16:creationId xmlns:a16="http://schemas.microsoft.com/office/drawing/2014/main" id="{9ECB51FE-2C69-1783-C890-6E80F442C9D7}"/>
              </a:ext>
            </a:extLst>
          </p:cNvPr>
          <p:cNvSpPr txBox="1"/>
          <p:nvPr/>
        </p:nvSpPr>
        <p:spPr>
          <a:xfrm flipH="1">
            <a:off x="3606969" y="2215528"/>
            <a:ext cx="13575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sng"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Mätare</a:t>
            </a:r>
            <a:r>
              <a:rPr kumimoji="0" lang="sv-SE"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registrerar hur tåget lastats och planerad ankomsttidpunkt</a:t>
            </a:r>
          </a:p>
        </p:txBody>
      </p:sp>
      <p:pic>
        <p:nvPicPr>
          <p:cNvPr id="16" name="Bildobjekt 15">
            <a:extLst>
              <a:ext uri="{FF2B5EF4-FFF2-40B4-BE49-F238E27FC236}">
                <a16:creationId xmlns:a16="http://schemas.microsoft.com/office/drawing/2014/main" id="{230F58BC-DBD8-1C87-329D-57BF6D31F106}"/>
              </a:ext>
            </a:extLst>
          </p:cNvPr>
          <p:cNvPicPr>
            <a:picLocks noChangeAspect="1"/>
          </p:cNvPicPr>
          <p:nvPr/>
        </p:nvPicPr>
        <p:blipFill>
          <a:blip r:embed="rId6"/>
          <a:stretch>
            <a:fillRect/>
          </a:stretch>
        </p:blipFill>
        <p:spPr>
          <a:xfrm>
            <a:off x="5251515" y="4445987"/>
            <a:ext cx="2723688" cy="907070"/>
          </a:xfrm>
          <a:prstGeom prst="rect">
            <a:avLst/>
          </a:prstGeom>
        </p:spPr>
      </p:pic>
      <p:sp>
        <p:nvSpPr>
          <p:cNvPr id="18" name="textruta 17">
            <a:extLst>
              <a:ext uri="{FF2B5EF4-FFF2-40B4-BE49-F238E27FC236}">
                <a16:creationId xmlns:a16="http://schemas.microsoft.com/office/drawing/2014/main" id="{7C7ADC0E-B725-70BC-1198-A393F1E76100}"/>
              </a:ext>
            </a:extLst>
          </p:cNvPr>
          <p:cNvSpPr txBox="1"/>
          <p:nvPr/>
        </p:nvSpPr>
        <p:spPr>
          <a:xfrm flipH="1">
            <a:off x="5164546" y="4006508"/>
            <a:ext cx="14250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Tågtillfälle skapas i Mätplatssystemet</a:t>
            </a:r>
          </a:p>
        </p:txBody>
      </p:sp>
      <p:pic>
        <p:nvPicPr>
          <p:cNvPr id="20" name="Bildobjekt 19">
            <a:extLst>
              <a:ext uri="{FF2B5EF4-FFF2-40B4-BE49-F238E27FC236}">
                <a16:creationId xmlns:a16="http://schemas.microsoft.com/office/drawing/2014/main" id="{A2BC54C1-9078-B088-28EE-77A5195475AA}"/>
              </a:ext>
            </a:extLst>
          </p:cNvPr>
          <p:cNvPicPr>
            <a:picLocks noChangeAspect="1"/>
          </p:cNvPicPr>
          <p:nvPr/>
        </p:nvPicPr>
        <p:blipFill>
          <a:blip r:embed="rId7"/>
          <a:stretch>
            <a:fillRect/>
          </a:stretch>
        </p:blipFill>
        <p:spPr>
          <a:xfrm>
            <a:off x="8157614" y="4087508"/>
            <a:ext cx="1865702" cy="1353494"/>
          </a:xfrm>
          <a:prstGeom prst="rect">
            <a:avLst/>
          </a:prstGeom>
        </p:spPr>
      </p:pic>
      <p:sp>
        <p:nvSpPr>
          <p:cNvPr id="21" name="textruta 20">
            <a:extLst>
              <a:ext uri="{FF2B5EF4-FFF2-40B4-BE49-F238E27FC236}">
                <a16:creationId xmlns:a16="http://schemas.microsoft.com/office/drawing/2014/main" id="{02D5399B-6B61-99F6-F3C8-6122704D971F}"/>
              </a:ext>
            </a:extLst>
          </p:cNvPr>
          <p:cNvSpPr txBox="1"/>
          <p:nvPr/>
        </p:nvSpPr>
        <p:spPr>
          <a:xfrm flipH="1">
            <a:off x="8094048" y="3085020"/>
            <a:ext cx="197364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Mätaren genomför mottagningskontroll på ankomna vagnar, stickprov dras för varje vagn och stickprovstravar märks upp</a:t>
            </a:r>
          </a:p>
        </p:txBody>
      </p:sp>
      <p:sp>
        <p:nvSpPr>
          <p:cNvPr id="22" name="Pil: femhörning 21">
            <a:extLst>
              <a:ext uri="{FF2B5EF4-FFF2-40B4-BE49-F238E27FC236}">
                <a16:creationId xmlns:a16="http://schemas.microsoft.com/office/drawing/2014/main" id="{4B43C05C-45A0-A8DE-9A75-B6328C5B1037}"/>
              </a:ext>
            </a:extLst>
          </p:cNvPr>
          <p:cNvSpPr/>
          <p:nvPr/>
        </p:nvSpPr>
        <p:spPr>
          <a:xfrm>
            <a:off x="365973" y="1270822"/>
            <a:ext cx="1548143" cy="715223"/>
          </a:xfrm>
          <a:prstGeom prst="homePlat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rPr>
              <a:t>Genomföra lastning</a:t>
            </a:r>
          </a:p>
        </p:txBody>
      </p:sp>
      <p:sp>
        <p:nvSpPr>
          <p:cNvPr id="23" name="Pil: femhörning 22">
            <a:extLst>
              <a:ext uri="{FF2B5EF4-FFF2-40B4-BE49-F238E27FC236}">
                <a16:creationId xmlns:a16="http://schemas.microsoft.com/office/drawing/2014/main" id="{A045E0DA-2E95-E8F8-DC53-2EE3F156DFD6}"/>
              </a:ext>
            </a:extLst>
          </p:cNvPr>
          <p:cNvSpPr/>
          <p:nvPr/>
        </p:nvSpPr>
        <p:spPr>
          <a:xfrm>
            <a:off x="3569821" y="1270823"/>
            <a:ext cx="1548143" cy="715223"/>
          </a:xfrm>
          <a:prstGeom prst="homePlat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rPr>
              <a:t>Planera tågtillfälle</a:t>
            </a:r>
          </a:p>
        </p:txBody>
      </p:sp>
      <p:sp>
        <p:nvSpPr>
          <p:cNvPr id="24" name="Pil: femhörning 23">
            <a:extLst>
              <a:ext uri="{FF2B5EF4-FFF2-40B4-BE49-F238E27FC236}">
                <a16:creationId xmlns:a16="http://schemas.microsoft.com/office/drawing/2014/main" id="{E95767EC-8E32-C67A-0E13-289279D8A37D}"/>
              </a:ext>
            </a:extLst>
          </p:cNvPr>
          <p:cNvSpPr/>
          <p:nvPr/>
        </p:nvSpPr>
        <p:spPr>
          <a:xfrm>
            <a:off x="8022660" y="1287378"/>
            <a:ext cx="2116421" cy="715223"/>
          </a:xfrm>
          <a:prstGeom prst="homePlat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rPr>
              <a:t>Genomföra mottagningskontroll och räkning av travar i tågtillfälle</a:t>
            </a:r>
          </a:p>
        </p:txBody>
      </p:sp>
      <p:pic>
        <p:nvPicPr>
          <p:cNvPr id="25" name="Picture 6">
            <a:extLst>
              <a:ext uri="{FF2B5EF4-FFF2-40B4-BE49-F238E27FC236}">
                <a16:creationId xmlns:a16="http://schemas.microsoft.com/office/drawing/2014/main" id="{4E271B56-4EC7-E4D5-429B-342F16EE57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2680" y="4468173"/>
            <a:ext cx="1190616" cy="972829"/>
          </a:xfrm>
          <a:prstGeom prst="rect">
            <a:avLst/>
          </a:prstGeom>
          <a:noFill/>
          <a:extLst>
            <a:ext uri="{909E8E84-426E-40DD-AFC4-6F175D3DCCD1}">
              <a14:hiddenFill xmlns:a14="http://schemas.microsoft.com/office/drawing/2010/main">
                <a:solidFill>
                  <a:srgbClr val="FFFFFF"/>
                </a:solidFill>
              </a14:hiddenFill>
            </a:ext>
          </a:extLst>
        </p:spPr>
      </p:pic>
      <p:sp>
        <p:nvSpPr>
          <p:cNvPr id="27" name="textruta 26">
            <a:extLst>
              <a:ext uri="{FF2B5EF4-FFF2-40B4-BE49-F238E27FC236}">
                <a16:creationId xmlns:a16="http://schemas.microsoft.com/office/drawing/2014/main" id="{8C8E3CFA-CB3C-BC8F-BD8B-EFB3F1DEB599}"/>
              </a:ext>
            </a:extLst>
          </p:cNvPr>
          <p:cNvSpPr txBox="1"/>
          <p:nvPr/>
        </p:nvSpPr>
        <p:spPr>
          <a:xfrm flipH="1">
            <a:off x="1886554" y="2050352"/>
            <a:ext cx="162597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Lastmaskinförare eller terminalansvarig skapar </a:t>
            </a:r>
            <a:r>
              <a:rPr kumimoji="0" lang="sv-SE"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lastlista</a:t>
            </a:r>
            <a:r>
              <a:rPr kumimoji="0" lang="sv-SE"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hur tåget lastas.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Lastlistan</a:t>
            </a:r>
            <a:r>
              <a:rPr kumimoji="0" lang="sv-SE"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skickas till mätplats</a:t>
            </a:r>
          </a:p>
        </p:txBody>
      </p:sp>
      <p:sp>
        <p:nvSpPr>
          <p:cNvPr id="28" name="Pil: femhörning 27">
            <a:extLst>
              <a:ext uri="{FF2B5EF4-FFF2-40B4-BE49-F238E27FC236}">
                <a16:creationId xmlns:a16="http://schemas.microsoft.com/office/drawing/2014/main" id="{191C1E61-C3BE-271D-93B1-0589F24D5892}"/>
              </a:ext>
            </a:extLst>
          </p:cNvPr>
          <p:cNvSpPr/>
          <p:nvPr/>
        </p:nvSpPr>
        <p:spPr>
          <a:xfrm>
            <a:off x="10316540" y="1270821"/>
            <a:ext cx="1548143" cy="715223"/>
          </a:xfrm>
          <a:prstGeom prst="homePlat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rPr>
              <a:t>Genomföra lossning</a:t>
            </a:r>
          </a:p>
        </p:txBody>
      </p:sp>
      <p:sp>
        <p:nvSpPr>
          <p:cNvPr id="29" name="textruta 28">
            <a:extLst>
              <a:ext uri="{FF2B5EF4-FFF2-40B4-BE49-F238E27FC236}">
                <a16:creationId xmlns:a16="http://schemas.microsoft.com/office/drawing/2014/main" id="{22C783BE-A2B0-0330-CFAB-FC54713CBB1F}"/>
              </a:ext>
            </a:extLst>
          </p:cNvPr>
          <p:cNvSpPr txBox="1"/>
          <p:nvPr/>
        </p:nvSpPr>
        <p:spPr>
          <a:xfrm flipH="1">
            <a:off x="365973" y="2215528"/>
            <a:ext cx="13575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Lastmaskinförare lastar travar på tåg</a:t>
            </a:r>
          </a:p>
        </p:txBody>
      </p:sp>
      <p:sp>
        <p:nvSpPr>
          <p:cNvPr id="32" name="Pil: streckad höger 31">
            <a:extLst>
              <a:ext uri="{FF2B5EF4-FFF2-40B4-BE49-F238E27FC236}">
                <a16:creationId xmlns:a16="http://schemas.microsoft.com/office/drawing/2014/main" id="{760DD1D9-3966-6E67-440D-6F4F6D8E53E5}"/>
              </a:ext>
            </a:extLst>
          </p:cNvPr>
          <p:cNvSpPr/>
          <p:nvPr/>
        </p:nvSpPr>
        <p:spPr>
          <a:xfrm>
            <a:off x="3031120" y="3411181"/>
            <a:ext cx="481413" cy="32532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8" name="Pil: böjd 7">
            <a:extLst>
              <a:ext uri="{FF2B5EF4-FFF2-40B4-BE49-F238E27FC236}">
                <a16:creationId xmlns:a16="http://schemas.microsoft.com/office/drawing/2014/main" id="{B7E45AA8-903B-D128-3BCF-E18F7C910057}"/>
              </a:ext>
            </a:extLst>
          </p:cNvPr>
          <p:cNvSpPr/>
          <p:nvPr/>
        </p:nvSpPr>
        <p:spPr>
          <a:xfrm flipV="1">
            <a:off x="3961983" y="4273109"/>
            <a:ext cx="1148481" cy="71522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92929"/>
              </a:solidFill>
              <a:effectLst/>
              <a:uLnTx/>
              <a:uFillTx/>
              <a:latin typeface="Open Sans Light"/>
              <a:ea typeface="+mn-ea"/>
              <a:cs typeface="+mn-cs"/>
            </a:endParaRPr>
          </a:p>
        </p:txBody>
      </p:sp>
      <p:sp>
        <p:nvSpPr>
          <p:cNvPr id="2" name="Rubrik 1">
            <a:extLst>
              <a:ext uri="{FF2B5EF4-FFF2-40B4-BE49-F238E27FC236}">
                <a16:creationId xmlns:a16="http://schemas.microsoft.com/office/drawing/2014/main" id="{1AD6DE4D-EF26-C722-91FA-33FC4B5EC87E}"/>
              </a:ext>
            </a:extLst>
          </p:cNvPr>
          <p:cNvSpPr>
            <a:spLocks noGrp="1"/>
          </p:cNvSpPr>
          <p:nvPr>
            <p:ph type="title"/>
          </p:nvPr>
        </p:nvSpPr>
        <p:spPr>
          <a:xfrm>
            <a:off x="695960" y="311225"/>
            <a:ext cx="10515600" cy="677719"/>
          </a:xfrm>
        </p:spPr>
        <p:txBody>
          <a:bodyPr>
            <a:normAutofit/>
          </a:bodyPr>
          <a:lstStyle/>
          <a:p>
            <a:r>
              <a:rPr lang="sv-SE" sz="3600" dirty="0">
                <a:latin typeface="Calibri Light" panose="020F0302020204030204" pitchFamily="34" charset="0"/>
                <a:ea typeface="+mj-ea"/>
                <a:cs typeface="Calibri Light" panose="020F0302020204030204" pitchFamily="34" charset="0"/>
              </a:rPr>
              <a:t>Sammanfattning</a:t>
            </a:r>
          </a:p>
        </p:txBody>
      </p:sp>
    </p:spTree>
    <p:extLst>
      <p:ext uri="{BB962C8B-B14F-4D97-AF65-F5344CB8AC3E}">
        <p14:creationId xmlns:p14="http://schemas.microsoft.com/office/powerpoint/2010/main" val="1718870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lokman.se/SJ_lokf/VTGCH_Sggrrs_37804851035_8_Htg_180704.jpg">
            <a:extLst>
              <a:ext uri="{FF2B5EF4-FFF2-40B4-BE49-F238E27FC236}">
                <a16:creationId xmlns:a16="http://schemas.microsoft.com/office/drawing/2014/main" id="{59CD42AC-1EFC-E48B-72F5-888F5246E7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7774" y="4888839"/>
            <a:ext cx="2481198" cy="8163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C20E088E-82E4-B049-1253-E804774619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27624" y="2749171"/>
            <a:ext cx="1222437" cy="1258307"/>
          </a:xfrm>
          <a:prstGeom prst="rect">
            <a:avLst/>
          </a:prstGeom>
          <a:noFill/>
          <a:extLst>
            <a:ext uri="{909E8E84-426E-40DD-AFC4-6F175D3DCCD1}">
              <a14:hiddenFill xmlns:a14="http://schemas.microsoft.com/office/drawing/2010/main">
                <a:solidFill>
                  <a:srgbClr val="FFFFFF"/>
                </a:solidFill>
              </a14:hiddenFill>
            </a:ext>
          </a:extLst>
        </p:spPr>
      </p:pic>
      <p:pic>
        <p:nvPicPr>
          <p:cNvPr id="16" name="Bildobjekt 15">
            <a:extLst>
              <a:ext uri="{FF2B5EF4-FFF2-40B4-BE49-F238E27FC236}">
                <a16:creationId xmlns:a16="http://schemas.microsoft.com/office/drawing/2014/main" id="{230F58BC-DBD8-1C87-329D-57BF6D31F106}"/>
              </a:ext>
            </a:extLst>
          </p:cNvPr>
          <p:cNvPicPr>
            <a:picLocks noChangeAspect="1"/>
          </p:cNvPicPr>
          <p:nvPr/>
        </p:nvPicPr>
        <p:blipFill>
          <a:blip r:embed="rId4"/>
          <a:stretch>
            <a:fillRect/>
          </a:stretch>
        </p:blipFill>
        <p:spPr>
          <a:xfrm>
            <a:off x="4215786" y="4415600"/>
            <a:ext cx="2519342" cy="839017"/>
          </a:xfrm>
          <a:prstGeom prst="rect">
            <a:avLst/>
          </a:prstGeom>
        </p:spPr>
      </p:pic>
      <p:sp>
        <p:nvSpPr>
          <p:cNvPr id="18" name="textruta 17">
            <a:extLst>
              <a:ext uri="{FF2B5EF4-FFF2-40B4-BE49-F238E27FC236}">
                <a16:creationId xmlns:a16="http://schemas.microsoft.com/office/drawing/2014/main" id="{7C7ADC0E-B725-70BC-1198-A393F1E76100}"/>
              </a:ext>
            </a:extLst>
          </p:cNvPr>
          <p:cNvSpPr txBox="1"/>
          <p:nvPr/>
        </p:nvSpPr>
        <p:spPr>
          <a:xfrm flipH="1">
            <a:off x="4141645" y="3953935"/>
            <a:ext cx="14250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Tågtillfälle skapas i Mätplatssystemet</a:t>
            </a:r>
          </a:p>
        </p:txBody>
      </p:sp>
      <p:pic>
        <p:nvPicPr>
          <p:cNvPr id="20" name="Bildobjekt 19">
            <a:extLst>
              <a:ext uri="{FF2B5EF4-FFF2-40B4-BE49-F238E27FC236}">
                <a16:creationId xmlns:a16="http://schemas.microsoft.com/office/drawing/2014/main" id="{A2BC54C1-9078-B088-28EE-77A5195475AA}"/>
              </a:ext>
            </a:extLst>
          </p:cNvPr>
          <p:cNvPicPr>
            <a:picLocks noChangeAspect="1"/>
          </p:cNvPicPr>
          <p:nvPr/>
        </p:nvPicPr>
        <p:blipFill>
          <a:blip r:embed="rId5"/>
          <a:stretch>
            <a:fillRect/>
          </a:stretch>
        </p:blipFill>
        <p:spPr>
          <a:xfrm>
            <a:off x="7537188" y="3496523"/>
            <a:ext cx="2471784" cy="1353494"/>
          </a:xfrm>
          <a:prstGeom prst="rect">
            <a:avLst/>
          </a:prstGeom>
        </p:spPr>
      </p:pic>
      <p:sp>
        <p:nvSpPr>
          <p:cNvPr id="22" name="Pil: femhörning 21">
            <a:extLst>
              <a:ext uri="{FF2B5EF4-FFF2-40B4-BE49-F238E27FC236}">
                <a16:creationId xmlns:a16="http://schemas.microsoft.com/office/drawing/2014/main" id="{4B43C05C-45A0-A8DE-9A75-B6328C5B1037}"/>
              </a:ext>
            </a:extLst>
          </p:cNvPr>
          <p:cNvSpPr/>
          <p:nvPr/>
        </p:nvSpPr>
        <p:spPr>
          <a:xfrm>
            <a:off x="365973" y="1262730"/>
            <a:ext cx="1548143" cy="715223"/>
          </a:xfrm>
          <a:prstGeom prst="homePlat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Genomföra lastning</a:t>
            </a:r>
          </a:p>
        </p:txBody>
      </p:sp>
      <p:sp>
        <p:nvSpPr>
          <p:cNvPr id="23" name="Pil: femhörning 22">
            <a:extLst>
              <a:ext uri="{FF2B5EF4-FFF2-40B4-BE49-F238E27FC236}">
                <a16:creationId xmlns:a16="http://schemas.microsoft.com/office/drawing/2014/main" id="{A045E0DA-2E95-E8F8-DC53-2EE3F156DFD6}"/>
              </a:ext>
            </a:extLst>
          </p:cNvPr>
          <p:cNvSpPr/>
          <p:nvPr/>
        </p:nvSpPr>
        <p:spPr>
          <a:xfrm>
            <a:off x="2057627" y="1277615"/>
            <a:ext cx="1548143" cy="715223"/>
          </a:xfrm>
          <a:prstGeom prst="homePlat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Planera tågtillfälle</a:t>
            </a:r>
          </a:p>
        </p:txBody>
      </p:sp>
      <p:sp>
        <p:nvSpPr>
          <p:cNvPr id="24" name="Pil: femhörning 23">
            <a:extLst>
              <a:ext uri="{FF2B5EF4-FFF2-40B4-BE49-F238E27FC236}">
                <a16:creationId xmlns:a16="http://schemas.microsoft.com/office/drawing/2014/main" id="{E95767EC-8E32-C67A-0E13-289279D8A37D}"/>
              </a:ext>
            </a:extLst>
          </p:cNvPr>
          <p:cNvSpPr/>
          <p:nvPr/>
        </p:nvSpPr>
        <p:spPr>
          <a:xfrm>
            <a:off x="7527774" y="1262730"/>
            <a:ext cx="1669541" cy="715223"/>
          </a:xfrm>
          <a:prstGeom prst="homePlat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Genomföra mottagningskontroll på tågtillfälle</a:t>
            </a:r>
          </a:p>
        </p:txBody>
      </p:sp>
      <p:sp>
        <p:nvSpPr>
          <p:cNvPr id="28" name="Pil: femhörning 27">
            <a:extLst>
              <a:ext uri="{FF2B5EF4-FFF2-40B4-BE49-F238E27FC236}">
                <a16:creationId xmlns:a16="http://schemas.microsoft.com/office/drawing/2014/main" id="{191C1E61-C3BE-271D-93B1-0589F24D5892}"/>
              </a:ext>
            </a:extLst>
          </p:cNvPr>
          <p:cNvSpPr/>
          <p:nvPr/>
        </p:nvSpPr>
        <p:spPr>
          <a:xfrm>
            <a:off x="10316540" y="1262729"/>
            <a:ext cx="1548143" cy="715223"/>
          </a:xfrm>
          <a:prstGeom prst="homePlat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Genomföra lossning</a:t>
            </a:r>
          </a:p>
        </p:txBody>
      </p:sp>
      <p:sp>
        <p:nvSpPr>
          <p:cNvPr id="29" name="textruta 28">
            <a:extLst>
              <a:ext uri="{FF2B5EF4-FFF2-40B4-BE49-F238E27FC236}">
                <a16:creationId xmlns:a16="http://schemas.microsoft.com/office/drawing/2014/main" id="{22C783BE-A2B0-0330-CFAB-FC54713CBB1F}"/>
              </a:ext>
            </a:extLst>
          </p:cNvPr>
          <p:cNvSpPr txBox="1"/>
          <p:nvPr/>
        </p:nvSpPr>
        <p:spPr>
          <a:xfrm flipH="1">
            <a:off x="365973" y="2158884"/>
            <a:ext cx="13575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Lastmaskinförare lastar travar på tåg</a:t>
            </a:r>
          </a:p>
        </p:txBody>
      </p:sp>
      <p:sp>
        <p:nvSpPr>
          <p:cNvPr id="8" name="Pil: böjd 7">
            <a:extLst>
              <a:ext uri="{FF2B5EF4-FFF2-40B4-BE49-F238E27FC236}">
                <a16:creationId xmlns:a16="http://schemas.microsoft.com/office/drawing/2014/main" id="{B7E45AA8-903B-D128-3BCF-E18F7C910057}"/>
              </a:ext>
            </a:extLst>
          </p:cNvPr>
          <p:cNvSpPr/>
          <p:nvPr/>
        </p:nvSpPr>
        <p:spPr>
          <a:xfrm flipV="1">
            <a:off x="2660268" y="4155647"/>
            <a:ext cx="1148481" cy="71522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92929"/>
              </a:solidFill>
              <a:effectLst/>
              <a:uLnTx/>
              <a:uFillTx/>
              <a:latin typeface="Open Sans Light"/>
              <a:ea typeface="+mn-ea"/>
              <a:cs typeface="+mn-cs"/>
            </a:endParaRPr>
          </a:p>
        </p:txBody>
      </p:sp>
      <p:sp>
        <p:nvSpPr>
          <p:cNvPr id="12" name="textruta 11">
            <a:extLst>
              <a:ext uri="{FF2B5EF4-FFF2-40B4-BE49-F238E27FC236}">
                <a16:creationId xmlns:a16="http://schemas.microsoft.com/office/drawing/2014/main" id="{A8DC338E-7148-95DA-1A59-3CDC0B131AED}"/>
              </a:ext>
            </a:extLst>
          </p:cNvPr>
          <p:cNvSpPr txBox="1"/>
          <p:nvPr/>
        </p:nvSpPr>
        <p:spPr>
          <a:xfrm flipH="1">
            <a:off x="10174513" y="4179065"/>
            <a:ext cx="13575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Lastmaskinförare lastar av travar</a:t>
            </a:r>
          </a:p>
        </p:txBody>
      </p:sp>
      <p:sp>
        <p:nvSpPr>
          <p:cNvPr id="15" name="textruta 14">
            <a:extLst>
              <a:ext uri="{FF2B5EF4-FFF2-40B4-BE49-F238E27FC236}">
                <a16:creationId xmlns:a16="http://schemas.microsoft.com/office/drawing/2014/main" id="{6149EC2F-257C-8263-9C72-E1F977223C17}"/>
              </a:ext>
            </a:extLst>
          </p:cNvPr>
          <p:cNvSpPr txBox="1"/>
          <p:nvPr/>
        </p:nvSpPr>
        <p:spPr>
          <a:xfrm flipH="1">
            <a:off x="7560224" y="2636489"/>
            <a:ext cx="24487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Lastmaskinförare genomför mottagningskontroll och RFID bekräftar ankomna vagnar och stickprov dras</a:t>
            </a:r>
          </a:p>
        </p:txBody>
      </p:sp>
      <p:pic>
        <p:nvPicPr>
          <p:cNvPr id="19" name="Bildobjekt 18">
            <a:extLst>
              <a:ext uri="{FF2B5EF4-FFF2-40B4-BE49-F238E27FC236}">
                <a16:creationId xmlns:a16="http://schemas.microsoft.com/office/drawing/2014/main" id="{21611800-3D52-57E2-E5AD-94E2BEF89C22}"/>
              </a:ext>
            </a:extLst>
          </p:cNvPr>
          <p:cNvPicPr>
            <a:picLocks noChangeAspect="1"/>
          </p:cNvPicPr>
          <p:nvPr/>
        </p:nvPicPr>
        <p:blipFill>
          <a:blip r:embed="rId6"/>
          <a:stretch>
            <a:fillRect/>
          </a:stretch>
        </p:blipFill>
        <p:spPr>
          <a:xfrm>
            <a:off x="7527773" y="5771109"/>
            <a:ext cx="2481199" cy="816395"/>
          </a:xfrm>
          <a:prstGeom prst="rect">
            <a:avLst/>
          </a:prstGeom>
        </p:spPr>
      </p:pic>
      <p:grpSp>
        <p:nvGrpSpPr>
          <p:cNvPr id="33" name="Grupp 32">
            <a:extLst>
              <a:ext uri="{FF2B5EF4-FFF2-40B4-BE49-F238E27FC236}">
                <a16:creationId xmlns:a16="http://schemas.microsoft.com/office/drawing/2014/main" id="{C3E2D782-67E2-059C-CA7D-7CCF3E846DBD}"/>
              </a:ext>
            </a:extLst>
          </p:cNvPr>
          <p:cNvGrpSpPr/>
          <p:nvPr/>
        </p:nvGrpSpPr>
        <p:grpSpPr>
          <a:xfrm>
            <a:off x="10174512" y="4727172"/>
            <a:ext cx="1357568" cy="1316193"/>
            <a:chOff x="10601664" y="4523293"/>
            <a:chExt cx="948318" cy="964556"/>
          </a:xfrm>
        </p:grpSpPr>
        <p:pic>
          <p:nvPicPr>
            <p:cNvPr id="17" name="Picture 6">
              <a:extLst>
                <a:ext uri="{FF2B5EF4-FFF2-40B4-BE49-F238E27FC236}">
                  <a16:creationId xmlns:a16="http://schemas.microsoft.com/office/drawing/2014/main" id="{8BB51DCE-1C2C-27AD-13B3-875A28EAEC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1664" y="4523293"/>
              <a:ext cx="948318" cy="964556"/>
            </a:xfrm>
            <a:prstGeom prst="rect">
              <a:avLst/>
            </a:prstGeom>
            <a:noFill/>
            <a:extLst>
              <a:ext uri="{909E8E84-426E-40DD-AFC4-6F175D3DCCD1}">
                <a14:hiddenFill xmlns:a14="http://schemas.microsoft.com/office/drawing/2010/main">
                  <a:solidFill>
                    <a:srgbClr val="FFFFFF"/>
                  </a:solidFill>
                </a14:hiddenFill>
              </a:ext>
            </a:extLst>
          </p:spPr>
        </p:pic>
        <p:pic>
          <p:nvPicPr>
            <p:cNvPr id="26" name="Bildobjekt 25">
              <a:extLst>
                <a:ext uri="{FF2B5EF4-FFF2-40B4-BE49-F238E27FC236}">
                  <a16:creationId xmlns:a16="http://schemas.microsoft.com/office/drawing/2014/main" id="{47D8534E-BCFD-A8F1-3DE6-85D4C6FF7B0E}"/>
                </a:ext>
              </a:extLst>
            </p:cNvPr>
            <p:cNvPicPr>
              <a:picLocks noChangeAspect="1"/>
            </p:cNvPicPr>
            <p:nvPr/>
          </p:nvPicPr>
          <p:blipFill>
            <a:blip r:embed="rId7"/>
            <a:stretch>
              <a:fillRect/>
            </a:stretch>
          </p:blipFill>
          <p:spPr>
            <a:xfrm>
              <a:off x="10601665" y="5165550"/>
              <a:ext cx="309749" cy="321874"/>
            </a:xfrm>
            <a:prstGeom prst="rect">
              <a:avLst/>
            </a:prstGeom>
          </p:spPr>
        </p:pic>
      </p:grpSp>
      <p:pic>
        <p:nvPicPr>
          <p:cNvPr id="30" name="Bildobjekt 29">
            <a:extLst>
              <a:ext uri="{FF2B5EF4-FFF2-40B4-BE49-F238E27FC236}">
                <a16:creationId xmlns:a16="http://schemas.microsoft.com/office/drawing/2014/main" id="{0F938553-57B8-D8C9-04DD-77BAD51003D3}"/>
              </a:ext>
            </a:extLst>
          </p:cNvPr>
          <p:cNvPicPr>
            <a:picLocks noChangeAspect="1"/>
          </p:cNvPicPr>
          <p:nvPr/>
        </p:nvPicPr>
        <p:blipFill>
          <a:blip r:embed="rId8"/>
          <a:stretch>
            <a:fillRect/>
          </a:stretch>
        </p:blipFill>
        <p:spPr>
          <a:xfrm>
            <a:off x="1985813" y="2741338"/>
            <a:ext cx="1821642" cy="1353493"/>
          </a:xfrm>
          <a:prstGeom prst="rect">
            <a:avLst/>
          </a:prstGeom>
        </p:spPr>
      </p:pic>
      <p:sp>
        <p:nvSpPr>
          <p:cNvPr id="31" name="textruta 30">
            <a:extLst>
              <a:ext uri="{FF2B5EF4-FFF2-40B4-BE49-F238E27FC236}">
                <a16:creationId xmlns:a16="http://schemas.microsoft.com/office/drawing/2014/main" id="{9B147018-3EE7-FC20-DDA5-28759B9AAAF9}"/>
              </a:ext>
            </a:extLst>
          </p:cNvPr>
          <p:cNvSpPr txBox="1"/>
          <p:nvPr/>
        </p:nvSpPr>
        <p:spPr>
          <a:xfrm flipH="1">
            <a:off x="1985813" y="2095007"/>
            <a:ext cx="205072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sng"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Lastmaskinförare</a:t>
            </a:r>
            <a:r>
              <a:rPr kumimoji="0" lang="sv-SE"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registrerar hur tåget lastats och planerad ankomsttidpunkt</a:t>
            </a:r>
          </a:p>
        </p:txBody>
      </p:sp>
      <p:sp>
        <p:nvSpPr>
          <p:cNvPr id="2" name="Rubrik 1">
            <a:extLst>
              <a:ext uri="{FF2B5EF4-FFF2-40B4-BE49-F238E27FC236}">
                <a16:creationId xmlns:a16="http://schemas.microsoft.com/office/drawing/2014/main" id="{9023E17E-0F1F-C38A-F509-CE633106454E}"/>
              </a:ext>
            </a:extLst>
          </p:cNvPr>
          <p:cNvSpPr>
            <a:spLocks noGrp="1"/>
          </p:cNvSpPr>
          <p:nvPr>
            <p:ph type="title"/>
          </p:nvPr>
        </p:nvSpPr>
        <p:spPr>
          <a:xfrm>
            <a:off x="746760" y="338407"/>
            <a:ext cx="10515600" cy="646331"/>
          </a:xfrm>
        </p:spPr>
        <p:txBody>
          <a:bodyPr>
            <a:normAutofit/>
          </a:bodyPr>
          <a:lstStyle/>
          <a:p>
            <a:r>
              <a:rPr lang="sv-SE" sz="3600" dirty="0">
                <a:latin typeface="Calibri Light" panose="020F0302020204030204" pitchFamily="34" charset="0"/>
                <a:ea typeface="+mj-ea"/>
                <a:cs typeface="Calibri Light" panose="020F0302020204030204" pitchFamily="34" charset="0"/>
              </a:rPr>
              <a:t>Tänkbar utveckling…</a:t>
            </a:r>
          </a:p>
        </p:txBody>
      </p:sp>
    </p:spTree>
    <p:extLst>
      <p:ext uri="{BB962C8B-B14F-4D97-AF65-F5344CB8AC3E}">
        <p14:creationId xmlns:p14="http://schemas.microsoft.com/office/powerpoint/2010/main" val="38128517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il: streckad höger 20">
            <a:extLst>
              <a:ext uri="{FF2B5EF4-FFF2-40B4-BE49-F238E27FC236}">
                <a16:creationId xmlns:a16="http://schemas.microsoft.com/office/drawing/2014/main" id="{0C11F4EE-A50D-46FB-B175-E489E989EEF4}"/>
              </a:ext>
            </a:extLst>
          </p:cNvPr>
          <p:cNvSpPr/>
          <p:nvPr/>
        </p:nvSpPr>
        <p:spPr>
          <a:xfrm>
            <a:off x="396338" y="5280891"/>
            <a:ext cx="9927004" cy="1326265"/>
          </a:xfrm>
          <a:prstGeom prst="stripedRightArrow">
            <a:avLst/>
          </a:prstGeom>
          <a:no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Pil: streckad höger 10">
            <a:extLst>
              <a:ext uri="{FF2B5EF4-FFF2-40B4-BE49-F238E27FC236}">
                <a16:creationId xmlns:a16="http://schemas.microsoft.com/office/drawing/2014/main" id="{0D424876-1F19-45D7-AAEB-059B64B7236C}"/>
              </a:ext>
            </a:extLst>
          </p:cNvPr>
          <p:cNvSpPr/>
          <p:nvPr/>
        </p:nvSpPr>
        <p:spPr>
          <a:xfrm>
            <a:off x="396338" y="2243201"/>
            <a:ext cx="11109860" cy="1326265"/>
          </a:xfrm>
          <a:prstGeom prst="stripedRightArrow">
            <a:avLst/>
          </a:prstGeom>
          <a:no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ubrik 1">
            <a:extLst>
              <a:ext uri="{FF2B5EF4-FFF2-40B4-BE49-F238E27FC236}">
                <a16:creationId xmlns:a16="http://schemas.microsoft.com/office/drawing/2014/main" id="{BD6C7A70-27FE-436E-AE06-D82C778A5550}"/>
              </a:ext>
            </a:extLst>
          </p:cNvPr>
          <p:cNvSpPr>
            <a:spLocks noGrp="1"/>
          </p:cNvSpPr>
          <p:nvPr>
            <p:ph type="title"/>
          </p:nvPr>
        </p:nvSpPr>
        <p:spPr>
          <a:xfrm>
            <a:off x="693468" y="250844"/>
            <a:ext cx="10515600" cy="895285"/>
          </a:xfrm>
        </p:spPr>
        <p:txBody>
          <a:bodyPr>
            <a:normAutofit/>
          </a:bodyPr>
          <a:lstStyle/>
          <a:p>
            <a:r>
              <a:rPr lang="sv-SE" sz="3600" dirty="0">
                <a:latin typeface="+mj-lt"/>
                <a:ea typeface="+mj-ea"/>
                <a:cs typeface="+mj-cs"/>
              </a:rPr>
              <a:t>Räkningskollektiv vid tågtransporter</a:t>
            </a:r>
          </a:p>
        </p:txBody>
      </p:sp>
      <p:sp>
        <p:nvSpPr>
          <p:cNvPr id="7" name="textruta 6">
            <a:extLst>
              <a:ext uri="{FF2B5EF4-FFF2-40B4-BE49-F238E27FC236}">
                <a16:creationId xmlns:a16="http://schemas.microsoft.com/office/drawing/2014/main" id="{EE95A173-D22E-46D8-8E1B-DDCDC3CAE70D}"/>
              </a:ext>
            </a:extLst>
          </p:cNvPr>
          <p:cNvSpPr txBox="1"/>
          <p:nvPr/>
        </p:nvSpPr>
        <p:spPr>
          <a:xfrm>
            <a:off x="661077" y="2607498"/>
            <a:ext cx="13479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40" normalizeH="0" baseline="0" noProof="0" dirty="0">
                <a:ln>
                  <a:noFill/>
                </a:ln>
                <a:solidFill>
                  <a:srgbClr val="FFFFFF"/>
                </a:solidFill>
                <a:effectLst/>
                <a:uLnTx/>
                <a:uFillTx/>
                <a:latin typeface="Calibri Light" panose="020F0302020204030204"/>
                <a:ea typeface="+mn-ea"/>
                <a:cs typeface="+mn-cs"/>
              </a:rPr>
              <a:t>Ordinarie mätningsflöde</a:t>
            </a:r>
          </a:p>
        </p:txBody>
      </p:sp>
      <p:sp>
        <p:nvSpPr>
          <p:cNvPr id="8" name="Rektangel: rundade hörn 7">
            <a:extLst>
              <a:ext uri="{FF2B5EF4-FFF2-40B4-BE49-F238E27FC236}">
                <a16:creationId xmlns:a16="http://schemas.microsoft.com/office/drawing/2014/main" id="{A5565AD7-0D7D-40B8-BF0C-D0348F592F42}"/>
              </a:ext>
            </a:extLst>
          </p:cNvPr>
          <p:cNvSpPr/>
          <p:nvPr/>
        </p:nvSpPr>
        <p:spPr>
          <a:xfrm>
            <a:off x="4738368" y="2110154"/>
            <a:ext cx="4332162" cy="1617784"/>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ruta 8">
            <a:extLst>
              <a:ext uri="{FF2B5EF4-FFF2-40B4-BE49-F238E27FC236}">
                <a16:creationId xmlns:a16="http://schemas.microsoft.com/office/drawing/2014/main" id="{CAFD40C7-624A-49BF-B116-3EDF675DB966}"/>
              </a:ext>
            </a:extLst>
          </p:cNvPr>
          <p:cNvSpPr txBox="1"/>
          <p:nvPr/>
        </p:nvSpPr>
        <p:spPr>
          <a:xfrm>
            <a:off x="547789" y="5661317"/>
            <a:ext cx="13479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40" normalizeH="0" baseline="0" noProof="0" dirty="0">
                <a:ln>
                  <a:noFill/>
                </a:ln>
                <a:solidFill>
                  <a:srgbClr val="FFFFFF"/>
                </a:solidFill>
                <a:effectLst/>
                <a:uLnTx/>
                <a:uFillTx/>
                <a:latin typeface="Calibri Light" panose="020F0302020204030204"/>
                <a:ea typeface="+mn-ea"/>
                <a:cs typeface="+mn-cs"/>
              </a:rPr>
              <a:t>Mätningsflöde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40" normalizeH="0" baseline="0" noProof="0" dirty="0">
                <a:ln>
                  <a:noFill/>
                </a:ln>
                <a:solidFill>
                  <a:srgbClr val="FFFFFF"/>
                </a:solidFill>
                <a:effectLst/>
                <a:uLnTx/>
                <a:uFillTx/>
                <a:latin typeface="Calibri Light" panose="020F0302020204030204"/>
                <a:ea typeface="+mn-ea"/>
                <a:cs typeface="+mn-cs"/>
              </a:rPr>
              <a:t>för stickprov</a:t>
            </a:r>
          </a:p>
        </p:txBody>
      </p:sp>
      <p:sp>
        <p:nvSpPr>
          <p:cNvPr id="14" name="Pil: nedåt 13">
            <a:extLst>
              <a:ext uri="{FF2B5EF4-FFF2-40B4-BE49-F238E27FC236}">
                <a16:creationId xmlns:a16="http://schemas.microsoft.com/office/drawing/2014/main" id="{DAF791B7-05FA-4591-8D7E-E21387B26C0B}"/>
              </a:ext>
            </a:extLst>
          </p:cNvPr>
          <p:cNvSpPr/>
          <p:nvPr/>
        </p:nvSpPr>
        <p:spPr>
          <a:xfrm>
            <a:off x="5573114" y="4580280"/>
            <a:ext cx="759655" cy="369332"/>
          </a:xfrm>
          <a:prstGeom prst="downArrow">
            <a:avLst/>
          </a:prstGeom>
          <a:no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5" name="Bildobjekt 14">
            <a:extLst>
              <a:ext uri="{FF2B5EF4-FFF2-40B4-BE49-F238E27FC236}">
                <a16:creationId xmlns:a16="http://schemas.microsoft.com/office/drawing/2014/main" id="{5600501D-8F86-4FB3-85AB-E55D176E9B1D}"/>
              </a:ext>
            </a:extLst>
          </p:cNvPr>
          <p:cNvPicPr>
            <a:picLocks noChangeAspect="1"/>
          </p:cNvPicPr>
          <p:nvPr/>
        </p:nvPicPr>
        <p:blipFill>
          <a:blip r:embed="rId2"/>
          <a:stretch>
            <a:fillRect/>
          </a:stretch>
        </p:blipFill>
        <p:spPr>
          <a:xfrm>
            <a:off x="2044099" y="2243201"/>
            <a:ext cx="1947928" cy="1387263"/>
          </a:xfrm>
          <a:prstGeom prst="rect">
            <a:avLst/>
          </a:prstGeom>
        </p:spPr>
      </p:pic>
      <p:sp>
        <p:nvSpPr>
          <p:cNvPr id="12" name="textruta 11">
            <a:extLst>
              <a:ext uri="{FF2B5EF4-FFF2-40B4-BE49-F238E27FC236}">
                <a16:creationId xmlns:a16="http://schemas.microsoft.com/office/drawing/2014/main" id="{840A8190-85BB-4194-874C-A019B30450FB}"/>
              </a:ext>
            </a:extLst>
          </p:cNvPr>
          <p:cNvSpPr txBox="1"/>
          <p:nvPr/>
        </p:nvSpPr>
        <p:spPr>
          <a:xfrm>
            <a:off x="8051701" y="1799139"/>
            <a:ext cx="139140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FFFFFF"/>
                </a:solidFill>
                <a:effectLst/>
                <a:uLnTx/>
                <a:uFillTx/>
                <a:latin typeface="Calibri" panose="020F0502020204030204"/>
                <a:ea typeface="+mn-ea"/>
                <a:cs typeface="+mn-cs"/>
              </a:rPr>
              <a:t>Transportuppgifter</a:t>
            </a:r>
          </a:p>
        </p:txBody>
      </p:sp>
      <p:sp>
        <p:nvSpPr>
          <p:cNvPr id="16" name="textruta 15">
            <a:extLst>
              <a:ext uri="{FF2B5EF4-FFF2-40B4-BE49-F238E27FC236}">
                <a16:creationId xmlns:a16="http://schemas.microsoft.com/office/drawing/2014/main" id="{B2BE57E1-B928-4967-804B-4B047091018D}"/>
              </a:ext>
            </a:extLst>
          </p:cNvPr>
          <p:cNvSpPr txBox="1"/>
          <p:nvPr/>
        </p:nvSpPr>
        <p:spPr>
          <a:xfrm>
            <a:off x="2270743" y="1816104"/>
            <a:ext cx="149464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FFFFFF"/>
                </a:solidFill>
                <a:effectLst/>
                <a:uLnTx/>
                <a:uFillTx/>
                <a:latin typeface="Calibri" panose="020F0502020204030204"/>
                <a:ea typeface="+mn-ea"/>
                <a:cs typeface="+mn-cs"/>
              </a:rPr>
              <a:t>Mottagningskontroll</a:t>
            </a:r>
          </a:p>
        </p:txBody>
      </p:sp>
      <p:sp>
        <p:nvSpPr>
          <p:cNvPr id="20" name="textruta 19">
            <a:extLst>
              <a:ext uri="{FF2B5EF4-FFF2-40B4-BE49-F238E27FC236}">
                <a16:creationId xmlns:a16="http://schemas.microsoft.com/office/drawing/2014/main" id="{C474FF1C-4F1A-4FF4-BCBA-0C8E6DA86553}"/>
              </a:ext>
            </a:extLst>
          </p:cNvPr>
          <p:cNvSpPr txBox="1"/>
          <p:nvPr/>
        </p:nvSpPr>
        <p:spPr>
          <a:xfrm>
            <a:off x="4927204" y="1808514"/>
            <a:ext cx="193399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FFFFFF"/>
                </a:solidFill>
                <a:effectLst/>
                <a:uLnTx/>
                <a:uFillTx/>
                <a:latin typeface="Calibri" panose="020F0502020204030204"/>
                <a:ea typeface="+mn-ea"/>
                <a:cs typeface="+mn-cs"/>
              </a:rPr>
              <a:t>Räkning av travar i leverans</a:t>
            </a:r>
          </a:p>
        </p:txBody>
      </p:sp>
      <p:sp>
        <p:nvSpPr>
          <p:cNvPr id="23" name="textruta 22">
            <a:extLst>
              <a:ext uri="{FF2B5EF4-FFF2-40B4-BE49-F238E27FC236}">
                <a16:creationId xmlns:a16="http://schemas.microsoft.com/office/drawing/2014/main" id="{96FB789E-8654-46EC-AF97-3EA4A86FA6E4}"/>
              </a:ext>
            </a:extLst>
          </p:cNvPr>
          <p:cNvSpPr txBox="1"/>
          <p:nvPr/>
        </p:nvSpPr>
        <p:spPr>
          <a:xfrm>
            <a:off x="5218230" y="4930279"/>
            <a:ext cx="123989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FFFFFF"/>
                </a:solidFill>
                <a:effectLst/>
                <a:uLnTx/>
                <a:uFillTx/>
                <a:latin typeface="Calibri" panose="020F0502020204030204"/>
                <a:ea typeface="+mn-ea"/>
                <a:cs typeface="+mn-cs"/>
              </a:rPr>
              <a:t>Räkning av trave</a:t>
            </a:r>
          </a:p>
        </p:txBody>
      </p:sp>
      <p:pic>
        <p:nvPicPr>
          <p:cNvPr id="24" name="Bildobjekt 23">
            <a:extLst>
              <a:ext uri="{FF2B5EF4-FFF2-40B4-BE49-F238E27FC236}">
                <a16:creationId xmlns:a16="http://schemas.microsoft.com/office/drawing/2014/main" id="{70C5E3AE-BA70-4F49-9E41-9381FEADA634}"/>
              </a:ext>
            </a:extLst>
          </p:cNvPr>
          <p:cNvPicPr>
            <a:picLocks noChangeAspect="1"/>
          </p:cNvPicPr>
          <p:nvPr/>
        </p:nvPicPr>
        <p:blipFill>
          <a:blip r:embed="rId3"/>
          <a:stretch>
            <a:fillRect/>
          </a:stretch>
        </p:blipFill>
        <p:spPr>
          <a:xfrm>
            <a:off x="4204833" y="2243200"/>
            <a:ext cx="3669167" cy="1416067"/>
          </a:xfrm>
          <a:prstGeom prst="rect">
            <a:avLst/>
          </a:prstGeom>
        </p:spPr>
      </p:pic>
      <p:sp>
        <p:nvSpPr>
          <p:cNvPr id="25" name="textruta 24">
            <a:extLst>
              <a:ext uri="{FF2B5EF4-FFF2-40B4-BE49-F238E27FC236}">
                <a16:creationId xmlns:a16="http://schemas.microsoft.com/office/drawing/2014/main" id="{DA515D95-BA50-40A3-BFE0-7EC3C3B280EC}"/>
              </a:ext>
            </a:extLst>
          </p:cNvPr>
          <p:cNvSpPr txBox="1"/>
          <p:nvPr/>
        </p:nvSpPr>
        <p:spPr>
          <a:xfrm>
            <a:off x="5012549" y="3792315"/>
            <a:ext cx="1763303" cy="646331"/>
          </a:xfrm>
          <a:prstGeom prst="rect">
            <a:avLst/>
          </a:prstGeom>
          <a:noFill/>
        </p:spPr>
        <p:txBody>
          <a:bodyPr wrap="non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FFFFFF"/>
                </a:solidFill>
                <a:effectLst/>
                <a:uLnTx/>
                <a:uFillTx/>
                <a:latin typeface="Calibri" panose="020F0502020204030204"/>
                <a:ea typeface="+mn-ea"/>
                <a:cs typeface="+mn-cs"/>
              </a:rPr>
              <a:t>Produktfördelning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FFFFFF"/>
                </a:solidFill>
                <a:effectLst/>
                <a:uLnTx/>
                <a:uFillTx/>
                <a:latin typeface="Calibri" panose="020F0502020204030204"/>
                <a:ea typeface="+mn-ea"/>
                <a:cs typeface="+mn-cs"/>
              </a:rPr>
              <a:t>Måttslag enligt FLK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FFFFFF"/>
                </a:solidFill>
                <a:effectLst/>
                <a:uLnTx/>
                <a:uFillTx/>
                <a:latin typeface="Calibri" panose="020F0502020204030204"/>
                <a:ea typeface="+mn-ea"/>
                <a:cs typeface="+mn-cs"/>
              </a:rPr>
              <a:t>Måttslagskvalitet 1el 2</a:t>
            </a:r>
          </a:p>
        </p:txBody>
      </p:sp>
      <p:pic>
        <p:nvPicPr>
          <p:cNvPr id="3" name="Bildobjekt 2">
            <a:extLst>
              <a:ext uri="{FF2B5EF4-FFF2-40B4-BE49-F238E27FC236}">
                <a16:creationId xmlns:a16="http://schemas.microsoft.com/office/drawing/2014/main" id="{19EE0268-EEED-476C-AB4E-F3F207CE7B06}"/>
              </a:ext>
            </a:extLst>
          </p:cNvPr>
          <p:cNvPicPr>
            <a:picLocks noChangeAspect="1"/>
          </p:cNvPicPr>
          <p:nvPr/>
        </p:nvPicPr>
        <p:blipFill>
          <a:blip r:embed="rId4"/>
          <a:stretch>
            <a:fillRect/>
          </a:stretch>
        </p:blipFill>
        <p:spPr>
          <a:xfrm>
            <a:off x="8140604" y="2255913"/>
            <a:ext cx="1213603" cy="1416067"/>
          </a:xfrm>
          <a:prstGeom prst="rect">
            <a:avLst/>
          </a:prstGeom>
        </p:spPr>
      </p:pic>
      <p:pic>
        <p:nvPicPr>
          <p:cNvPr id="26" name="Bildobjekt 25">
            <a:extLst>
              <a:ext uri="{FF2B5EF4-FFF2-40B4-BE49-F238E27FC236}">
                <a16:creationId xmlns:a16="http://schemas.microsoft.com/office/drawing/2014/main" id="{1225978A-589D-4C1B-AE00-7D12E572BC78}"/>
              </a:ext>
            </a:extLst>
          </p:cNvPr>
          <p:cNvPicPr>
            <a:picLocks noChangeAspect="1"/>
          </p:cNvPicPr>
          <p:nvPr/>
        </p:nvPicPr>
        <p:blipFill>
          <a:blip r:embed="rId5"/>
          <a:stretch>
            <a:fillRect/>
          </a:stretch>
        </p:blipFill>
        <p:spPr>
          <a:xfrm>
            <a:off x="7024373" y="5299612"/>
            <a:ext cx="1561903" cy="1235660"/>
          </a:xfrm>
          <a:prstGeom prst="rect">
            <a:avLst/>
          </a:prstGeom>
        </p:spPr>
      </p:pic>
      <p:sp>
        <p:nvSpPr>
          <p:cNvPr id="27" name="textruta 26">
            <a:extLst>
              <a:ext uri="{FF2B5EF4-FFF2-40B4-BE49-F238E27FC236}">
                <a16:creationId xmlns:a16="http://schemas.microsoft.com/office/drawing/2014/main" id="{F5543F4D-E905-43F7-A527-9D142E2DE8CB}"/>
              </a:ext>
            </a:extLst>
          </p:cNvPr>
          <p:cNvSpPr txBox="1"/>
          <p:nvPr/>
        </p:nvSpPr>
        <p:spPr>
          <a:xfrm>
            <a:off x="7024373" y="4933053"/>
            <a:ext cx="106022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FFFFFF"/>
                </a:solidFill>
                <a:effectLst/>
                <a:uLnTx/>
                <a:uFillTx/>
                <a:latin typeface="Calibri" panose="020F0502020204030204"/>
                <a:ea typeface="+mn-ea"/>
                <a:cs typeface="+mn-cs"/>
              </a:rPr>
              <a:t>Stockmätning</a:t>
            </a:r>
          </a:p>
        </p:txBody>
      </p:sp>
      <p:pic>
        <p:nvPicPr>
          <p:cNvPr id="4" name="Bildobjekt 3">
            <a:extLst>
              <a:ext uri="{FF2B5EF4-FFF2-40B4-BE49-F238E27FC236}">
                <a16:creationId xmlns:a16="http://schemas.microsoft.com/office/drawing/2014/main" id="{3D349193-F5FD-493B-B6DE-68B0232985B3}"/>
              </a:ext>
            </a:extLst>
          </p:cNvPr>
          <p:cNvPicPr>
            <a:picLocks noChangeAspect="1"/>
          </p:cNvPicPr>
          <p:nvPr/>
        </p:nvPicPr>
        <p:blipFill>
          <a:blip r:embed="rId6"/>
          <a:stretch>
            <a:fillRect/>
          </a:stretch>
        </p:blipFill>
        <p:spPr>
          <a:xfrm>
            <a:off x="5218230" y="5299612"/>
            <a:ext cx="1448236" cy="1258912"/>
          </a:xfrm>
          <a:prstGeom prst="rect">
            <a:avLst/>
          </a:prstGeom>
        </p:spPr>
      </p:pic>
    </p:spTree>
    <p:extLst>
      <p:ext uri="{BB962C8B-B14F-4D97-AF65-F5344CB8AC3E}">
        <p14:creationId xmlns:p14="http://schemas.microsoft.com/office/powerpoint/2010/main" val="30155280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il: streckad höger 20">
            <a:extLst>
              <a:ext uri="{FF2B5EF4-FFF2-40B4-BE49-F238E27FC236}">
                <a16:creationId xmlns:a16="http://schemas.microsoft.com/office/drawing/2014/main" id="{0C11F4EE-A50D-46FB-B175-E489E989EEF4}"/>
              </a:ext>
            </a:extLst>
          </p:cNvPr>
          <p:cNvSpPr/>
          <p:nvPr/>
        </p:nvSpPr>
        <p:spPr>
          <a:xfrm>
            <a:off x="396338" y="5280891"/>
            <a:ext cx="9927004" cy="1326265"/>
          </a:xfrm>
          <a:prstGeom prst="stripedRightArrow">
            <a:avLst/>
          </a:prstGeom>
          <a:no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Pil: streckad höger 10">
            <a:extLst>
              <a:ext uri="{FF2B5EF4-FFF2-40B4-BE49-F238E27FC236}">
                <a16:creationId xmlns:a16="http://schemas.microsoft.com/office/drawing/2014/main" id="{0D424876-1F19-45D7-AAEB-059B64B7236C}"/>
              </a:ext>
            </a:extLst>
          </p:cNvPr>
          <p:cNvSpPr/>
          <p:nvPr/>
        </p:nvSpPr>
        <p:spPr>
          <a:xfrm>
            <a:off x="396338" y="2243201"/>
            <a:ext cx="11109860" cy="1326265"/>
          </a:xfrm>
          <a:prstGeom prst="stripedRightArrow">
            <a:avLst/>
          </a:prstGeom>
          <a:no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ubrik 1">
            <a:extLst>
              <a:ext uri="{FF2B5EF4-FFF2-40B4-BE49-F238E27FC236}">
                <a16:creationId xmlns:a16="http://schemas.microsoft.com/office/drawing/2014/main" id="{BD6C7A70-27FE-436E-AE06-D82C778A5550}"/>
              </a:ext>
            </a:extLst>
          </p:cNvPr>
          <p:cNvSpPr>
            <a:spLocks noGrp="1"/>
          </p:cNvSpPr>
          <p:nvPr>
            <p:ph type="title"/>
          </p:nvPr>
        </p:nvSpPr>
        <p:spPr>
          <a:xfrm>
            <a:off x="693468" y="250844"/>
            <a:ext cx="10515600" cy="895285"/>
          </a:xfrm>
        </p:spPr>
        <p:txBody>
          <a:bodyPr>
            <a:normAutofit/>
          </a:bodyPr>
          <a:lstStyle/>
          <a:p>
            <a:r>
              <a:rPr lang="sv-SE" sz="3600" dirty="0">
                <a:latin typeface="+mj-lt"/>
                <a:ea typeface="+mj-ea"/>
                <a:cs typeface="+mj-cs"/>
              </a:rPr>
              <a:t>Räkningskollektiv vid tågtransporter</a:t>
            </a:r>
          </a:p>
        </p:txBody>
      </p:sp>
      <p:sp>
        <p:nvSpPr>
          <p:cNvPr id="7" name="textruta 6">
            <a:extLst>
              <a:ext uri="{FF2B5EF4-FFF2-40B4-BE49-F238E27FC236}">
                <a16:creationId xmlns:a16="http://schemas.microsoft.com/office/drawing/2014/main" id="{EE95A173-D22E-46D8-8E1B-DDCDC3CAE70D}"/>
              </a:ext>
            </a:extLst>
          </p:cNvPr>
          <p:cNvSpPr txBox="1"/>
          <p:nvPr/>
        </p:nvSpPr>
        <p:spPr>
          <a:xfrm>
            <a:off x="661077" y="2607498"/>
            <a:ext cx="13479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40" normalizeH="0" baseline="0" noProof="0" dirty="0">
                <a:ln>
                  <a:noFill/>
                </a:ln>
                <a:solidFill>
                  <a:srgbClr val="FFFFFF"/>
                </a:solidFill>
                <a:effectLst/>
                <a:uLnTx/>
                <a:uFillTx/>
                <a:latin typeface="Calibri Light" panose="020F0302020204030204"/>
                <a:ea typeface="+mn-ea"/>
                <a:cs typeface="+mn-cs"/>
              </a:rPr>
              <a:t>Ordinarie mätningsflöde</a:t>
            </a:r>
          </a:p>
        </p:txBody>
      </p:sp>
      <p:sp>
        <p:nvSpPr>
          <p:cNvPr id="8" name="Rektangel: rundade hörn 7">
            <a:extLst>
              <a:ext uri="{FF2B5EF4-FFF2-40B4-BE49-F238E27FC236}">
                <a16:creationId xmlns:a16="http://schemas.microsoft.com/office/drawing/2014/main" id="{A5565AD7-0D7D-40B8-BF0C-D0348F592F42}"/>
              </a:ext>
            </a:extLst>
          </p:cNvPr>
          <p:cNvSpPr/>
          <p:nvPr/>
        </p:nvSpPr>
        <p:spPr>
          <a:xfrm>
            <a:off x="4738368" y="2110154"/>
            <a:ext cx="4332162" cy="1617784"/>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ruta 8">
            <a:extLst>
              <a:ext uri="{FF2B5EF4-FFF2-40B4-BE49-F238E27FC236}">
                <a16:creationId xmlns:a16="http://schemas.microsoft.com/office/drawing/2014/main" id="{CAFD40C7-624A-49BF-B116-3EDF675DB966}"/>
              </a:ext>
            </a:extLst>
          </p:cNvPr>
          <p:cNvSpPr txBox="1"/>
          <p:nvPr/>
        </p:nvSpPr>
        <p:spPr>
          <a:xfrm>
            <a:off x="547789" y="5661317"/>
            <a:ext cx="13479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40" normalizeH="0" baseline="0" noProof="0" dirty="0">
                <a:ln>
                  <a:noFill/>
                </a:ln>
                <a:solidFill>
                  <a:srgbClr val="FFFFFF"/>
                </a:solidFill>
                <a:effectLst/>
                <a:uLnTx/>
                <a:uFillTx/>
                <a:latin typeface="Calibri Light" panose="020F0302020204030204"/>
                <a:ea typeface="+mn-ea"/>
                <a:cs typeface="+mn-cs"/>
              </a:rPr>
              <a:t>Mätningsflöde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40" normalizeH="0" baseline="0" noProof="0" dirty="0">
                <a:ln>
                  <a:noFill/>
                </a:ln>
                <a:solidFill>
                  <a:srgbClr val="FFFFFF"/>
                </a:solidFill>
                <a:effectLst/>
                <a:uLnTx/>
                <a:uFillTx/>
                <a:latin typeface="Calibri Light" panose="020F0302020204030204"/>
                <a:ea typeface="+mn-ea"/>
                <a:cs typeface="+mn-cs"/>
              </a:rPr>
              <a:t>för stickprov</a:t>
            </a:r>
          </a:p>
        </p:txBody>
      </p:sp>
      <p:sp>
        <p:nvSpPr>
          <p:cNvPr id="14" name="Pil: nedåt 13">
            <a:extLst>
              <a:ext uri="{FF2B5EF4-FFF2-40B4-BE49-F238E27FC236}">
                <a16:creationId xmlns:a16="http://schemas.microsoft.com/office/drawing/2014/main" id="{DAF791B7-05FA-4591-8D7E-E21387B26C0B}"/>
              </a:ext>
            </a:extLst>
          </p:cNvPr>
          <p:cNvSpPr/>
          <p:nvPr/>
        </p:nvSpPr>
        <p:spPr>
          <a:xfrm>
            <a:off x="5573114" y="4580280"/>
            <a:ext cx="759655" cy="369332"/>
          </a:xfrm>
          <a:prstGeom prst="downArrow">
            <a:avLst/>
          </a:prstGeom>
          <a:no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5" name="Bildobjekt 14">
            <a:extLst>
              <a:ext uri="{FF2B5EF4-FFF2-40B4-BE49-F238E27FC236}">
                <a16:creationId xmlns:a16="http://schemas.microsoft.com/office/drawing/2014/main" id="{5600501D-8F86-4FB3-85AB-E55D176E9B1D}"/>
              </a:ext>
            </a:extLst>
          </p:cNvPr>
          <p:cNvPicPr>
            <a:picLocks noChangeAspect="1"/>
          </p:cNvPicPr>
          <p:nvPr/>
        </p:nvPicPr>
        <p:blipFill>
          <a:blip r:embed="rId2"/>
          <a:stretch>
            <a:fillRect/>
          </a:stretch>
        </p:blipFill>
        <p:spPr>
          <a:xfrm>
            <a:off x="2044099" y="2243201"/>
            <a:ext cx="1947928" cy="1387263"/>
          </a:xfrm>
          <a:prstGeom prst="rect">
            <a:avLst/>
          </a:prstGeom>
        </p:spPr>
      </p:pic>
      <p:sp>
        <p:nvSpPr>
          <p:cNvPr id="12" name="textruta 11">
            <a:extLst>
              <a:ext uri="{FF2B5EF4-FFF2-40B4-BE49-F238E27FC236}">
                <a16:creationId xmlns:a16="http://schemas.microsoft.com/office/drawing/2014/main" id="{840A8190-85BB-4194-874C-A019B30450FB}"/>
              </a:ext>
            </a:extLst>
          </p:cNvPr>
          <p:cNvSpPr txBox="1"/>
          <p:nvPr/>
        </p:nvSpPr>
        <p:spPr>
          <a:xfrm>
            <a:off x="8051701" y="1799139"/>
            <a:ext cx="139140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FFFFFF"/>
                </a:solidFill>
                <a:effectLst/>
                <a:uLnTx/>
                <a:uFillTx/>
                <a:latin typeface="Calibri" panose="020F0502020204030204"/>
                <a:ea typeface="+mn-ea"/>
                <a:cs typeface="+mn-cs"/>
              </a:rPr>
              <a:t>Transportuppgifter</a:t>
            </a:r>
          </a:p>
        </p:txBody>
      </p:sp>
      <p:sp>
        <p:nvSpPr>
          <p:cNvPr id="16" name="textruta 15">
            <a:extLst>
              <a:ext uri="{FF2B5EF4-FFF2-40B4-BE49-F238E27FC236}">
                <a16:creationId xmlns:a16="http://schemas.microsoft.com/office/drawing/2014/main" id="{B2BE57E1-B928-4967-804B-4B047091018D}"/>
              </a:ext>
            </a:extLst>
          </p:cNvPr>
          <p:cNvSpPr txBox="1"/>
          <p:nvPr/>
        </p:nvSpPr>
        <p:spPr>
          <a:xfrm>
            <a:off x="2270743" y="1816104"/>
            <a:ext cx="149464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FFFFFF"/>
                </a:solidFill>
                <a:effectLst/>
                <a:uLnTx/>
                <a:uFillTx/>
                <a:latin typeface="Calibri" panose="020F0502020204030204"/>
                <a:ea typeface="+mn-ea"/>
                <a:cs typeface="+mn-cs"/>
              </a:rPr>
              <a:t>Mottagningskontroll</a:t>
            </a:r>
          </a:p>
        </p:txBody>
      </p:sp>
      <p:sp>
        <p:nvSpPr>
          <p:cNvPr id="20" name="textruta 19">
            <a:extLst>
              <a:ext uri="{FF2B5EF4-FFF2-40B4-BE49-F238E27FC236}">
                <a16:creationId xmlns:a16="http://schemas.microsoft.com/office/drawing/2014/main" id="{C474FF1C-4F1A-4FF4-BCBA-0C8E6DA86553}"/>
              </a:ext>
            </a:extLst>
          </p:cNvPr>
          <p:cNvSpPr txBox="1"/>
          <p:nvPr/>
        </p:nvSpPr>
        <p:spPr>
          <a:xfrm>
            <a:off x="4927204" y="1808514"/>
            <a:ext cx="193399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FFFFFF"/>
                </a:solidFill>
                <a:effectLst/>
                <a:uLnTx/>
                <a:uFillTx/>
                <a:latin typeface="Calibri" panose="020F0502020204030204"/>
                <a:ea typeface="+mn-ea"/>
                <a:cs typeface="+mn-cs"/>
              </a:rPr>
              <a:t>Räkning av travar i leverans</a:t>
            </a:r>
          </a:p>
        </p:txBody>
      </p:sp>
      <p:sp>
        <p:nvSpPr>
          <p:cNvPr id="23" name="textruta 22">
            <a:extLst>
              <a:ext uri="{FF2B5EF4-FFF2-40B4-BE49-F238E27FC236}">
                <a16:creationId xmlns:a16="http://schemas.microsoft.com/office/drawing/2014/main" id="{96FB789E-8654-46EC-AF97-3EA4A86FA6E4}"/>
              </a:ext>
            </a:extLst>
          </p:cNvPr>
          <p:cNvSpPr txBox="1"/>
          <p:nvPr/>
        </p:nvSpPr>
        <p:spPr>
          <a:xfrm>
            <a:off x="5274253" y="4991269"/>
            <a:ext cx="123989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FFFFFF"/>
                </a:solidFill>
                <a:effectLst/>
                <a:uLnTx/>
                <a:uFillTx/>
                <a:latin typeface="Calibri" panose="020F0502020204030204"/>
                <a:ea typeface="+mn-ea"/>
                <a:cs typeface="+mn-cs"/>
              </a:rPr>
              <a:t>Räkning av trave</a:t>
            </a:r>
          </a:p>
        </p:txBody>
      </p:sp>
      <p:pic>
        <p:nvPicPr>
          <p:cNvPr id="24" name="Bildobjekt 23">
            <a:extLst>
              <a:ext uri="{FF2B5EF4-FFF2-40B4-BE49-F238E27FC236}">
                <a16:creationId xmlns:a16="http://schemas.microsoft.com/office/drawing/2014/main" id="{70C5E3AE-BA70-4F49-9E41-9381FEADA634}"/>
              </a:ext>
            </a:extLst>
          </p:cNvPr>
          <p:cNvPicPr>
            <a:picLocks noChangeAspect="1"/>
          </p:cNvPicPr>
          <p:nvPr/>
        </p:nvPicPr>
        <p:blipFill>
          <a:blip r:embed="rId3"/>
          <a:stretch>
            <a:fillRect/>
          </a:stretch>
        </p:blipFill>
        <p:spPr>
          <a:xfrm>
            <a:off x="4204833" y="2243200"/>
            <a:ext cx="3669167" cy="1416067"/>
          </a:xfrm>
          <a:prstGeom prst="rect">
            <a:avLst/>
          </a:prstGeom>
        </p:spPr>
      </p:pic>
      <p:sp>
        <p:nvSpPr>
          <p:cNvPr id="25" name="textruta 24">
            <a:extLst>
              <a:ext uri="{FF2B5EF4-FFF2-40B4-BE49-F238E27FC236}">
                <a16:creationId xmlns:a16="http://schemas.microsoft.com/office/drawing/2014/main" id="{DA515D95-BA50-40A3-BFE0-7EC3C3B280EC}"/>
              </a:ext>
            </a:extLst>
          </p:cNvPr>
          <p:cNvSpPr txBox="1"/>
          <p:nvPr/>
        </p:nvSpPr>
        <p:spPr>
          <a:xfrm>
            <a:off x="5012549" y="3792315"/>
            <a:ext cx="1763303" cy="646331"/>
          </a:xfrm>
          <a:prstGeom prst="rect">
            <a:avLst/>
          </a:prstGeom>
          <a:noFill/>
        </p:spPr>
        <p:txBody>
          <a:bodyPr wrap="non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FFFFFF"/>
                </a:solidFill>
                <a:effectLst/>
                <a:uLnTx/>
                <a:uFillTx/>
                <a:latin typeface="Calibri" panose="020F0502020204030204"/>
                <a:ea typeface="+mn-ea"/>
                <a:cs typeface="+mn-cs"/>
              </a:rPr>
              <a:t>Produktfördelning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FFFFFF"/>
                </a:solidFill>
                <a:effectLst/>
                <a:uLnTx/>
                <a:uFillTx/>
                <a:latin typeface="Calibri" panose="020F0502020204030204"/>
                <a:ea typeface="+mn-ea"/>
                <a:cs typeface="+mn-cs"/>
              </a:rPr>
              <a:t>Måttslag enligt FLK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FFFFFF"/>
                </a:solidFill>
                <a:effectLst/>
                <a:uLnTx/>
                <a:uFillTx/>
                <a:latin typeface="Calibri" panose="020F0502020204030204"/>
                <a:ea typeface="+mn-ea"/>
                <a:cs typeface="+mn-cs"/>
              </a:rPr>
              <a:t>Måttslagskvalitet 1el 2</a:t>
            </a:r>
          </a:p>
        </p:txBody>
      </p:sp>
      <p:pic>
        <p:nvPicPr>
          <p:cNvPr id="3" name="Bildobjekt 2">
            <a:extLst>
              <a:ext uri="{FF2B5EF4-FFF2-40B4-BE49-F238E27FC236}">
                <a16:creationId xmlns:a16="http://schemas.microsoft.com/office/drawing/2014/main" id="{19EE0268-EEED-476C-AB4E-F3F207CE7B06}"/>
              </a:ext>
            </a:extLst>
          </p:cNvPr>
          <p:cNvPicPr>
            <a:picLocks noChangeAspect="1"/>
          </p:cNvPicPr>
          <p:nvPr/>
        </p:nvPicPr>
        <p:blipFill>
          <a:blip r:embed="rId4"/>
          <a:stretch>
            <a:fillRect/>
          </a:stretch>
        </p:blipFill>
        <p:spPr>
          <a:xfrm>
            <a:off x="8140604" y="2255913"/>
            <a:ext cx="1213603" cy="1416067"/>
          </a:xfrm>
          <a:prstGeom prst="rect">
            <a:avLst/>
          </a:prstGeom>
        </p:spPr>
      </p:pic>
      <p:sp>
        <p:nvSpPr>
          <p:cNvPr id="27" name="textruta 26">
            <a:extLst>
              <a:ext uri="{FF2B5EF4-FFF2-40B4-BE49-F238E27FC236}">
                <a16:creationId xmlns:a16="http://schemas.microsoft.com/office/drawing/2014/main" id="{F5543F4D-E905-43F7-A527-9D142E2DE8CB}"/>
              </a:ext>
            </a:extLst>
          </p:cNvPr>
          <p:cNvSpPr txBox="1"/>
          <p:nvPr/>
        </p:nvSpPr>
        <p:spPr>
          <a:xfrm>
            <a:off x="7024373" y="4983919"/>
            <a:ext cx="9809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FFFFFF"/>
                </a:solidFill>
                <a:effectLst/>
                <a:uLnTx/>
                <a:uFillTx/>
                <a:latin typeface="Calibri" panose="020F0502020204030204"/>
                <a:ea typeface="+mn-ea"/>
                <a:cs typeface="+mn-cs"/>
              </a:rPr>
              <a:t>Travmätning</a:t>
            </a:r>
          </a:p>
        </p:txBody>
      </p:sp>
      <p:pic>
        <p:nvPicPr>
          <p:cNvPr id="4" name="Bildobjekt 3">
            <a:extLst>
              <a:ext uri="{FF2B5EF4-FFF2-40B4-BE49-F238E27FC236}">
                <a16:creationId xmlns:a16="http://schemas.microsoft.com/office/drawing/2014/main" id="{3D349193-F5FD-493B-B6DE-68B0232985B3}"/>
              </a:ext>
            </a:extLst>
          </p:cNvPr>
          <p:cNvPicPr>
            <a:picLocks noChangeAspect="1"/>
          </p:cNvPicPr>
          <p:nvPr/>
        </p:nvPicPr>
        <p:blipFill>
          <a:blip r:embed="rId5"/>
          <a:stretch>
            <a:fillRect/>
          </a:stretch>
        </p:blipFill>
        <p:spPr>
          <a:xfrm>
            <a:off x="5218230" y="5322548"/>
            <a:ext cx="1448236" cy="1235578"/>
          </a:xfrm>
          <a:prstGeom prst="rect">
            <a:avLst/>
          </a:prstGeom>
        </p:spPr>
      </p:pic>
      <p:pic>
        <p:nvPicPr>
          <p:cNvPr id="1026" name="Picture 2">
            <a:extLst>
              <a:ext uri="{FF2B5EF4-FFF2-40B4-BE49-F238E27FC236}">
                <a16:creationId xmlns:a16="http://schemas.microsoft.com/office/drawing/2014/main" id="{CEA082ED-C43A-169D-D992-007C221725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4449" y="5309694"/>
            <a:ext cx="1589311" cy="1248432"/>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rundade hörn 4">
            <a:extLst>
              <a:ext uri="{FF2B5EF4-FFF2-40B4-BE49-F238E27FC236}">
                <a16:creationId xmlns:a16="http://schemas.microsoft.com/office/drawing/2014/main" id="{3BF8BD28-F3F5-D7D0-A0BF-4C17FE6BF4FE}"/>
              </a:ext>
            </a:extLst>
          </p:cNvPr>
          <p:cNvSpPr/>
          <p:nvPr/>
        </p:nvSpPr>
        <p:spPr>
          <a:xfrm>
            <a:off x="6775852" y="4867835"/>
            <a:ext cx="1875089" cy="1882589"/>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747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 name="Rektangel 47">
            <a:extLst>
              <a:ext uri="{FF2B5EF4-FFF2-40B4-BE49-F238E27FC236}">
                <a16:creationId xmlns:a16="http://schemas.microsoft.com/office/drawing/2014/main" id="{62E7841D-B95F-3FF0-1F96-4798BD8C0103}"/>
              </a:ext>
            </a:extLst>
          </p:cNvPr>
          <p:cNvSpPr/>
          <p:nvPr/>
        </p:nvSpPr>
        <p:spPr>
          <a:xfrm>
            <a:off x="160310" y="4684660"/>
            <a:ext cx="11871367" cy="831273"/>
          </a:xfrm>
          <a:prstGeom prst="rect">
            <a:avLst/>
          </a:pr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Ägare av mottagningsplatser?</a:t>
            </a:r>
          </a:p>
        </p:txBody>
      </p:sp>
      <p:sp>
        <p:nvSpPr>
          <p:cNvPr id="22" name="Rektangel 21">
            <a:extLst>
              <a:ext uri="{FF2B5EF4-FFF2-40B4-BE49-F238E27FC236}">
                <a16:creationId xmlns:a16="http://schemas.microsoft.com/office/drawing/2014/main" id="{DAE3BD8A-E984-140A-617A-569AAB107DA4}"/>
              </a:ext>
            </a:extLst>
          </p:cNvPr>
          <p:cNvSpPr/>
          <p:nvPr/>
        </p:nvSpPr>
        <p:spPr>
          <a:xfrm>
            <a:off x="160311" y="3814803"/>
            <a:ext cx="11871367" cy="831273"/>
          </a:xfrm>
          <a:prstGeom prst="rect">
            <a:avLst/>
          </a:prstGeom>
          <a:solidFill>
            <a:srgbClr val="66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Befraktare/transportföretag</a:t>
            </a:r>
          </a:p>
        </p:txBody>
      </p:sp>
      <p:sp>
        <p:nvSpPr>
          <p:cNvPr id="19" name="Rektangel 18">
            <a:extLst>
              <a:ext uri="{FF2B5EF4-FFF2-40B4-BE49-F238E27FC236}">
                <a16:creationId xmlns:a16="http://schemas.microsoft.com/office/drawing/2014/main" id="{D9213EA0-D501-DB33-2606-9811C5B72A15}"/>
              </a:ext>
            </a:extLst>
          </p:cNvPr>
          <p:cNvSpPr/>
          <p:nvPr/>
        </p:nvSpPr>
        <p:spPr>
          <a:xfrm>
            <a:off x="160312" y="2958367"/>
            <a:ext cx="11871367" cy="831273"/>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Befraktare</a:t>
            </a:r>
          </a:p>
        </p:txBody>
      </p:sp>
      <p:sp>
        <p:nvSpPr>
          <p:cNvPr id="2" name="Rubrik 1">
            <a:extLst>
              <a:ext uri="{FF2B5EF4-FFF2-40B4-BE49-F238E27FC236}">
                <a16:creationId xmlns:a16="http://schemas.microsoft.com/office/drawing/2014/main" id="{106CBC02-CE07-5DCA-757D-DC63C871232F}"/>
              </a:ext>
            </a:extLst>
          </p:cNvPr>
          <p:cNvSpPr>
            <a:spLocks noGrp="1"/>
          </p:cNvSpPr>
          <p:nvPr>
            <p:ph type="title"/>
          </p:nvPr>
        </p:nvSpPr>
        <p:spPr>
          <a:xfrm>
            <a:off x="838200" y="359975"/>
            <a:ext cx="10515600" cy="895285"/>
          </a:xfrm>
        </p:spPr>
        <p:txBody>
          <a:bodyPr/>
          <a:lstStyle/>
          <a:p>
            <a:r>
              <a:rPr lang="sv-SE" dirty="0"/>
              <a:t>Hantera Aktör till hantera Platser</a:t>
            </a:r>
          </a:p>
        </p:txBody>
      </p:sp>
      <p:sp>
        <p:nvSpPr>
          <p:cNvPr id="4" name="Rektangel 3">
            <a:extLst>
              <a:ext uri="{FF2B5EF4-FFF2-40B4-BE49-F238E27FC236}">
                <a16:creationId xmlns:a16="http://schemas.microsoft.com/office/drawing/2014/main" id="{584B53CF-2AEE-C51F-7239-7222F2DCCD1D}"/>
              </a:ext>
            </a:extLst>
          </p:cNvPr>
          <p:cNvSpPr/>
          <p:nvPr/>
        </p:nvSpPr>
        <p:spPr>
          <a:xfrm>
            <a:off x="160316" y="2101931"/>
            <a:ext cx="11871367" cy="831273"/>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Kund</a:t>
            </a:r>
          </a:p>
        </p:txBody>
      </p:sp>
      <p:sp>
        <p:nvSpPr>
          <p:cNvPr id="5" name="Pil: femhörning 4">
            <a:extLst>
              <a:ext uri="{FF2B5EF4-FFF2-40B4-BE49-F238E27FC236}">
                <a16:creationId xmlns:a16="http://schemas.microsoft.com/office/drawing/2014/main" id="{C6F03926-193D-589E-3A0C-DD0B76532596}"/>
              </a:ext>
            </a:extLst>
          </p:cNvPr>
          <p:cNvSpPr/>
          <p:nvPr/>
        </p:nvSpPr>
        <p:spPr>
          <a:xfrm>
            <a:off x="1440872" y="2376311"/>
            <a:ext cx="791688" cy="296883"/>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Sätta upp aktör</a:t>
            </a:r>
          </a:p>
        </p:txBody>
      </p:sp>
      <p:sp>
        <p:nvSpPr>
          <p:cNvPr id="6" name="Rektangel 5">
            <a:extLst>
              <a:ext uri="{FF2B5EF4-FFF2-40B4-BE49-F238E27FC236}">
                <a16:creationId xmlns:a16="http://schemas.microsoft.com/office/drawing/2014/main" id="{CBDCB2B9-E302-E01E-7DF5-483A4C3D4479}"/>
              </a:ext>
            </a:extLst>
          </p:cNvPr>
          <p:cNvSpPr/>
          <p:nvPr/>
        </p:nvSpPr>
        <p:spPr>
          <a:xfrm>
            <a:off x="160315" y="1257237"/>
            <a:ext cx="11871367" cy="83127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Biometria</a:t>
            </a:r>
          </a:p>
        </p:txBody>
      </p:sp>
      <p:sp>
        <p:nvSpPr>
          <p:cNvPr id="7" name="Pil: femhörning 6">
            <a:extLst>
              <a:ext uri="{FF2B5EF4-FFF2-40B4-BE49-F238E27FC236}">
                <a16:creationId xmlns:a16="http://schemas.microsoft.com/office/drawing/2014/main" id="{651D6F4D-EECC-0D55-19CA-EB4E7681479F}"/>
              </a:ext>
            </a:extLst>
          </p:cNvPr>
          <p:cNvSpPr/>
          <p:nvPr/>
        </p:nvSpPr>
        <p:spPr>
          <a:xfrm>
            <a:off x="229590" y="1592715"/>
            <a:ext cx="791688" cy="296883"/>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Lägg upp aktör</a:t>
            </a:r>
          </a:p>
        </p:txBody>
      </p:sp>
      <p:sp>
        <p:nvSpPr>
          <p:cNvPr id="8" name="Rektangel 7">
            <a:extLst>
              <a:ext uri="{FF2B5EF4-FFF2-40B4-BE49-F238E27FC236}">
                <a16:creationId xmlns:a16="http://schemas.microsoft.com/office/drawing/2014/main" id="{BEB8FD2B-A8AD-82C7-48A2-990FB9A96BA1}"/>
              </a:ext>
            </a:extLst>
          </p:cNvPr>
          <p:cNvSpPr/>
          <p:nvPr/>
        </p:nvSpPr>
        <p:spPr>
          <a:xfrm>
            <a:off x="160316" y="5529751"/>
            <a:ext cx="11871367" cy="83127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Aktörer i VIOL 3</a:t>
            </a:r>
          </a:p>
        </p:txBody>
      </p:sp>
      <p:sp>
        <p:nvSpPr>
          <p:cNvPr id="9" name="Flödesschema: Dokument 8">
            <a:extLst>
              <a:ext uri="{FF2B5EF4-FFF2-40B4-BE49-F238E27FC236}">
                <a16:creationId xmlns:a16="http://schemas.microsoft.com/office/drawing/2014/main" id="{EE74E6FD-DAA1-F531-5C72-C6D925B364BF}"/>
              </a:ext>
            </a:extLst>
          </p:cNvPr>
          <p:cNvSpPr/>
          <p:nvPr/>
        </p:nvSpPr>
        <p:spPr>
          <a:xfrm>
            <a:off x="1175429" y="1626758"/>
            <a:ext cx="401251" cy="254871"/>
          </a:xfrm>
          <a:prstGeom prst="flowChartDocumen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Aktör</a:t>
            </a:r>
          </a:p>
        </p:txBody>
      </p:sp>
      <p:cxnSp>
        <p:nvCxnSpPr>
          <p:cNvPr id="11" name="Rak pilkoppling 10">
            <a:extLst>
              <a:ext uri="{FF2B5EF4-FFF2-40B4-BE49-F238E27FC236}">
                <a16:creationId xmlns:a16="http://schemas.microsoft.com/office/drawing/2014/main" id="{ECBA2C15-D20A-088D-266D-6E8398756ED4}"/>
              </a:ext>
            </a:extLst>
          </p:cNvPr>
          <p:cNvCxnSpPr>
            <a:cxnSpLocks/>
            <a:stCxn id="9" idx="2"/>
          </p:cNvCxnSpPr>
          <p:nvPr/>
        </p:nvCxnSpPr>
        <p:spPr>
          <a:xfrm>
            <a:off x="1376055" y="1864779"/>
            <a:ext cx="15525" cy="40264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Pil: femhörning 11">
            <a:extLst>
              <a:ext uri="{FF2B5EF4-FFF2-40B4-BE49-F238E27FC236}">
                <a16:creationId xmlns:a16="http://schemas.microsoft.com/office/drawing/2014/main" id="{CC02F889-06A6-DD84-C8E4-7BC617F92E67}"/>
              </a:ext>
            </a:extLst>
          </p:cNvPr>
          <p:cNvSpPr/>
          <p:nvPr/>
        </p:nvSpPr>
        <p:spPr>
          <a:xfrm>
            <a:off x="442356" y="5889291"/>
            <a:ext cx="2558144" cy="296883"/>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Hantera aktörsregister</a:t>
            </a:r>
          </a:p>
        </p:txBody>
      </p:sp>
      <p:sp>
        <p:nvSpPr>
          <p:cNvPr id="13" name="Flödesschema: Dokument 12">
            <a:extLst>
              <a:ext uri="{FF2B5EF4-FFF2-40B4-BE49-F238E27FC236}">
                <a16:creationId xmlns:a16="http://schemas.microsoft.com/office/drawing/2014/main" id="{6C9F2260-CD02-41DD-3622-21FA9426CE3C}"/>
              </a:ext>
            </a:extLst>
          </p:cNvPr>
          <p:cNvSpPr/>
          <p:nvPr/>
        </p:nvSpPr>
        <p:spPr>
          <a:xfrm>
            <a:off x="2281082" y="2437684"/>
            <a:ext cx="441376" cy="253554"/>
          </a:xfrm>
          <a:prstGeom prst="flowChartDocumen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Aktör</a:t>
            </a:r>
          </a:p>
        </p:txBody>
      </p:sp>
      <p:cxnSp>
        <p:nvCxnSpPr>
          <p:cNvPr id="15" name="Rak pilkoppling 14">
            <a:extLst>
              <a:ext uri="{FF2B5EF4-FFF2-40B4-BE49-F238E27FC236}">
                <a16:creationId xmlns:a16="http://schemas.microsoft.com/office/drawing/2014/main" id="{7E0C2E44-763D-43AC-A7E8-B095739F0FB4}"/>
              </a:ext>
            </a:extLst>
          </p:cNvPr>
          <p:cNvCxnSpPr>
            <a:cxnSpLocks/>
            <a:stCxn id="13" idx="2"/>
          </p:cNvCxnSpPr>
          <p:nvPr/>
        </p:nvCxnSpPr>
        <p:spPr>
          <a:xfrm>
            <a:off x="2501770" y="2674475"/>
            <a:ext cx="16107" cy="32328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Pil: femhörning 17">
            <a:extLst>
              <a:ext uri="{FF2B5EF4-FFF2-40B4-BE49-F238E27FC236}">
                <a16:creationId xmlns:a16="http://schemas.microsoft.com/office/drawing/2014/main" id="{BC5A8087-DD73-B997-B7E2-67350CDA8231}"/>
              </a:ext>
            </a:extLst>
          </p:cNvPr>
          <p:cNvSpPr/>
          <p:nvPr/>
        </p:nvSpPr>
        <p:spPr>
          <a:xfrm>
            <a:off x="2772896" y="3169796"/>
            <a:ext cx="884699" cy="37225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Skapa </a:t>
            </a:r>
            <a:r>
              <a:rPr kumimoji="0" lang="sv-SE" sz="800" b="0" i="0" u="none" strike="noStrike" kern="1200" cap="none" spc="0" normalizeH="0" baseline="0" noProof="0" dirty="0" err="1">
                <a:ln>
                  <a:noFill/>
                </a:ln>
                <a:solidFill>
                  <a:srgbClr val="FFFFFF"/>
                </a:solidFill>
                <a:effectLst/>
                <a:uLnTx/>
                <a:uFillTx/>
                <a:latin typeface="Calibri" panose="020F0502020204030204"/>
                <a:ea typeface="+mn-ea"/>
                <a:cs typeface="+mn-cs"/>
              </a:rPr>
              <a:t>befraktar-inställlningar</a:t>
            </a:r>
            <a:endPar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 name="Pil: femhörning 22">
            <a:extLst>
              <a:ext uri="{FF2B5EF4-FFF2-40B4-BE49-F238E27FC236}">
                <a16:creationId xmlns:a16="http://schemas.microsoft.com/office/drawing/2014/main" id="{A46A45FB-B6C1-B83B-1CBC-81A86A324FD9}"/>
              </a:ext>
            </a:extLst>
          </p:cNvPr>
          <p:cNvSpPr/>
          <p:nvPr/>
        </p:nvSpPr>
        <p:spPr>
          <a:xfrm>
            <a:off x="4303836" y="4053968"/>
            <a:ext cx="884699" cy="37225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Skapa sortiments-grupper</a:t>
            </a:r>
          </a:p>
        </p:txBody>
      </p:sp>
      <p:sp>
        <p:nvSpPr>
          <p:cNvPr id="24" name="Pil: femhörning 23">
            <a:extLst>
              <a:ext uri="{FF2B5EF4-FFF2-40B4-BE49-F238E27FC236}">
                <a16:creationId xmlns:a16="http://schemas.microsoft.com/office/drawing/2014/main" id="{218659A7-A81C-DDD6-F91F-C35F32C3687C}"/>
              </a:ext>
            </a:extLst>
          </p:cNvPr>
          <p:cNvSpPr/>
          <p:nvPr/>
        </p:nvSpPr>
        <p:spPr>
          <a:xfrm>
            <a:off x="2945094" y="1565225"/>
            <a:ext cx="791688" cy="296883"/>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Lägg upp sortiment</a:t>
            </a:r>
          </a:p>
        </p:txBody>
      </p:sp>
      <p:sp>
        <p:nvSpPr>
          <p:cNvPr id="25" name="Flödesschema: Dokument 24">
            <a:extLst>
              <a:ext uri="{FF2B5EF4-FFF2-40B4-BE49-F238E27FC236}">
                <a16:creationId xmlns:a16="http://schemas.microsoft.com/office/drawing/2014/main" id="{C81B9A69-52CC-C1BC-DCE3-575C794A4DCA}"/>
              </a:ext>
            </a:extLst>
          </p:cNvPr>
          <p:cNvSpPr/>
          <p:nvPr/>
        </p:nvSpPr>
        <p:spPr>
          <a:xfrm>
            <a:off x="3774912" y="1589814"/>
            <a:ext cx="607083" cy="254871"/>
          </a:xfrm>
          <a:prstGeom prst="flowChartDocumen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Sortiments-struktur</a:t>
            </a:r>
          </a:p>
        </p:txBody>
      </p:sp>
      <p:sp>
        <p:nvSpPr>
          <p:cNvPr id="26" name="Pil: femhörning 25">
            <a:extLst>
              <a:ext uri="{FF2B5EF4-FFF2-40B4-BE49-F238E27FC236}">
                <a16:creationId xmlns:a16="http://schemas.microsoft.com/office/drawing/2014/main" id="{75BD4779-9AE9-6F0B-C265-141B2BD404F6}"/>
              </a:ext>
            </a:extLst>
          </p:cNvPr>
          <p:cNvSpPr/>
          <p:nvPr/>
        </p:nvSpPr>
        <p:spPr>
          <a:xfrm>
            <a:off x="3539837" y="5889291"/>
            <a:ext cx="2558144" cy="296883"/>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Hantera sortimentsstruktur</a:t>
            </a:r>
          </a:p>
        </p:txBody>
      </p:sp>
      <p:cxnSp>
        <p:nvCxnSpPr>
          <p:cNvPr id="28" name="Rak pilkoppling 27">
            <a:extLst>
              <a:ext uri="{FF2B5EF4-FFF2-40B4-BE49-F238E27FC236}">
                <a16:creationId xmlns:a16="http://schemas.microsoft.com/office/drawing/2014/main" id="{4834A26A-4488-6268-5954-BE3E0AAA0334}"/>
              </a:ext>
            </a:extLst>
          </p:cNvPr>
          <p:cNvCxnSpPr>
            <a:cxnSpLocks/>
            <a:stCxn id="25" idx="2"/>
          </p:cNvCxnSpPr>
          <p:nvPr/>
        </p:nvCxnSpPr>
        <p:spPr>
          <a:xfrm>
            <a:off x="4078454" y="1827835"/>
            <a:ext cx="58374" cy="40634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Rak pilkoppling 28">
            <a:extLst>
              <a:ext uri="{FF2B5EF4-FFF2-40B4-BE49-F238E27FC236}">
                <a16:creationId xmlns:a16="http://schemas.microsoft.com/office/drawing/2014/main" id="{F0B99BCF-855A-319E-0D33-DFAA6257F59C}"/>
              </a:ext>
            </a:extLst>
          </p:cNvPr>
          <p:cNvCxnSpPr>
            <a:cxnSpLocks/>
            <a:stCxn id="25" idx="2"/>
            <a:endCxn id="23" idx="0"/>
          </p:cNvCxnSpPr>
          <p:nvPr/>
        </p:nvCxnSpPr>
        <p:spPr>
          <a:xfrm>
            <a:off x="4078454" y="1827835"/>
            <a:ext cx="574667" cy="22261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Pil: femhörning 33">
            <a:extLst>
              <a:ext uri="{FF2B5EF4-FFF2-40B4-BE49-F238E27FC236}">
                <a16:creationId xmlns:a16="http://schemas.microsoft.com/office/drawing/2014/main" id="{74E6E025-D26C-2FDF-7018-BEE96D67070C}"/>
              </a:ext>
            </a:extLst>
          </p:cNvPr>
          <p:cNvSpPr/>
          <p:nvPr/>
        </p:nvSpPr>
        <p:spPr>
          <a:xfrm>
            <a:off x="5188535" y="1507115"/>
            <a:ext cx="791688" cy="359228"/>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Lägg upp transport-tjänster</a:t>
            </a:r>
          </a:p>
        </p:txBody>
      </p:sp>
      <p:sp>
        <p:nvSpPr>
          <p:cNvPr id="35" name="Pil: femhörning 34">
            <a:extLst>
              <a:ext uri="{FF2B5EF4-FFF2-40B4-BE49-F238E27FC236}">
                <a16:creationId xmlns:a16="http://schemas.microsoft.com/office/drawing/2014/main" id="{36E52D7F-6BAC-EB5C-CB41-77B98A833483}"/>
              </a:ext>
            </a:extLst>
          </p:cNvPr>
          <p:cNvSpPr/>
          <p:nvPr/>
        </p:nvSpPr>
        <p:spPr>
          <a:xfrm>
            <a:off x="5937646" y="3171778"/>
            <a:ext cx="1037126" cy="46817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Skapa kundspecifika transporttjänster</a:t>
            </a:r>
          </a:p>
        </p:txBody>
      </p:sp>
      <p:sp>
        <p:nvSpPr>
          <p:cNvPr id="36" name="Rektangel: rundade hörn 35">
            <a:extLst>
              <a:ext uri="{FF2B5EF4-FFF2-40B4-BE49-F238E27FC236}">
                <a16:creationId xmlns:a16="http://schemas.microsoft.com/office/drawing/2014/main" id="{654E1A86-4F23-9CDD-399E-4EC8A04E3A56}"/>
              </a:ext>
            </a:extLst>
          </p:cNvPr>
          <p:cNvSpPr/>
          <p:nvPr/>
        </p:nvSpPr>
        <p:spPr>
          <a:xfrm>
            <a:off x="6012863" y="1553217"/>
            <a:ext cx="625443" cy="31640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Transport-tjänster</a:t>
            </a:r>
          </a:p>
        </p:txBody>
      </p:sp>
      <p:cxnSp>
        <p:nvCxnSpPr>
          <p:cNvPr id="40" name="Rak pilkoppling 39">
            <a:extLst>
              <a:ext uri="{FF2B5EF4-FFF2-40B4-BE49-F238E27FC236}">
                <a16:creationId xmlns:a16="http://schemas.microsoft.com/office/drawing/2014/main" id="{9DA097E3-D026-DFE9-4B72-C5C13DAFFF42}"/>
              </a:ext>
            </a:extLst>
          </p:cNvPr>
          <p:cNvCxnSpPr>
            <a:stCxn id="36" idx="2"/>
            <a:endCxn id="35" idx="0"/>
          </p:cNvCxnSpPr>
          <p:nvPr/>
        </p:nvCxnSpPr>
        <p:spPr>
          <a:xfrm>
            <a:off x="6325585" y="1869621"/>
            <a:ext cx="13580" cy="13021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Rektangel: rundade hörn 40">
            <a:extLst>
              <a:ext uri="{FF2B5EF4-FFF2-40B4-BE49-F238E27FC236}">
                <a16:creationId xmlns:a16="http://schemas.microsoft.com/office/drawing/2014/main" id="{C573BB24-E697-EC5B-3B99-3D179502C01E}"/>
              </a:ext>
            </a:extLst>
          </p:cNvPr>
          <p:cNvSpPr/>
          <p:nvPr/>
        </p:nvSpPr>
        <p:spPr>
          <a:xfrm>
            <a:off x="3687301" y="3205855"/>
            <a:ext cx="694694" cy="31640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Befraktar-inställningar</a:t>
            </a:r>
          </a:p>
        </p:txBody>
      </p:sp>
      <p:sp>
        <p:nvSpPr>
          <p:cNvPr id="42" name="Rektangel: rundade hörn 41">
            <a:extLst>
              <a:ext uri="{FF2B5EF4-FFF2-40B4-BE49-F238E27FC236}">
                <a16:creationId xmlns:a16="http://schemas.microsoft.com/office/drawing/2014/main" id="{31E4979B-B600-7822-B182-E451F83E3B04}"/>
              </a:ext>
            </a:extLst>
          </p:cNvPr>
          <p:cNvSpPr/>
          <p:nvPr/>
        </p:nvSpPr>
        <p:spPr>
          <a:xfrm>
            <a:off x="5208325" y="4081895"/>
            <a:ext cx="694694" cy="31640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Sortiments-grupper</a:t>
            </a:r>
          </a:p>
        </p:txBody>
      </p:sp>
      <p:sp>
        <p:nvSpPr>
          <p:cNvPr id="43" name="Pil: femhörning 42">
            <a:extLst>
              <a:ext uri="{FF2B5EF4-FFF2-40B4-BE49-F238E27FC236}">
                <a16:creationId xmlns:a16="http://schemas.microsoft.com/office/drawing/2014/main" id="{8ED86743-F9EF-17A2-81D4-1A96D8C072BA}"/>
              </a:ext>
            </a:extLst>
          </p:cNvPr>
          <p:cNvSpPr/>
          <p:nvPr/>
        </p:nvSpPr>
        <p:spPr>
          <a:xfrm>
            <a:off x="7400271" y="1559291"/>
            <a:ext cx="791688" cy="296883"/>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Lägg upp platser</a:t>
            </a:r>
          </a:p>
        </p:txBody>
      </p:sp>
      <p:sp>
        <p:nvSpPr>
          <p:cNvPr id="44" name="Flödesschema: Dokument 43">
            <a:extLst>
              <a:ext uri="{FF2B5EF4-FFF2-40B4-BE49-F238E27FC236}">
                <a16:creationId xmlns:a16="http://schemas.microsoft.com/office/drawing/2014/main" id="{0004B5B7-9AB2-E09E-5B4A-8D5B54A8697E}"/>
              </a:ext>
            </a:extLst>
          </p:cNvPr>
          <p:cNvSpPr/>
          <p:nvPr/>
        </p:nvSpPr>
        <p:spPr>
          <a:xfrm>
            <a:off x="8230089" y="1583880"/>
            <a:ext cx="607083" cy="254871"/>
          </a:xfrm>
          <a:prstGeom prst="flowChartDocumen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Plats</a:t>
            </a:r>
          </a:p>
        </p:txBody>
      </p:sp>
      <p:sp>
        <p:nvSpPr>
          <p:cNvPr id="45" name="Pil: femhörning 44">
            <a:extLst>
              <a:ext uri="{FF2B5EF4-FFF2-40B4-BE49-F238E27FC236}">
                <a16:creationId xmlns:a16="http://schemas.microsoft.com/office/drawing/2014/main" id="{A1D73D69-D6BE-6528-31AC-4A6F8AB8F9A8}"/>
              </a:ext>
            </a:extLst>
          </p:cNvPr>
          <p:cNvSpPr/>
          <p:nvPr/>
        </p:nvSpPr>
        <p:spPr>
          <a:xfrm>
            <a:off x="7187504" y="5891276"/>
            <a:ext cx="2558144" cy="296883"/>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Hantera sortimentsstruktur</a:t>
            </a:r>
          </a:p>
        </p:txBody>
      </p:sp>
      <p:cxnSp>
        <p:nvCxnSpPr>
          <p:cNvPr id="47" name="Rak pilkoppling 46">
            <a:extLst>
              <a:ext uri="{FF2B5EF4-FFF2-40B4-BE49-F238E27FC236}">
                <a16:creationId xmlns:a16="http://schemas.microsoft.com/office/drawing/2014/main" id="{0E308233-65D8-2D11-7AB6-D6462A40D268}"/>
              </a:ext>
            </a:extLst>
          </p:cNvPr>
          <p:cNvCxnSpPr>
            <a:cxnSpLocks/>
            <a:stCxn id="44" idx="2"/>
          </p:cNvCxnSpPr>
          <p:nvPr/>
        </p:nvCxnSpPr>
        <p:spPr>
          <a:xfrm>
            <a:off x="8533631" y="1821901"/>
            <a:ext cx="5951" cy="4069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Pil: femhörning 54">
            <a:extLst>
              <a:ext uri="{FF2B5EF4-FFF2-40B4-BE49-F238E27FC236}">
                <a16:creationId xmlns:a16="http://schemas.microsoft.com/office/drawing/2014/main" id="{4E6E3648-FFA7-2B54-E174-40AD8D6BD790}"/>
              </a:ext>
            </a:extLst>
          </p:cNvPr>
          <p:cNvSpPr/>
          <p:nvPr/>
        </p:nvSpPr>
        <p:spPr>
          <a:xfrm>
            <a:off x="6993305" y="4939472"/>
            <a:ext cx="791688" cy="296883"/>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Beställ platser</a:t>
            </a:r>
          </a:p>
        </p:txBody>
      </p:sp>
      <p:cxnSp>
        <p:nvCxnSpPr>
          <p:cNvPr id="57" name="Rak pilkoppling 56">
            <a:extLst>
              <a:ext uri="{FF2B5EF4-FFF2-40B4-BE49-F238E27FC236}">
                <a16:creationId xmlns:a16="http://schemas.microsoft.com/office/drawing/2014/main" id="{D1BA874B-10CD-908B-3191-A81AB3867C4E}"/>
              </a:ext>
            </a:extLst>
          </p:cNvPr>
          <p:cNvCxnSpPr>
            <a:cxnSpLocks/>
            <a:stCxn id="55" idx="3"/>
            <a:endCxn id="43" idx="2"/>
          </p:cNvCxnSpPr>
          <p:nvPr/>
        </p:nvCxnSpPr>
        <p:spPr>
          <a:xfrm flipH="1" flipV="1">
            <a:off x="7721894" y="1856174"/>
            <a:ext cx="63099" cy="32317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Pil: femhörning 57">
            <a:extLst>
              <a:ext uri="{FF2B5EF4-FFF2-40B4-BE49-F238E27FC236}">
                <a16:creationId xmlns:a16="http://schemas.microsoft.com/office/drawing/2014/main" id="{A7A541D8-6FE5-D654-A52D-CA7F7F98A2FC}"/>
              </a:ext>
            </a:extLst>
          </p:cNvPr>
          <p:cNvSpPr/>
          <p:nvPr/>
        </p:nvSpPr>
        <p:spPr>
          <a:xfrm>
            <a:off x="8682443" y="4057535"/>
            <a:ext cx="791688" cy="359228"/>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Hantera utrustning- transport</a:t>
            </a:r>
          </a:p>
        </p:txBody>
      </p:sp>
      <p:sp>
        <p:nvSpPr>
          <p:cNvPr id="59" name="Rektangel: rundade hörn 58">
            <a:extLst>
              <a:ext uri="{FF2B5EF4-FFF2-40B4-BE49-F238E27FC236}">
                <a16:creationId xmlns:a16="http://schemas.microsoft.com/office/drawing/2014/main" id="{13E3319A-A1EE-8061-713E-BF23F13940E2}"/>
              </a:ext>
            </a:extLst>
          </p:cNvPr>
          <p:cNvSpPr/>
          <p:nvPr/>
        </p:nvSpPr>
        <p:spPr>
          <a:xfrm>
            <a:off x="9526608" y="4079791"/>
            <a:ext cx="694694" cy="31640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Fordons-register</a:t>
            </a:r>
          </a:p>
        </p:txBody>
      </p:sp>
      <p:sp>
        <p:nvSpPr>
          <p:cNvPr id="60" name="Rektangel: rundade hörn 59">
            <a:extLst>
              <a:ext uri="{FF2B5EF4-FFF2-40B4-BE49-F238E27FC236}">
                <a16:creationId xmlns:a16="http://schemas.microsoft.com/office/drawing/2014/main" id="{F20280E9-E7E8-D631-2208-C84613E469AE}"/>
              </a:ext>
            </a:extLst>
          </p:cNvPr>
          <p:cNvSpPr/>
          <p:nvPr/>
        </p:nvSpPr>
        <p:spPr>
          <a:xfrm>
            <a:off x="7016689" y="3237772"/>
            <a:ext cx="625443" cy="31640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Transport-tjänster</a:t>
            </a:r>
          </a:p>
        </p:txBody>
      </p:sp>
    </p:spTree>
    <p:extLst>
      <p:ext uri="{BB962C8B-B14F-4D97-AF65-F5344CB8AC3E}">
        <p14:creationId xmlns:p14="http://schemas.microsoft.com/office/powerpoint/2010/main" val="39546488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53EE50-29B8-804A-8055-A42040B02ABB}"/>
              </a:ext>
            </a:extLst>
          </p:cNvPr>
          <p:cNvSpPr>
            <a:spLocks noGrp="1"/>
          </p:cNvSpPr>
          <p:nvPr>
            <p:ph type="title"/>
          </p:nvPr>
        </p:nvSpPr>
        <p:spPr>
          <a:xfrm>
            <a:off x="838200" y="347761"/>
            <a:ext cx="10515600" cy="611464"/>
          </a:xfrm>
        </p:spPr>
        <p:txBody>
          <a:bodyPr>
            <a:noAutofit/>
          </a:bodyPr>
          <a:lstStyle/>
          <a:p>
            <a:r>
              <a:rPr lang="sv-SE" sz="3600" dirty="0">
                <a:latin typeface="+mj-lt"/>
                <a:ea typeface="+mj-ea"/>
                <a:cs typeface="+mj-cs"/>
              </a:rPr>
              <a:t>Fördelar</a:t>
            </a:r>
          </a:p>
        </p:txBody>
      </p:sp>
      <p:sp>
        <p:nvSpPr>
          <p:cNvPr id="3" name="Platshållare för innehåll 2">
            <a:extLst>
              <a:ext uri="{FF2B5EF4-FFF2-40B4-BE49-F238E27FC236}">
                <a16:creationId xmlns:a16="http://schemas.microsoft.com/office/drawing/2014/main" id="{1FFCBC88-C51B-D119-350E-F14006B14524}"/>
              </a:ext>
            </a:extLst>
          </p:cNvPr>
          <p:cNvSpPr>
            <a:spLocks noGrp="1"/>
          </p:cNvSpPr>
          <p:nvPr>
            <p:ph idx="1"/>
          </p:nvPr>
        </p:nvSpPr>
        <p:spPr>
          <a:xfrm>
            <a:off x="838200" y="1574202"/>
            <a:ext cx="10515600" cy="4084320"/>
          </a:xfrm>
        </p:spPr>
        <p:txBody>
          <a:bodyPr/>
          <a:lstStyle/>
          <a:p>
            <a:r>
              <a:rPr lang="sv-SE" dirty="0"/>
              <a:t>Bättre IT-stöd för att planera, avisera och genomföra mätning av leveranser på tåg i VIOL 3</a:t>
            </a:r>
          </a:p>
          <a:p>
            <a:r>
              <a:rPr lang="sv-SE" dirty="0"/>
              <a:t>Skapar förutsättningar för en mer automatiserad och effektiv mätning</a:t>
            </a:r>
          </a:p>
          <a:p>
            <a:r>
              <a:rPr lang="sv-SE" dirty="0"/>
              <a:t>Mätplatsstödet blir en tydligare länk i den digitala kedjan</a:t>
            </a:r>
          </a:p>
          <a:p>
            <a:pPr fontAlgn="base"/>
            <a:r>
              <a:rPr lang="sv-SE" dirty="0"/>
              <a:t>Mindre arbetsintensivt än travmätning då arbetet som ska utföras på relativt kort tid</a:t>
            </a:r>
          </a:p>
          <a:p>
            <a:pPr fontAlgn="base"/>
            <a:r>
              <a:rPr lang="sv-SE" dirty="0"/>
              <a:t>Ingen lägre mätnoggrannhet än travmätning </a:t>
            </a:r>
          </a:p>
          <a:p>
            <a:pPr fontAlgn="base"/>
            <a:r>
              <a:rPr lang="sv-SE" dirty="0"/>
              <a:t>Kräver ingen extrapersonal vid de tillfällen som tåg ska mätas</a:t>
            </a:r>
          </a:p>
          <a:p>
            <a:pPr fontAlgn="base"/>
            <a:r>
              <a:rPr lang="sv-SE" dirty="0"/>
              <a:t>Minskad risk för mätaren ur en arbetsmiljösynpunkt</a:t>
            </a:r>
          </a:p>
          <a:p>
            <a:pPr lvl="1" fontAlgn="base"/>
            <a:r>
              <a:rPr lang="sv-SE" dirty="0"/>
              <a:t>Mätaren behöver inte röra sig i direkt närhet av tåget och de lastmaskiner som rör sig ute på planen</a:t>
            </a:r>
            <a:br>
              <a:rPr lang="sv-SE" sz="1800" dirty="0">
                <a:effectLst/>
                <a:latin typeface="Aptos" panose="020B0004020202020204" pitchFamily="34" charset="0"/>
              </a:rPr>
            </a:br>
            <a:endParaRPr lang="sv-SE" dirty="0"/>
          </a:p>
        </p:txBody>
      </p:sp>
    </p:spTree>
    <p:extLst>
      <p:ext uri="{BB962C8B-B14F-4D97-AF65-F5344CB8AC3E}">
        <p14:creationId xmlns:p14="http://schemas.microsoft.com/office/powerpoint/2010/main" val="9664860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B0C7CCC-DEE7-404D-CEB5-A6F7C5048632}"/>
              </a:ext>
            </a:extLst>
          </p:cNvPr>
          <p:cNvSpPr>
            <a:spLocks noGrp="1"/>
          </p:cNvSpPr>
          <p:nvPr>
            <p:ph type="title"/>
          </p:nvPr>
        </p:nvSpPr>
        <p:spPr>
          <a:xfrm>
            <a:off x="766482" y="347760"/>
            <a:ext cx="10515600" cy="656287"/>
          </a:xfrm>
        </p:spPr>
        <p:txBody>
          <a:bodyPr>
            <a:normAutofit fontScale="90000"/>
          </a:bodyPr>
          <a:lstStyle/>
          <a:p>
            <a:r>
              <a:rPr lang="sv-SE" sz="4000" dirty="0">
                <a:latin typeface="+mj-lt"/>
                <a:ea typeface="+mj-ea"/>
                <a:cs typeface="+mj-cs"/>
              </a:rPr>
              <a:t>Nackdelar</a:t>
            </a:r>
          </a:p>
        </p:txBody>
      </p:sp>
      <p:sp>
        <p:nvSpPr>
          <p:cNvPr id="3" name="Platshållare för innehåll 2">
            <a:extLst>
              <a:ext uri="{FF2B5EF4-FFF2-40B4-BE49-F238E27FC236}">
                <a16:creationId xmlns:a16="http://schemas.microsoft.com/office/drawing/2014/main" id="{8A4869C8-818A-FD30-B536-B955207116BB}"/>
              </a:ext>
            </a:extLst>
          </p:cNvPr>
          <p:cNvSpPr>
            <a:spLocks noGrp="1"/>
          </p:cNvSpPr>
          <p:nvPr>
            <p:ph idx="1"/>
          </p:nvPr>
        </p:nvSpPr>
        <p:spPr>
          <a:xfrm>
            <a:off x="766482" y="1619437"/>
            <a:ext cx="10515600" cy="4351338"/>
          </a:xfrm>
        </p:spPr>
        <p:txBody>
          <a:bodyPr/>
          <a:lstStyle/>
          <a:p>
            <a:r>
              <a:rPr lang="sv-SE" dirty="0"/>
              <a:t>Kulturförändring att övergå till </a:t>
            </a:r>
            <a:r>
              <a:rPr lang="sv-SE" sz="1800" b="0" i="0" dirty="0">
                <a:solidFill>
                  <a:srgbClr val="000000"/>
                </a:solidFill>
                <a:effectLst/>
                <a:latin typeface="Aptos" panose="020B0004020202020204" pitchFamily="34" charset="0"/>
              </a:rPr>
              <a:t> </a:t>
            </a:r>
            <a:r>
              <a:rPr lang="sv-SE" dirty="0"/>
              <a:t>tillämpning av kollektiv och utföra stickprovsmätning på rundvirke, </a:t>
            </a:r>
            <a:r>
              <a:rPr lang="sv-SE" dirty="0" err="1"/>
              <a:t>ffa</a:t>
            </a:r>
            <a:r>
              <a:rPr lang="sv-SE" dirty="0"/>
              <a:t> i södra Sverige</a:t>
            </a:r>
          </a:p>
        </p:txBody>
      </p:sp>
    </p:spTree>
    <p:extLst>
      <p:ext uri="{BB962C8B-B14F-4D97-AF65-F5344CB8AC3E}">
        <p14:creationId xmlns:p14="http://schemas.microsoft.com/office/powerpoint/2010/main" val="18886727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BD4282C-ED01-A82C-CFCC-9072D9A27290}"/>
              </a:ext>
            </a:extLst>
          </p:cNvPr>
          <p:cNvSpPr>
            <a:spLocks noGrp="1"/>
          </p:cNvSpPr>
          <p:nvPr>
            <p:ph type="title"/>
          </p:nvPr>
        </p:nvSpPr>
        <p:spPr>
          <a:xfrm>
            <a:off x="775447" y="224029"/>
            <a:ext cx="10515600" cy="895285"/>
          </a:xfrm>
        </p:spPr>
        <p:txBody>
          <a:bodyPr>
            <a:normAutofit/>
          </a:bodyPr>
          <a:lstStyle/>
          <a:p>
            <a:r>
              <a:rPr lang="sv-SE" sz="3600" dirty="0">
                <a:latin typeface="+mj-lt"/>
                <a:ea typeface="+mj-ea"/>
                <a:cs typeface="+mj-cs"/>
              </a:rPr>
              <a:t>Cellulosaflis/Bränsleflis</a:t>
            </a:r>
          </a:p>
        </p:txBody>
      </p:sp>
      <p:pic>
        <p:nvPicPr>
          <p:cNvPr id="4" name="Bildobjekt 3">
            <a:extLst>
              <a:ext uri="{FF2B5EF4-FFF2-40B4-BE49-F238E27FC236}">
                <a16:creationId xmlns:a16="http://schemas.microsoft.com/office/drawing/2014/main" id="{4F8D59A2-C3B0-BA87-C6A7-62FAF609744E}"/>
              </a:ext>
            </a:extLst>
          </p:cNvPr>
          <p:cNvPicPr>
            <a:picLocks noChangeAspect="1"/>
          </p:cNvPicPr>
          <p:nvPr/>
        </p:nvPicPr>
        <p:blipFill>
          <a:blip r:embed="rId2"/>
          <a:stretch>
            <a:fillRect/>
          </a:stretch>
        </p:blipFill>
        <p:spPr>
          <a:xfrm>
            <a:off x="838200" y="1869260"/>
            <a:ext cx="8216788" cy="4764711"/>
          </a:xfrm>
          <a:prstGeom prst="rect">
            <a:avLst/>
          </a:prstGeom>
        </p:spPr>
      </p:pic>
    </p:spTree>
    <p:extLst>
      <p:ext uri="{BB962C8B-B14F-4D97-AF65-F5344CB8AC3E}">
        <p14:creationId xmlns:p14="http://schemas.microsoft.com/office/powerpoint/2010/main" val="27143301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Pil: streckad höger 32">
            <a:extLst>
              <a:ext uri="{FF2B5EF4-FFF2-40B4-BE49-F238E27FC236}">
                <a16:creationId xmlns:a16="http://schemas.microsoft.com/office/drawing/2014/main" id="{8532F8C8-2F67-4EF2-9614-DCF1F83DD80F}"/>
              </a:ext>
            </a:extLst>
          </p:cNvPr>
          <p:cNvSpPr/>
          <p:nvPr/>
        </p:nvSpPr>
        <p:spPr>
          <a:xfrm>
            <a:off x="701842" y="4760791"/>
            <a:ext cx="9127957" cy="1326265"/>
          </a:xfrm>
          <a:prstGeom prst="stripedRightArrow">
            <a:avLst/>
          </a:prstGeom>
          <a:noFill/>
          <a:ln w="190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Pil: streckad höger 19">
            <a:extLst>
              <a:ext uri="{FF2B5EF4-FFF2-40B4-BE49-F238E27FC236}">
                <a16:creationId xmlns:a16="http://schemas.microsoft.com/office/drawing/2014/main" id="{EE94E22B-769B-49A7-B4C8-A4B29A3C4E0A}"/>
              </a:ext>
            </a:extLst>
          </p:cNvPr>
          <p:cNvSpPr/>
          <p:nvPr/>
        </p:nvSpPr>
        <p:spPr>
          <a:xfrm>
            <a:off x="700318" y="2408824"/>
            <a:ext cx="9058211" cy="1326265"/>
          </a:xfrm>
          <a:prstGeom prst="stripedRightArrow">
            <a:avLst/>
          </a:prstGeom>
          <a:noFill/>
          <a:ln w="190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textruta 26">
            <a:extLst>
              <a:ext uri="{FF2B5EF4-FFF2-40B4-BE49-F238E27FC236}">
                <a16:creationId xmlns:a16="http://schemas.microsoft.com/office/drawing/2014/main" id="{97EFFD50-B3A9-40FB-B06E-9A61ABC5BD10}"/>
              </a:ext>
            </a:extLst>
          </p:cNvPr>
          <p:cNvSpPr txBox="1"/>
          <p:nvPr/>
        </p:nvSpPr>
        <p:spPr>
          <a:xfrm>
            <a:off x="1067846" y="2856512"/>
            <a:ext cx="112544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Ordinarie mätningsflöde</a:t>
            </a:r>
          </a:p>
        </p:txBody>
      </p:sp>
      <p:sp>
        <p:nvSpPr>
          <p:cNvPr id="32" name="textruta 31">
            <a:extLst>
              <a:ext uri="{FF2B5EF4-FFF2-40B4-BE49-F238E27FC236}">
                <a16:creationId xmlns:a16="http://schemas.microsoft.com/office/drawing/2014/main" id="{FC2B2CBC-5554-4EF9-89BE-896323A26290}"/>
              </a:ext>
            </a:extLst>
          </p:cNvPr>
          <p:cNvSpPr txBox="1"/>
          <p:nvPr/>
        </p:nvSpPr>
        <p:spPr>
          <a:xfrm>
            <a:off x="1067845" y="5188849"/>
            <a:ext cx="112544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Mätningsflöde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Stickprov</a:t>
            </a:r>
          </a:p>
        </p:txBody>
      </p:sp>
      <p:sp>
        <p:nvSpPr>
          <p:cNvPr id="2" name="Rubrik 1">
            <a:extLst>
              <a:ext uri="{FF2B5EF4-FFF2-40B4-BE49-F238E27FC236}">
                <a16:creationId xmlns:a16="http://schemas.microsoft.com/office/drawing/2014/main" id="{BD6C7A70-27FE-436E-AE06-D82C778A5550}"/>
              </a:ext>
            </a:extLst>
          </p:cNvPr>
          <p:cNvSpPr>
            <a:spLocks noGrp="1"/>
          </p:cNvSpPr>
          <p:nvPr>
            <p:ph type="title"/>
          </p:nvPr>
        </p:nvSpPr>
        <p:spPr>
          <a:xfrm>
            <a:off x="700318" y="254104"/>
            <a:ext cx="10515600" cy="895285"/>
          </a:xfrm>
        </p:spPr>
        <p:txBody>
          <a:bodyPr>
            <a:normAutofit fontScale="90000"/>
          </a:bodyPr>
          <a:lstStyle/>
          <a:p>
            <a:r>
              <a:rPr lang="sv-SE" sz="4000" dirty="0">
                <a:latin typeface="+mj-lt"/>
                <a:ea typeface="+mj-ea"/>
                <a:cs typeface="+mj-cs"/>
              </a:rPr>
              <a:t>Leveranser av cellulosaflis till massabruk som levereras på järnväg</a:t>
            </a:r>
            <a:br>
              <a:rPr lang="sv-SE" sz="4000" dirty="0">
                <a:latin typeface="+mj-lt"/>
                <a:ea typeface="+mj-ea"/>
                <a:cs typeface="+mj-cs"/>
              </a:rPr>
            </a:br>
            <a:r>
              <a:rPr lang="sv-SE" b="0" dirty="0">
                <a:latin typeface="Calibri" panose="020F0502020204030204" pitchFamily="34" charset="0"/>
                <a:ea typeface="Open Sans"/>
                <a:cs typeface="Calibri" panose="020F0502020204030204" pitchFamily="34" charset="0"/>
              </a:rPr>
              <a:t>(Kollektivvariant 5)</a:t>
            </a:r>
            <a:endParaRPr lang="sv-SE" sz="3600" b="0" dirty="0">
              <a:latin typeface="Calibri" panose="020F0502020204030204" pitchFamily="34" charset="0"/>
              <a:ea typeface="Open Sans"/>
              <a:cs typeface="Calibri" panose="020F0502020204030204" pitchFamily="34" charset="0"/>
            </a:endParaRPr>
          </a:p>
        </p:txBody>
      </p:sp>
      <p:sp>
        <p:nvSpPr>
          <p:cNvPr id="8" name="Rektangel: rundade hörn 7">
            <a:extLst>
              <a:ext uri="{FF2B5EF4-FFF2-40B4-BE49-F238E27FC236}">
                <a16:creationId xmlns:a16="http://schemas.microsoft.com/office/drawing/2014/main" id="{A5565AD7-0D7D-40B8-BF0C-D0348F592F42}"/>
              </a:ext>
            </a:extLst>
          </p:cNvPr>
          <p:cNvSpPr/>
          <p:nvPr/>
        </p:nvSpPr>
        <p:spPr>
          <a:xfrm>
            <a:off x="4513812" y="2305050"/>
            <a:ext cx="3863391" cy="1430039"/>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5" name="Bildobjekt 14">
            <a:extLst>
              <a:ext uri="{FF2B5EF4-FFF2-40B4-BE49-F238E27FC236}">
                <a16:creationId xmlns:a16="http://schemas.microsoft.com/office/drawing/2014/main" id="{5600501D-8F86-4FB3-85AB-E55D176E9B1D}"/>
              </a:ext>
            </a:extLst>
          </p:cNvPr>
          <p:cNvPicPr>
            <a:picLocks noChangeAspect="1"/>
          </p:cNvPicPr>
          <p:nvPr/>
        </p:nvPicPr>
        <p:blipFill>
          <a:blip r:embed="rId2"/>
          <a:stretch>
            <a:fillRect/>
          </a:stretch>
        </p:blipFill>
        <p:spPr>
          <a:xfrm>
            <a:off x="2422926" y="2420558"/>
            <a:ext cx="1770844" cy="1261148"/>
          </a:xfrm>
          <a:prstGeom prst="rect">
            <a:avLst/>
          </a:prstGeom>
        </p:spPr>
      </p:pic>
      <p:pic>
        <p:nvPicPr>
          <p:cNvPr id="28" name="Picture 2" descr="Bildresultat fÃ¶r vÃ¤gning av flis">
            <a:extLst>
              <a:ext uri="{FF2B5EF4-FFF2-40B4-BE49-F238E27FC236}">
                <a16:creationId xmlns:a16="http://schemas.microsoft.com/office/drawing/2014/main" id="{351F8FF0-E124-4538-B972-E2A3EE15F1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1964" y="4959145"/>
            <a:ext cx="1210894" cy="890297"/>
          </a:xfrm>
          <a:prstGeom prst="rect">
            <a:avLst/>
          </a:prstGeom>
          <a:noFill/>
          <a:extLst>
            <a:ext uri="{909E8E84-426E-40DD-AFC4-6F175D3DCCD1}">
              <a14:hiddenFill xmlns:a14="http://schemas.microsoft.com/office/drawing/2010/main">
                <a:solidFill>
                  <a:srgbClr val="FFFFFF"/>
                </a:solidFill>
              </a14:hiddenFill>
            </a:ext>
          </a:extLst>
        </p:spPr>
      </p:pic>
      <p:pic>
        <p:nvPicPr>
          <p:cNvPr id="29" name="Bildobjekt 28">
            <a:extLst>
              <a:ext uri="{FF2B5EF4-FFF2-40B4-BE49-F238E27FC236}">
                <a16:creationId xmlns:a16="http://schemas.microsoft.com/office/drawing/2014/main" id="{6E559B81-BB54-4A5B-9AE9-29BC0FE52F90}"/>
              </a:ext>
            </a:extLst>
          </p:cNvPr>
          <p:cNvPicPr>
            <a:picLocks noChangeAspect="1"/>
          </p:cNvPicPr>
          <p:nvPr/>
        </p:nvPicPr>
        <p:blipFill>
          <a:blip r:embed="rId4"/>
          <a:stretch>
            <a:fillRect/>
          </a:stretch>
        </p:blipFill>
        <p:spPr>
          <a:xfrm>
            <a:off x="6353175" y="4959145"/>
            <a:ext cx="1495425" cy="890297"/>
          </a:xfrm>
          <a:prstGeom prst="rect">
            <a:avLst/>
          </a:prstGeom>
          <a:solidFill>
            <a:schemeClr val="tx1"/>
          </a:solidFill>
          <a:ln>
            <a:solidFill>
              <a:schemeClr val="tx1"/>
            </a:solidFill>
          </a:ln>
        </p:spPr>
      </p:pic>
      <p:pic>
        <p:nvPicPr>
          <p:cNvPr id="5" name="Bildobjekt 4">
            <a:extLst>
              <a:ext uri="{FF2B5EF4-FFF2-40B4-BE49-F238E27FC236}">
                <a16:creationId xmlns:a16="http://schemas.microsoft.com/office/drawing/2014/main" id="{BDB360FD-82FB-4C44-97DC-9E1C7D5D68BA}"/>
              </a:ext>
            </a:extLst>
          </p:cNvPr>
          <p:cNvPicPr>
            <a:picLocks noChangeAspect="1"/>
          </p:cNvPicPr>
          <p:nvPr/>
        </p:nvPicPr>
        <p:blipFill>
          <a:blip r:embed="rId5"/>
          <a:stretch>
            <a:fillRect/>
          </a:stretch>
        </p:blipFill>
        <p:spPr>
          <a:xfrm>
            <a:off x="4673340" y="2370693"/>
            <a:ext cx="3564466" cy="1333160"/>
          </a:xfrm>
          <a:prstGeom prst="rect">
            <a:avLst/>
          </a:prstGeom>
        </p:spPr>
      </p:pic>
      <p:sp>
        <p:nvSpPr>
          <p:cNvPr id="23" name="textruta 22">
            <a:extLst>
              <a:ext uri="{FF2B5EF4-FFF2-40B4-BE49-F238E27FC236}">
                <a16:creationId xmlns:a16="http://schemas.microsoft.com/office/drawing/2014/main" id="{3F635165-83B1-4C36-A516-9BE765D96B5E}"/>
              </a:ext>
            </a:extLst>
          </p:cNvPr>
          <p:cNvSpPr txBox="1"/>
          <p:nvPr/>
        </p:nvSpPr>
        <p:spPr>
          <a:xfrm>
            <a:off x="4671964" y="1905142"/>
            <a:ext cx="2991525"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srgbClr val="FFFFFF"/>
                </a:solidFill>
                <a:effectLst/>
                <a:uLnTx/>
                <a:uFillTx/>
                <a:latin typeface="Calibri" panose="020F0502020204030204"/>
                <a:ea typeface="+mn-ea"/>
                <a:cs typeface="+mn-cs"/>
              </a:rPr>
              <a:t>Vägning av lev. bruttovikt inkl. </a:t>
            </a:r>
            <a:r>
              <a:rPr kumimoji="0" lang="sv-SE" sz="1050" b="1" i="0" u="none" strike="noStrike" kern="1200" cap="none" spc="0" normalizeH="0" baseline="0" noProof="0" dirty="0" err="1">
                <a:ln>
                  <a:noFill/>
                </a:ln>
                <a:solidFill>
                  <a:srgbClr val="FFFFFF"/>
                </a:solidFill>
                <a:effectLst/>
                <a:uLnTx/>
                <a:uFillTx/>
                <a:latin typeface="Calibri" panose="020F0502020204030204"/>
                <a:ea typeface="+mn-ea"/>
                <a:cs typeface="+mn-cs"/>
              </a:rPr>
              <a:t>kollektivomv</a:t>
            </a:r>
            <a:r>
              <a:rPr kumimoji="0" lang="sv-SE" sz="105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sv-SE" sz="1050" b="1" i="0" u="none" strike="noStrike" kern="1200" cap="none" spc="0" normalizeH="0" baseline="0" noProof="0" dirty="0" err="1">
                <a:ln>
                  <a:noFill/>
                </a:ln>
                <a:solidFill>
                  <a:srgbClr val="FFFFFF"/>
                </a:solidFill>
                <a:effectLst/>
                <a:uLnTx/>
                <a:uFillTx/>
                <a:latin typeface="Calibri" panose="020F0502020204030204"/>
                <a:ea typeface="+mn-ea"/>
                <a:cs typeface="+mn-cs"/>
              </a:rPr>
              <a:t>ttv</a:t>
            </a:r>
            <a:r>
              <a:rPr kumimoji="0" lang="sv-SE" sz="1050" b="1" i="0" u="none" strike="noStrike" kern="1200" cap="none" spc="0" normalizeH="0" baseline="0" noProof="0" dirty="0">
                <a:ln>
                  <a:noFill/>
                </a:ln>
                <a:solidFill>
                  <a:srgbClr val="FFFFFF"/>
                </a:solidFill>
                <a:effectLst/>
                <a:uLnTx/>
                <a:uFillTx/>
                <a:latin typeface="Calibri" panose="020F0502020204030204"/>
                <a:ea typeface="+mn-ea"/>
                <a:cs typeface="+mn-cs"/>
              </a:rPr>
              <a:t>):</a:t>
            </a:r>
          </a:p>
        </p:txBody>
      </p:sp>
      <p:sp>
        <p:nvSpPr>
          <p:cNvPr id="34" name="textruta 33">
            <a:extLst>
              <a:ext uri="{FF2B5EF4-FFF2-40B4-BE49-F238E27FC236}">
                <a16:creationId xmlns:a16="http://schemas.microsoft.com/office/drawing/2014/main" id="{6B09A907-F423-4840-99D3-303AADBDB4D6}"/>
              </a:ext>
            </a:extLst>
          </p:cNvPr>
          <p:cNvSpPr txBox="1"/>
          <p:nvPr/>
        </p:nvSpPr>
        <p:spPr>
          <a:xfrm>
            <a:off x="4589670" y="4483879"/>
            <a:ext cx="145251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srgbClr val="FFFFFF"/>
                </a:solidFill>
                <a:effectLst/>
                <a:uLnTx/>
                <a:uFillTx/>
                <a:latin typeface="Calibri" panose="020F0502020204030204"/>
                <a:ea typeface="+mn-ea"/>
                <a:cs typeface="+mn-cs"/>
              </a:rPr>
              <a:t>Torrhaltsbestämning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srgbClr val="FFFFFF"/>
                </a:solidFill>
                <a:effectLst/>
                <a:uLnTx/>
                <a:uFillTx/>
                <a:latin typeface="Calibri" panose="020F0502020204030204"/>
                <a:ea typeface="+mn-ea"/>
                <a:cs typeface="+mn-cs"/>
              </a:rPr>
              <a:t>av prov (</a:t>
            </a:r>
            <a:r>
              <a:rPr kumimoji="0" lang="sv-SE" sz="1050" b="1" i="0" u="none" strike="noStrike" kern="1200" cap="none" spc="0" normalizeH="0" baseline="0" noProof="0" dirty="0" err="1">
                <a:ln>
                  <a:noFill/>
                </a:ln>
                <a:solidFill>
                  <a:srgbClr val="FFFFFF"/>
                </a:solidFill>
                <a:effectLst/>
                <a:uLnTx/>
                <a:uFillTx/>
                <a:latin typeface="Calibri" panose="020F0502020204030204"/>
                <a:ea typeface="+mn-ea"/>
                <a:cs typeface="+mn-cs"/>
              </a:rPr>
              <a:t>ttv</a:t>
            </a:r>
            <a:r>
              <a:rPr kumimoji="0" lang="sv-SE" sz="1050" b="1" i="0" u="none" strike="noStrike" kern="1200" cap="none" spc="0" normalizeH="0" baseline="0" noProof="0" dirty="0">
                <a:ln>
                  <a:noFill/>
                </a:ln>
                <a:solidFill>
                  <a:srgbClr val="FFFFFF"/>
                </a:solidFill>
                <a:effectLst/>
                <a:uLnTx/>
                <a:uFillTx/>
                <a:latin typeface="Calibri" panose="020F0502020204030204"/>
                <a:ea typeface="+mn-ea"/>
                <a:cs typeface="+mn-cs"/>
              </a:rPr>
              <a:t>)</a:t>
            </a:r>
          </a:p>
        </p:txBody>
      </p:sp>
      <p:sp>
        <p:nvSpPr>
          <p:cNvPr id="35" name="textruta 34">
            <a:extLst>
              <a:ext uri="{FF2B5EF4-FFF2-40B4-BE49-F238E27FC236}">
                <a16:creationId xmlns:a16="http://schemas.microsoft.com/office/drawing/2014/main" id="{3EE9289D-7B19-47EC-9819-21A886C3AFFC}"/>
              </a:ext>
            </a:extLst>
          </p:cNvPr>
          <p:cNvSpPr txBox="1"/>
          <p:nvPr/>
        </p:nvSpPr>
        <p:spPr>
          <a:xfrm>
            <a:off x="6284628" y="4481565"/>
            <a:ext cx="204289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srgbClr val="FFFFFF"/>
                </a:solidFill>
                <a:effectLst/>
                <a:uLnTx/>
                <a:uFillTx/>
                <a:latin typeface="Calibri" panose="020F0502020204030204"/>
                <a:ea typeface="+mn-ea"/>
                <a:cs typeface="+mn-cs"/>
              </a:rPr>
              <a:t>Fraktionsbestämning (Sållning)</a:t>
            </a:r>
          </a:p>
        </p:txBody>
      </p:sp>
      <p:sp>
        <p:nvSpPr>
          <p:cNvPr id="37" name="Pil: nedåt 36">
            <a:extLst>
              <a:ext uri="{FF2B5EF4-FFF2-40B4-BE49-F238E27FC236}">
                <a16:creationId xmlns:a16="http://schemas.microsoft.com/office/drawing/2014/main" id="{7B07EF1E-DFDF-43FD-A528-7BCE69EC5CD8}"/>
              </a:ext>
            </a:extLst>
          </p:cNvPr>
          <p:cNvSpPr/>
          <p:nvPr/>
        </p:nvSpPr>
        <p:spPr>
          <a:xfrm>
            <a:off x="4709435" y="3886126"/>
            <a:ext cx="1212980" cy="186107"/>
          </a:xfrm>
          <a:prstGeom prst="downArrow">
            <a:avLst/>
          </a:prstGeom>
          <a:no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textruta 37">
            <a:extLst>
              <a:ext uri="{FF2B5EF4-FFF2-40B4-BE49-F238E27FC236}">
                <a16:creationId xmlns:a16="http://schemas.microsoft.com/office/drawing/2014/main" id="{CBB6DEEB-B3B7-4897-87DB-3B3F4F62E8FA}"/>
              </a:ext>
            </a:extLst>
          </p:cNvPr>
          <p:cNvSpPr txBox="1"/>
          <p:nvPr/>
        </p:nvSpPr>
        <p:spPr>
          <a:xfrm>
            <a:off x="2422926" y="1726003"/>
            <a:ext cx="1546581" cy="57708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srgbClr val="FFFFFF"/>
                </a:solidFill>
                <a:effectLst/>
                <a:uLnTx/>
                <a:uFillTx/>
                <a:latin typeface="Calibri" panose="020F0502020204030204"/>
                <a:ea typeface="+mn-ea"/>
                <a:cs typeface="+mn-cs"/>
              </a:rPr>
              <a:t>Mottagningskontroll av skäppa utan fysisk märkning m3s</a:t>
            </a:r>
          </a:p>
        </p:txBody>
      </p:sp>
    </p:spTree>
    <p:extLst>
      <p:ext uri="{BB962C8B-B14F-4D97-AF65-F5344CB8AC3E}">
        <p14:creationId xmlns:p14="http://schemas.microsoft.com/office/powerpoint/2010/main" val="4814562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il: streckad höger 14">
            <a:extLst>
              <a:ext uri="{FF2B5EF4-FFF2-40B4-BE49-F238E27FC236}">
                <a16:creationId xmlns:a16="http://schemas.microsoft.com/office/drawing/2014/main" id="{95E9F925-5321-4335-88EC-5BBFBFEE6EAF}"/>
              </a:ext>
            </a:extLst>
          </p:cNvPr>
          <p:cNvSpPr/>
          <p:nvPr/>
        </p:nvSpPr>
        <p:spPr>
          <a:xfrm>
            <a:off x="701843" y="3261767"/>
            <a:ext cx="9630286" cy="1326265"/>
          </a:xfrm>
          <a:prstGeom prst="stripedRightArrow">
            <a:avLst/>
          </a:prstGeom>
          <a:noFill/>
          <a:ln w="190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textruta 15">
            <a:extLst>
              <a:ext uri="{FF2B5EF4-FFF2-40B4-BE49-F238E27FC236}">
                <a16:creationId xmlns:a16="http://schemas.microsoft.com/office/drawing/2014/main" id="{EFFB57A2-94E9-4C1B-B979-A9AA97104D93}"/>
              </a:ext>
            </a:extLst>
          </p:cNvPr>
          <p:cNvSpPr txBox="1"/>
          <p:nvPr/>
        </p:nvSpPr>
        <p:spPr>
          <a:xfrm>
            <a:off x="1145294" y="3709455"/>
            <a:ext cx="112544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Ordinarie mätningsflöde</a:t>
            </a:r>
          </a:p>
        </p:txBody>
      </p:sp>
      <p:sp>
        <p:nvSpPr>
          <p:cNvPr id="2" name="Rubrik 1">
            <a:extLst>
              <a:ext uri="{FF2B5EF4-FFF2-40B4-BE49-F238E27FC236}">
                <a16:creationId xmlns:a16="http://schemas.microsoft.com/office/drawing/2014/main" id="{BD6C7A70-27FE-436E-AE06-D82C778A5550}"/>
              </a:ext>
            </a:extLst>
          </p:cNvPr>
          <p:cNvSpPr>
            <a:spLocks noGrp="1"/>
          </p:cNvSpPr>
          <p:nvPr>
            <p:ph type="title"/>
          </p:nvPr>
        </p:nvSpPr>
        <p:spPr>
          <a:xfrm>
            <a:off x="838200" y="230626"/>
            <a:ext cx="10515600" cy="895285"/>
          </a:xfrm>
        </p:spPr>
        <p:txBody>
          <a:bodyPr>
            <a:noAutofit/>
          </a:bodyPr>
          <a:lstStyle/>
          <a:p>
            <a:r>
              <a:rPr lang="sv-SE" sz="4000" dirty="0">
                <a:latin typeface="Calibri Light" panose="020F0302020204030204" pitchFamily="34" charset="0"/>
                <a:ea typeface="+mj-ea"/>
                <a:cs typeface="Calibri Light" panose="020F0302020204030204" pitchFamily="34" charset="0"/>
              </a:rPr>
              <a:t>Leveranser av bränsleflis till terminal som levereras på järnväg</a:t>
            </a:r>
          </a:p>
        </p:txBody>
      </p:sp>
      <p:sp>
        <p:nvSpPr>
          <p:cNvPr id="19" name="Rektangel: rundade hörn 18">
            <a:extLst>
              <a:ext uri="{FF2B5EF4-FFF2-40B4-BE49-F238E27FC236}">
                <a16:creationId xmlns:a16="http://schemas.microsoft.com/office/drawing/2014/main" id="{099F61F5-9BED-47B3-882B-755052ECE223}"/>
              </a:ext>
            </a:extLst>
          </p:cNvPr>
          <p:cNvSpPr/>
          <p:nvPr/>
        </p:nvSpPr>
        <p:spPr>
          <a:xfrm>
            <a:off x="3960122" y="3089389"/>
            <a:ext cx="3747509" cy="1617784"/>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0" name="Bildobjekt 19">
            <a:extLst>
              <a:ext uri="{FF2B5EF4-FFF2-40B4-BE49-F238E27FC236}">
                <a16:creationId xmlns:a16="http://schemas.microsoft.com/office/drawing/2014/main" id="{66E70A6C-7B57-4560-B1B4-E822E3C6413B}"/>
              </a:ext>
            </a:extLst>
          </p:cNvPr>
          <p:cNvPicPr>
            <a:picLocks noChangeAspect="1"/>
          </p:cNvPicPr>
          <p:nvPr/>
        </p:nvPicPr>
        <p:blipFill>
          <a:blip r:embed="rId2"/>
          <a:stretch>
            <a:fillRect/>
          </a:stretch>
        </p:blipFill>
        <p:spPr>
          <a:xfrm>
            <a:off x="2334384" y="3205226"/>
            <a:ext cx="1408941" cy="1387263"/>
          </a:xfrm>
          <a:prstGeom prst="rect">
            <a:avLst/>
          </a:prstGeom>
        </p:spPr>
      </p:pic>
      <p:sp>
        <p:nvSpPr>
          <p:cNvPr id="27" name="textruta 26">
            <a:extLst>
              <a:ext uri="{FF2B5EF4-FFF2-40B4-BE49-F238E27FC236}">
                <a16:creationId xmlns:a16="http://schemas.microsoft.com/office/drawing/2014/main" id="{2B973F24-F2E5-4675-8F8E-9541CF0F2F20}"/>
              </a:ext>
            </a:extLst>
          </p:cNvPr>
          <p:cNvSpPr txBox="1"/>
          <p:nvPr/>
        </p:nvSpPr>
        <p:spPr>
          <a:xfrm>
            <a:off x="2270743" y="2494833"/>
            <a:ext cx="1546581" cy="57708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srgbClr val="FFFFFF"/>
                </a:solidFill>
                <a:effectLst/>
                <a:uLnTx/>
                <a:uFillTx/>
                <a:latin typeface="Calibri" panose="020F0502020204030204"/>
                <a:ea typeface="+mn-ea"/>
                <a:cs typeface="+mn-cs"/>
              </a:rPr>
              <a:t>Mottagningskontroll av skäppa utan fysisk märkning m3s</a:t>
            </a:r>
          </a:p>
        </p:txBody>
      </p:sp>
      <p:pic>
        <p:nvPicPr>
          <p:cNvPr id="32" name="Picture 2" descr="Bildresultat fÃ¶r vÃ¤gning av flis">
            <a:extLst>
              <a:ext uri="{FF2B5EF4-FFF2-40B4-BE49-F238E27FC236}">
                <a16:creationId xmlns:a16="http://schemas.microsoft.com/office/drawing/2014/main" id="{4F718C81-3F06-4F1D-99AD-9505ADA288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0244" y="3214353"/>
            <a:ext cx="1243742" cy="1317138"/>
          </a:xfrm>
          <a:prstGeom prst="rect">
            <a:avLst/>
          </a:prstGeom>
          <a:noFill/>
          <a:extLst>
            <a:ext uri="{909E8E84-426E-40DD-AFC4-6F175D3DCCD1}">
              <a14:hiddenFill xmlns:a14="http://schemas.microsoft.com/office/drawing/2010/main">
                <a:solidFill>
                  <a:srgbClr val="FFFFFF"/>
                </a:solidFill>
              </a14:hiddenFill>
            </a:ext>
          </a:extLst>
        </p:spPr>
      </p:pic>
      <p:sp>
        <p:nvSpPr>
          <p:cNvPr id="33" name="textruta 32">
            <a:extLst>
              <a:ext uri="{FF2B5EF4-FFF2-40B4-BE49-F238E27FC236}">
                <a16:creationId xmlns:a16="http://schemas.microsoft.com/office/drawing/2014/main" id="{AE894D30-D1D7-42F5-B4E2-C46554F404A8}"/>
              </a:ext>
            </a:extLst>
          </p:cNvPr>
          <p:cNvSpPr txBox="1"/>
          <p:nvPr/>
        </p:nvSpPr>
        <p:spPr>
          <a:xfrm>
            <a:off x="7870244" y="2623697"/>
            <a:ext cx="1243742"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srgbClr val="FFFFFF"/>
                </a:solidFill>
                <a:effectLst/>
                <a:uLnTx/>
                <a:uFillTx/>
                <a:latin typeface="Calibri" panose="020F0502020204030204"/>
                <a:ea typeface="+mn-ea"/>
                <a:cs typeface="+mn-cs"/>
              </a:rPr>
              <a:t>Torrhalts-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srgbClr val="FFFFFF"/>
                </a:solidFill>
                <a:effectLst/>
                <a:uLnTx/>
                <a:uFillTx/>
                <a:latin typeface="Calibri" panose="020F0502020204030204"/>
                <a:ea typeface="+mn-ea"/>
                <a:cs typeface="+mn-cs"/>
              </a:rPr>
              <a:t>Bestämning</a:t>
            </a:r>
          </a:p>
        </p:txBody>
      </p:sp>
      <p:pic>
        <p:nvPicPr>
          <p:cNvPr id="34" name="Bildobjekt 33">
            <a:extLst>
              <a:ext uri="{FF2B5EF4-FFF2-40B4-BE49-F238E27FC236}">
                <a16:creationId xmlns:a16="http://schemas.microsoft.com/office/drawing/2014/main" id="{50C147EA-6535-4A18-BDFF-179909A8007E}"/>
              </a:ext>
            </a:extLst>
          </p:cNvPr>
          <p:cNvPicPr>
            <a:picLocks noChangeAspect="1"/>
          </p:cNvPicPr>
          <p:nvPr/>
        </p:nvPicPr>
        <p:blipFill>
          <a:blip r:embed="rId4"/>
          <a:stretch>
            <a:fillRect/>
          </a:stretch>
        </p:blipFill>
        <p:spPr>
          <a:xfrm>
            <a:off x="4106761" y="3183240"/>
            <a:ext cx="3410369" cy="1452206"/>
          </a:xfrm>
          <a:prstGeom prst="rect">
            <a:avLst/>
          </a:prstGeom>
        </p:spPr>
      </p:pic>
      <p:sp>
        <p:nvSpPr>
          <p:cNvPr id="36" name="textruta 35">
            <a:extLst>
              <a:ext uri="{FF2B5EF4-FFF2-40B4-BE49-F238E27FC236}">
                <a16:creationId xmlns:a16="http://schemas.microsoft.com/office/drawing/2014/main" id="{AF6716D1-60DC-4C91-8761-7FF482350D12}"/>
              </a:ext>
            </a:extLst>
          </p:cNvPr>
          <p:cNvSpPr txBox="1"/>
          <p:nvPr/>
        </p:nvSpPr>
        <p:spPr>
          <a:xfrm>
            <a:off x="4159885" y="2673891"/>
            <a:ext cx="227337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srgbClr val="FFFFFF"/>
                </a:solidFill>
                <a:effectLst/>
                <a:uLnTx/>
                <a:uFillTx/>
                <a:latin typeface="Calibri" panose="020F0502020204030204"/>
                <a:ea typeface="+mn-ea"/>
                <a:cs typeface="+mn-cs"/>
              </a:rPr>
              <a:t>Vägning av lev bruttovikt (</a:t>
            </a:r>
            <a:r>
              <a:rPr kumimoji="0" lang="sv-SE" sz="1050" b="1" i="0" u="none" strike="noStrike" kern="1200" cap="none" spc="0" normalizeH="0" baseline="0" noProof="0" dirty="0" err="1">
                <a:ln>
                  <a:noFill/>
                </a:ln>
                <a:solidFill>
                  <a:srgbClr val="FFFFFF"/>
                </a:solidFill>
                <a:effectLst/>
                <a:uLnTx/>
                <a:uFillTx/>
                <a:latin typeface="Calibri" panose="020F0502020204030204"/>
                <a:ea typeface="+mn-ea"/>
                <a:cs typeface="+mn-cs"/>
              </a:rPr>
              <a:t>ttv</a:t>
            </a:r>
            <a:r>
              <a:rPr kumimoji="0" lang="sv-SE" sz="1050" b="1" i="0" u="none" strike="noStrike" kern="1200" cap="none" spc="0" normalizeH="0" baseline="0" noProof="0" dirty="0">
                <a:ln>
                  <a:noFill/>
                </a:ln>
                <a:solidFill>
                  <a:srgbClr val="FFFFFF"/>
                </a:solidFill>
                <a:effectLst/>
                <a:uLnTx/>
                <a:uFillTx/>
                <a:latin typeface="Calibri" panose="020F0502020204030204"/>
                <a:ea typeface="+mn-ea"/>
                <a:cs typeface="+mn-cs"/>
              </a:rPr>
              <a:t>, MWh)</a:t>
            </a:r>
          </a:p>
        </p:txBody>
      </p:sp>
    </p:spTree>
    <p:extLst>
      <p:ext uri="{BB962C8B-B14F-4D97-AF65-F5344CB8AC3E}">
        <p14:creationId xmlns:p14="http://schemas.microsoft.com/office/powerpoint/2010/main" val="8932259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F444E866-911C-AA97-C78B-8D0140142C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625" y="0"/>
            <a:ext cx="84518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rihandsfigur: Form 4">
            <a:extLst>
              <a:ext uri="{FF2B5EF4-FFF2-40B4-BE49-F238E27FC236}">
                <a16:creationId xmlns:a16="http://schemas.microsoft.com/office/drawing/2014/main" id="{12C8061F-C977-BF26-55DD-C814B8E3D4C5}"/>
              </a:ext>
            </a:extLst>
          </p:cNvPr>
          <p:cNvSpPr/>
          <p:nvPr/>
        </p:nvSpPr>
        <p:spPr>
          <a:xfrm>
            <a:off x="7081678" y="4251823"/>
            <a:ext cx="397026" cy="2093943"/>
          </a:xfrm>
          <a:custGeom>
            <a:avLst/>
            <a:gdLst>
              <a:gd name="connsiteX0" fmla="*/ 1015773 w 1015773"/>
              <a:gd name="connsiteY0" fmla="*/ 2421924 h 2421924"/>
              <a:gd name="connsiteX1" fmla="*/ 628594 w 1015773"/>
              <a:gd name="connsiteY1" fmla="*/ 2372497 h 2421924"/>
              <a:gd name="connsiteX2" fmla="*/ 257892 w 1015773"/>
              <a:gd name="connsiteY2" fmla="*/ 2232454 h 2421924"/>
              <a:gd name="connsiteX3" fmla="*/ 101373 w 1015773"/>
              <a:gd name="connsiteY3" fmla="*/ 2051221 h 2421924"/>
              <a:gd name="connsiteX4" fmla="*/ 60183 w 1015773"/>
              <a:gd name="connsiteY4" fmla="*/ 1787611 h 2421924"/>
              <a:gd name="connsiteX5" fmla="*/ 35470 w 1015773"/>
              <a:gd name="connsiteY5" fmla="*/ 1482811 h 2421924"/>
              <a:gd name="connsiteX6" fmla="*/ 18994 w 1015773"/>
              <a:gd name="connsiteY6" fmla="*/ 1202724 h 2421924"/>
              <a:gd name="connsiteX7" fmla="*/ 2519 w 1015773"/>
              <a:gd name="connsiteY7" fmla="*/ 1046205 h 2421924"/>
              <a:gd name="connsiteX8" fmla="*/ 76659 w 1015773"/>
              <a:gd name="connsiteY8" fmla="*/ 799070 h 2421924"/>
              <a:gd name="connsiteX9" fmla="*/ 134324 w 1015773"/>
              <a:gd name="connsiteY9" fmla="*/ 667265 h 2421924"/>
              <a:gd name="connsiteX10" fmla="*/ 241416 w 1015773"/>
              <a:gd name="connsiteY10" fmla="*/ 444843 h 2421924"/>
              <a:gd name="connsiteX11" fmla="*/ 274367 w 1015773"/>
              <a:gd name="connsiteY11" fmla="*/ 263611 h 2421924"/>
              <a:gd name="connsiteX12" fmla="*/ 241416 w 1015773"/>
              <a:gd name="connsiteY12" fmla="*/ 131805 h 2421924"/>
              <a:gd name="connsiteX13" fmla="*/ 191989 w 1015773"/>
              <a:gd name="connsiteY13" fmla="*/ 24713 h 2421924"/>
              <a:gd name="connsiteX14" fmla="*/ 159038 w 1015773"/>
              <a:gd name="connsiteY14" fmla="*/ 0 h 24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5773" h="2421924">
                <a:moveTo>
                  <a:pt x="1015773" y="2421924"/>
                </a:moveTo>
                <a:cubicBezTo>
                  <a:pt x="885340" y="2412999"/>
                  <a:pt x="754907" y="2404075"/>
                  <a:pt x="628594" y="2372497"/>
                </a:cubicBezTo>
                <a:cubicBezTo>
                  <a:pt x="502281" y="2340919"/>
                  <a:pt x="345762" y="2286000"/>
                  <a:pt x="257892" y="2232454"/>
                </a:cubicBezTo>
                <a:cubicBezTo>
                  <a:pt x="170022" y="2178908"/>
                  <a:pt x="134324" y="2125361"/>
                  <a:pt x="101373" y="2051221"/>
                </a:cubicBezTo>
                <a:cubicBezTo>
                  <a:pt x="68422" y="1977081"/>
                  <a:pt x="71167" y="1882346"/>
                  <a:pt x="60183" y="1787611"/>
                </a:cubicBezTo>
                <a:cubicBezTo>
                  <a:pt x="49199" y="1692876"/>
                  <a:pt x="42335" y="1580292"/>
                  <a:pt x="35470" y="1482811"/>
                </a:cubicBezTo>
                <a:cubicBezTo>
                  <a:pt x="28605" y="1385330"/>
                  <a:pt x="24486" y="1275492"/>
                  <a:pt x="18994" y="1202724"/>
                </a:cubicBezTo>
                <a:cubicBezTo>
                  <a:pt x="13502" y="1129956"/>
                  <a:pt x="-7092" y="1113481"/>
                  <a:pt x="2519" y="1046205"/>
                </a:cubicBezTo>
                <a:cubicBezTo>
                  <a:pt x="12130" y="978929"/>
                  <a:pt x="54692" y="862227"/>
                  <a:pt x="76659" y="799070"/>
                </a:cubicBezTo>
                <a:cubicBezTo>
                  <a:pt x="98626" y="735913"/>
                  <a:pt x="106864" y="726303"/>
                  <a:pt x="134324" y="667265"/>
                </a:cubicBezTo>
                <a:cubicBezTo>
                  <a:pt x="161783" y="608227"/>
                  <a:pt x="218076" y="512119"/>
                  <a:pt x="241416" y="444843"/>
                </a:cubicBezTo>
                <a:cubicBezTo>
                  <a:pt x="264756" y="377567"/>
                  <a:pt x="274367" y="315784"/>
                  <a:pt x="274367" y="263611"/>
                </a:cubicBezTo>
                <a:cubicBezTo>
                  <a:pt x="274367" y="211438"/>
                  <a:pt x="255146" y="171621"/>
                  <a:pt x="241416" y="131805"/>
                </a:cubicBezTo>
                <a:cubicBezTo>
                  <a:pt x="227686" y="91989"/>
                  <a:pt x="191989" y="24713"/>
                  <a:pt x="191989" y="24713"/>
                </a:cubicBezTo>
                <a:cubicBezTo>
                  <a:pt x="178259" y="2746"/>
                  <a:pt x="168648" y="1373"/>
                  <a:pt x="159038" y="0"/>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Ellips 5">
            <a:extLst>
              <a:ext uri="{FF2B5EF4-FFF2-40B4-BE49-F238E27FC236}">
                <a16:creationId xmlns:a16="http://schemas.microsoft.com/office/drawing/2014/main" id="{9DAFA2B3-5EE6-67B3-A3E1-705B977BCAA3}"/>
              </a:ext>
            </a:extLst>
          </p:cNvPr>
          <p:cNvSpPr/>
          <p:nvPr/>
        </p:nvSpPr>
        <p:spPr>
          <a:xfrm>
            <a:off x="6811472" y="3219706"/>
            <a:ext cx="62250" cy="812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Ellips 6">
            <a:extLst>
              <a:ext uri="{FF2B5EF4-FFF2-40B4-BE49-F238E27FC236}">
                <a16:creationId xmlns:a16="http://schemas.microsoft.com/office/drawing/2014/main" id="{0BE7751F-568D-7F95-7BE0-5779CA10EB5A}"/>
              </a:ext>
            </a:extLst>
          </p:cNvPr>
          <p:cNvSpPr/>
          <p:nvPr/>
        </p:nvSpPr>
        <p:spPr>
          <a:xfrm>
            <a:off x="6811472" y="3469611"/>
            <a:ext cx="62250" cy="812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llips 7">
            <a:extLst>
              <a:ext uri="{FF2B5EF4-FFF2-40B4-BE49-F238E27FC236}">
                <a16:creationId xmlns:a16="http://schemas.microsoft.com/office/drawing/2014/main" id="{097022A2-9A38-ECF3-702F-71BCF214E70B}"/>
              </a:ext>
            </a:extLst>
          </p:cNvPr>
          <p:cNvSpPr/>
          <p:nvPr/>
        </p:nvSpPr>
        <p:spPr>
          <a:xfrm>
            <a:off x="6935972" y="3580613"/>
            <a:ext cx="62250" cy="812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llips 8">
            <a:extLst>
              <a:ext uri="{FF2B5EF4-FFF2-40B4-BE49-F238E27FC236}">
                <a16:creationId xmlns:a16="http://schemas.microsoft.com/office/drawing/2014/main" id="{8D17450A-3248-A925-6586-973B9719C47A}"/>
              </a:ext>
            </a:extLst>
          </p:cNvPr>
          <p:cNvSpPr/>
          <p:nvPr/>
        </p:nvSpPr>
        <p:spPr>
          <a:xfrm>
            <a:off x="5800441" y="5208385"/>
            <a:ext cx="62250" cy="812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Ellips 9">
            <a:extLst>
              <a:ext uri="{FF2B5EF4-FFF2-40B4-BE49-F238E27FC236}">
                <a16:creationId xmlns:a16="http://schemas.microsoft.com/office/drawing/2014/main" id="{4250C403-5B96-FEF9-6D57-7BB15BFFD912}"/>
              </a:ext>
            </a:extLst>
          </p:cNvPr>
          <p:cNvSpPr/>
          <p:nvPr/>
        </p:nvSpPr>
        <p:spPr>
          <a:xfrm>
            <a:off x="6873722" y="2843344"/>
            <a:ext cx="62250" cy="812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Ellips 10">
            <a:extLst>
              <a:ext uri="{FF2B5EF4-FFF2-40B4-BE49-F238E27FC236}">
                <a16:creationId xmlns:a16="http://schemas.microsoft.com/office/drawing/2014/main" id="{AC5ECDE1-B75C-8C7B-2E57-F5CA346CD480}"/>
              </a:ext>
            </a:extLst>
          </p:cNvPr>
          <p:cNvSpPr/>
          <p:nvPr/>
        </p:nvSpPr>
        <p:spPr>
          <a:xfrm>
            <a:off x="7395248" y="2296029"/>
            <a:ext cx="62250" cy="812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Ellips 11">
            <a:extLst>
              <a:ext uri="{FF2B5EF4-FFF2-40B4-BE49-F238E27FC236}">
                <a16:creationId xmlns:a16="http://schemas.microsoft.com/office/drawing/2014/main" id="{728A3310-37E1-0EC2-7B04-1403CC6960CE}"/>
              </a:ext>
            </a:extLst>
          </p:cNvPr>
          <p:cNvSpPr/>
          <p:nvPr/>
        </p:nvSpPr>
        <p:spPr>
          <a:xfrm>
            <a:off x="5707066" y="4841772"/>
            <a:ext cx="62250" cy="812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Ellips 12">
            <a:extLst>
              <a:ext uri="{FF2B5EF4-FFF2-40B4-BE49-F238E27FC236}">
                <a16:creationId xmlns:a16="http://schemas.microsoft.com/office/drawing/2014/main" id="{A59E3D5E-0DA0-D668-B383-6A458957A756}"/>
              </a:ext>
            </a:extLst>
          </p:cNvPr>
          <p:cNvSpPr/>
          <p:nvPr/>
        </p:nvSpPr>
        <p:spPr>
          <a:xfrm>
            <a:off x="7656496" y="1374334"/>
            <a:ext cx="62250" cy="812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Ellips 13">
            <a:extLst>
              <a:ext uri="{FF2B5EF4-FFF2-40B4-BE49-F238E27FC236}">
                <a16:creationId xmlns:a16="http://schemas.microsoft.com/office/drawing/2014/main" id="{CC8F4CD8-5DBA-EC2C-B46C-4257A23BDD6C}"/>
              </a:ext>
            </a:extLst>
          </p:cNvPr>
          <p:cNvSpPr/>
          <p:nvPr/>
        </p:nvSpPr>
        <p:spPr>
          <a:xfrm>
            <a:off x="7112039" y="4172206"/>
            <a:ext cx="62250" cy="812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Ellips 14">
            <a:extLst>
              <a:ext uri="{FF2B5EF4-FFF2-40B4-BE49-F238E27FC236}">
                <a16:creationId xmlns:a16="http://schemas.microsoft.com/office/drawing/2014/main" id="{2AA42D00-6A8F-4DBA-9CA9-71867AEFF592}"/>
              </a:ext>
            </a:extLst>
          </p:cNvPr>
          <p:cNvSpPr/>
          <p:nvPr/>
        </p:nvSpPr>
        <p:spPr>
          <a:xfrm>
            <a:off x="5769316" y="5141640"/>
            <a:ext cx="62250" cy="812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Ellips 15">
            <a:extLst>
              <a:ext uri="{FF2B5EF4-FFF2-40B4-BE49-F238E27FC236}">
                <a16:creationId xmlns:a16="http://schemas.microsoft.com/office/drawing/2014/main" id="{77F495E5-E616-6157-E981-18EA288BC8CF}"/>
              </a:ext>
            </a:extLst>
          </p:cNvPr>
          <p:cNvSpPr/>
          <p:nvPr/>
        </p:nvSpPr>
        <p:spPr>
          <a:xfrm>
            <a:off x="7332998" y="6294812"/>
            <a:ext cx="62250" cy="812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ruta 2">
            <a:extLst>
              <a:ext uri="{FF2B5EF4-FFF2-40B4-BE49-F238E27FC236}">
                <a16:creationId xmlns:a16="http://schemas.microsoft.com/office/drawing/2014/main" id="{782ED713-8FB5-77FD-593D-72F9BAE6BAC4}"/>
              </a:ext>
            </a:extLst>
          </p:cNvPr>
          <p:cNvSpPr txBox="1"/>
          <p:nvPr/>
        </p:nvSpPr>
        <p:spPr>
          <a:xfrm>
            <a:off x="6629259" y="1259225"/>
            <a:ext cx="1023938" cy="246221"/>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0000"/>
                </a:solidFill>
                <a:effectLst/>
                <a:uLnTx/>
                <a:uFillTx/>
                <a:latin typeface="Calibri" panose="020F0502020204030204"/>
                <a:ea typeface="+mn-ea"/>
                <a:cs typeface="+mn-cs"/>
              </a:rPr>
              <a:t>Avgångshamn</a:t>
            </a:r>
          </a:p>
        </p:txBody>
      </p:sp>
      <p:sp>
        <p:nvSpPr>
          <p:cNvPr id="19" name="textruta 2">
            <a:extLst>
              <a:ext uri="{FF2B5EF4-FFF2-40B4-BE49-F238E27FC236}">
                <a16:creationId xmlns:a16="http://schemas.microsoft.com/office/drawing/2014/main" id="{782ED713-8FB5-77FD-593D-72F9BAE6BAC4}"/>
              </a:ext>
            </a:extLst>
          </p:cNvPr>
          <p:cNvSpPr txBox="1"/>
          <p:nvPr/>
        </p:nvSpPr>
        <p:spPr>
          <a:xfrm>
            <a:off x="6117921" y="3913871"/>
            <a:ext cx="1023938" cy="246221"/>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0000"/>
                </a:solidFill>
                <a:effectLst/>
                <a:uLnTx/>
                <a:uFillTx/>
                <a:latin typeface="Calibri" panose="020F0502020204030204"/>
                <a:ea typeface="+mn-ea"/>
                <a:cs typeface="+mn-cs"/>
              </a:rPr>
              <a:t>Avgångshamn</a:t>
            </a:r>
          </a:p>
        </p:txBody>
      </p:sp>
      <p:sp>
        <p:nvSpPr>
          <p:cNvPr id="20" name="textruta 2">
            <a:extLst>
              <a:ext uri="{FF2B5EF4-FFF2-40B4-BE49-F238E27FC236}">
                <a16:creationId xmlns:a16="http://schemas.microsoft.com/office/drawing/2014/main" id="{782ED713-8FB5-77FD-593D-72F9BAE6BAC4}"/>
              </a:ext>
            </a:extLst>
          </p:cNvPr>
          <p:cNvSpPr txBox="1"/>
          <p:nvPr/>
        </p:nvSpPr>
        <p:spPr>
          <a:xfrm>
            <a:off x="7421441" y="6314386"/>
            <a:ext cx="1023938" cy="246221"/>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0000"/>
                </a:solidFill>
                <a:effectLst/>
                <a:uLnTx/>
                <a:uFillTx/>
                <a:latin typeface="Calibri" panose="020F0502020204030204"/>
                <a:ea typeface="+mn-ea"/>
                <a:cs typeface="+mn-cs"/>
              </a:rPr>
              <a:t>Avgångshamn</a:t>
            </a:r>
          </a:p>
        </p:txBody>
      </p:sp>
      <p:sp>
        <p:nvSpPr>
          <p:cNvPr id="21" name="Frihandsfigur: Form 20">
            <a:extLst>
              <a:ext uri="{FF2B5EF4-FFF2-40B4-BE49-F238E27FC236}">
                <a16:creationId xmlns:a16="http://schemas.microsoft.com/office/drawing/2014/main" id="{3E822504-5DC5-3690-A81D-A5CB9B139E19}"/>
              </a:ext>
            </a:extLst>
          </p:cNvPr>
          <p:cNvSpPr/>
          <p:nvPr/>
        </p:nvSpPr>
        <p:spPr>
          <a:xfrm>
            <a:off x="7078787" y="1419225"/>
            <a:ext cx="782997" cy="2869146"/>
          </a:xfrm>
          <a:custGeom>
            <a:avLst/>
            <a:gdLst>
              <a:gd name="connsiteX0" fmla="*/ 598363 w 782997"/>
              <a:gd name="connsiteY0" fmla="*/ 0 h 2869146"/>
              <a:gd name="connsiteX1" fmla="*/ 750763 w 782997"/>
              <a:gd name="connsiteY1" fmla="*/ 666750 h 2869146"/>
              <a:gd name="connsiteX2" fmla="*/ 45913 w 782997"/>
              <a:gd name="connsiteY2" fmla="*/ 1724025 h 2869146"/>
              <a:gd name="connsiteX3" fmla="*/ 474538 w 782997"/>
              <a:gd name="connsiteY3" fmla="*/ 2790825 h 2869146"/>
              <a:gd name="connsiteX4" fmla="*/ 36388 w 782997"/>
              <a:gd name="connsiteY4" fmla="*/ 2790825 h 2869146"/>
              <a:gd name="connsiteX5" fmla="*/ 55438 w 782997"/>
              <a:gd name="connsiteY5" fmla="*/ 2809875 h 286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2997" h="2869146">
                <a:moveTo>
                  <a:pt x="598363" y="0"/>
                </a:moveTo>
                <a:cubicBezTo>
                  <a:pt x="720600" y="189706"/>
                  <a:pt x="842838" y="379413"/>
                  <a:pt x="750763" y="666750"/>
                </a:cubicBezTo>
                <a:cubicBezTo>
                  <a:pt x="658688" y="954087"/>
                  <a:pt x="91950" y="1370013"/>
                  <a:pt x="45913" y="1724025"/>
                </a:cubicBezTo>
                <a:cubicBezTo>
                  <a:pt x="-125" y="2078038"/>
                  <a:pt x="476125" y="2613025"/>
                  <a:pt x="474538" y="2790825"/>
                </a:cubicBezTo>
                <a:cubicBezTo>
                  <a:pt x="472950" y="2968625"/>
                  <a:pt x="106238" y="2787650"/>
                  <a:pt x="36388" y="2790825"/>
                </a:cubicBezTo>
                <a:cubicBezTo>
                  <a:pt x="-33462" y="2794000"/>
                  <a:pt x="10988" y="2801937"/>
                  <a:pt x="55438" y="2809875"/>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ruta 10">
            <a:extLst>
              <a:ext uri="{FF2B5EF4-FFF2-40B4-BE49-F238E27FC236}">
                <a16:creationId xmlns:a16="http://schemas.microsoft.com/office/drawing/2014/main" id="{5B5E7EA8-09F9-489F-A5EC-2D9EE30ECAFD}"/>
              </a:ext>
            </a:extLst>
          </p:cNvPr>
          <p:cNvSpPr txBox="1"/>
          <p:nvPr/>
        </p:nvSpPr>
        <p:spPr>
          <a:xfrm>
            <a:off x="6629259" y="1425880"/>
            <a:ext cx="1023938" cy="246221"/>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0000"/>
                </a:solidFill>
                <a:effectLst/>
                <a:uLnTx/>
                <a:uFillTx/>
                <a:latin typeface="Calibri" panose="020F0502020204030204"/>
                <a:ea typeface="+mn-ea"/>
                <a:cs typeface="+mn-cs"/>
              </a:rPr>
              <a:t>Ankomsthamn</a:t>
            </a:r>
          </a:p>
        </p:txBody>
      </p:sp>
      <p:sp>
        <p:nvSpPr>
          <p:cNvPr id="23" name="textruta 10">
            <a:extLst>
              <a:ext uri="{FF2B5EF4-FFF2-40B4-BE49-F238E27FC236}">
                <a16:creationId xmlns:a16="http://schemas.microsoft.com/office/drawing/2014/main" id="{5B5E7EA8-09F9-489F-A5EC-2D9EE30ECAFD}"/>
              </a:ext>
            </a:extLst>
          </p:cNvPr>
          <p:cNvSpPr txBox="1"/>
          <p:nvPr/>
        </p:nvSpPr>
        <p:spPr>
          <a:xfrm>
            <a:off x="6071734" y="3755835"/>
            <a:ext cx="1023938" cy="246221"/>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0000"/>
                </a:solidFill>
                <a:effectLst/>
                <a:uLnTx/>
                <a:uFillTx/>
                <a:latin typeface="Calibri" panose="020F0502020204030204"/>
                <a:ea typeface="+mn-ea"/>
                <a:cs typeface="+mn-cs"/>
              </a:rPr>
              <a:t>Ankomsthamn</a:t>
            </a:r>
          </a:p>
        </p:txBody>
      </p:sp>
      <p:sp>
        <p:nvSpPr>
          <p:cNvPr id="24" name="textruta 10">
            <a:extLst>
              <a:ext uri="{FF2B5EF4-FFF2-40B4-BE49-F238E27FC236}">
                <a16:creationId xmlns:a16="http://schemas.microsoft.com/office/drawing/2014/main" id="{5B5E7EA8-09F9-489F-A5EC-2D9EE30ECAFD}"/>
              </a:ext>
            </a:extLst>
          </p:cNvPr>
          <p:cNvSpPr txBox="1"/>
          <p:nvPr/>
        </p:nvSpPr>
        <p:spPr>
          <a:xfrm>
            <a:off x="7421441" y="6503802"/>
            <a:ext cx="1023938" cy="246221"/>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0000"/>
                </a:solidFill>
                <a:effectLst/>
                <a:uLnTx/>
                <a:uFillTx/>
                <a:latin typeface="Calibri" panose="020F0502020204030204"/>
                <a:ea typeface="+mn-ea"/>
                <a:cs typeface="+mn-cs"/>
              </a:rPr>
              <a:t>Ankomsthamn</a:t>
            </a:r>
          </a:p>
        </p:txBody>
      </p:sp>
      <p:sp>
        <p:nvSpPr>
          <p:cNvPr id="3" name="textruta 2">
            <a:extLst>
              <a:ext uri="{FF2B5EF4-FFF2-40B4-BE49-F238E27FC236}">
                <a16:creationId xmlns:a16="http://schemas.microsoft.com/office/drawing/2014/main" id="{BFC88581-B290-5361-86A4-0F0F0FB03C35}"/>
              </a:ext>
            </a:extLst>
          </p:cNvPr>
          <p:cNvSpPr txBox="1"/>
          <p:nvPr/>
        </p:nvSpPr>
        <p:spPr>
          <a:xfrm>
            <a:off x="2663686" y="736005"/>
            <a:ext cx="231383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dirty="0">
                <a:ln>
                  <a:noFill/>
                </a:ln>
                <a:solidFill>
                  <a:prstClr val="black"/>
                </a:solidFill>
                <a:effectLst/>
                <a:uLnTx/>
                <a:uFillTx/>
                <a:latin typeface="Calibri" panose="020F0502020204030204"/>
                <a:ea typeface="+mn-ea"/>
                <a:cs typeface="+mn-cs"/>
              </a:rPr>
              <a:t>Sjötransporter</a:t>
            </a:r>
          </a:p>
        </p:txBody>
      </p:sp>
      <p:sp>
        <p:nvSpPr>
          <p:cNvPr id="4" name="textruta 3">
            <a:extLst>
              <a:ext uri="{FF2B5EF4-FFF2-40B4-BE49-F238E27FC236}">
                <a16:creationId xmlns:a16="http://schemas.microsoft.com/office/drawing/2014/main" id="{B7E943BA-93CE-DF12-025D-9F28C27C9CF1}"/>
              </a:ext>
            </a:extLst>
          </p:cNvPr>
          <p:cNvSpPr txBox="1"/>
          <p:nvPr/>
        </p:nvSpPr>
        <p:spPr>
          <a:xfrm rot="2800217">
            <a:off x="10385239" y="1450649"/>
            <a:ext cx="15798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Arbetsmaterial</a:t>
            </a:r>
          </a:p>
        </p:txBody>
      </p:sp>
      <p:pic>
        <p:nvPicPr>
          <p:cNvPr id="25" name="Bildobjekt 24">
            <a:extLst>
              <a:ext uri="{FF2B5EF4-FFF2-40B4-BE49-F238E27FC236}">
                <a16:creationId xmlns:a16="http://schemas.microsoft.com/office/drawing/2014/main" id="{C3D4E6E9-90B2-21D5-0E89-5BF1AD4EE99F}"/>
              </a:ext>
            </a:extLst>
          </p:cNvPr>
          <p:cNvPicPr>
            <a:picLocks noChangeAspect="1"/>
          </p:cNvPicPr>
          <p:nvPr/>
        </p:nvPicPr>
        <p:blipFill>
          <a:blip r:embed="rId3"/>
          <a:stretch>
            <a:fillRect/>
          </a:stretch>
        </p:blipFill>
        <p:spPr>
          <a:xfrm>
            <a:off x="10984392" y="140365"/>
            <a:ext cx="1057275" cy="857250"/>
          </a:xfrm>
          <a:prstGeom prst="rect">
            <a:avLst/>
          </a:prstGeom>
        </p:spPr>
      </p:pic>
    </p:spTree>
    <p:extLst>
      <p:ext uri="{BB962C8B-B14F-4D97-AF65-F5344CB8AC3E}">
        <p14:creationId xmlns:p14="http://schemas.microsoft.com/office/powerpoint/2010/main" val="18397277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E976E9-D874-0A29-D528-627B50F21C50}"/>
              </a:ext>
            </a:extLst>
          </p:cNvPr>
          <p:cNvSpPr>
            <a:spLocks noGrp="1"/>
          </p:cNvSpPr>
          <p:nvPr>
            <p:ph type="title"/>
          </p:nvPr>
        </p:nvSpPr>
        <p:spPr>
          <a:xfrm>
            <a:off x="838200" y="365125"/>
            <a:ext cx="10515600" cy="873125"/>
          </a:xfrm>
        </p:spPr>
        <p:txBody>
          <a:bodyPr/>
          <a:lstStyle/>
          <a:p>
            <a:r>
              <a:rPr lang="sv-SE" dirty="0"/>
              <a:t>Andvändningsfall</a:t>
            </a:r>
          </a:p>
        </p:txBody>
      </p:sp>
      <p:sp>
        <p:nvSpPr>
          <p:cNvPr id="3" name="Platshållare för innehåll 2">
            <a:extLst>
              <a:ext uri="{FF2B5EF4-FFF2-40B4-BE49-F238E27FC236}">
                <a16:creationId xmlns:a16="http://schemas.microsoft.com/office/drawing/2014/main" id="{E1109A25-BEF1-B665-7E6A-EE976113BE79}"/>
              </a:ext>
            </a:extLst>
          </p:cNvPr>
          <p:cNvSpPr>
            <a:spLocks noGrp="1"/>
          </p:cNvSpPr>
          <p:nvPr>
            <p:ph idx="1"/>
          </p:nvPr>
        </p:nvSpPr>
        <p:spPr>
          <a:xfrm>
            <a:off x="400050" y="895350"/>
            <a:ext cx="10953750" cy="5281614"/>
          </a:xfrm>
        </p:spPr>
        <p:txBody>
          <a:bodyPr>
            <a:normAutofit/>
          </a:bodyPr>
          <a:lstStyle/>
          <a:p>
            <a:pPr marL="0" indent="0" algn="l" rtl="0" fontAlgn="base">
              <a:buNone/>
            </a:pPr>
            <a:endParaRPr lang="sv-SE" b="0" i="0" dirty="0">
              <a:solidFill>
                <a:srgbClr val="000000"/>
              </a:solidFill>
              <a:effectLst/>
              <a:latin typeface="Arial" panose="020B0604020202020204" pitchFamily="34" charset="0"/>
            </a:endParaRPr>
          </a:p>
          <a:p>
            <a:pPr algn="l" rtl="0" fontAlgn="base">
              <a:buFont typeface="+mj-lt"/>
              <a:buAutoNum type="arabicPeriod"/>
            </a:pPr>
            <a:r>
              <a:rPr lang="sv-SE" sz="1800" b="0" i="0" u="none" strike="noStrike" dirty="0">
                <a:solidFill>
                  <a:srgbClr val="000000"/>
                </a:solidFill>
                <a:effectLst/>
                <a:latin typeface="Calibri" panose="020F0502020204030204" pitchFamily="34" charset="0"/>
              </a:rPr>
              <a:t>Ersättningsgrundande mätning i utländsk avgångshamn med mätning för transportersättning i ankomsthamn</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mj-lt"/>
              <a:buAutoNum type="arabicPeriod"/>
            </a:pPr>
            <a:r>
              <a:rPr lang="sv-SE" sz="1800" b="0" i="0" u="none" strike="noStrike" dirty="0">
                <a:solidFill>
                  <a:srgbClr val="000000"/>
                </a:solidFill>
                <a:effectLst/>
                <a:latin typeface="Calibri" panose="020F0502020204030204" pitchFamily="34" charset="0"/>
              </a:rPr>
              <a:t>Ersättningsgrundande mätning i utländsk avgångshamn utan mätning för transportersättning i ankomsthamn</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mj-lt"/>
              <a:buAutoNum type="arabicPeriod"/>
            </a:pPr>
            <a:r>
              <a:rPr lang="sv-SE" sz="1800" b="0" i="0" u="none" strike="noStrike" dirty="0">
                <a:solidFill>
                  <a:srgbClr val="000000"/>
                </a:solidFill>
                <a:effectLst/>
                <a:latin typeface="Calibri" panose="020F0502020204030204" pitchFamily="34" charset="0"/>
              </a:rPr>
              <a:t>Ersättningsgrundande mätning (vägning) i svensk ankomsthamn med kollektiv</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marL="0" indent="0" algn="l" rtl="0" fontAlgn="base">
              <a:buNone/>
            </a:pPr>
            <a:r>
              <a:rPr lang="sv-SE" sz="1800" b="0" i="0" u="none" strike="noStrike" dirty="0">
                <a:solidFill>
                  <a:srgbClr val="000000"/>
                </a:solidFill>
                <a:effectLst/>
                <a:latin typeface="Calibri" panose="020F0502020204030204" pitchFamily="34" charset="0"/>
              </a:rPr>
              <a:t>      3a. Vägning med fordonsvåg med registrering av transportuppgifter (Begränsade kollektiv, Kollektivvariant 4 &amp; 6)</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marL="0" indent="0" algn="l" rtl="0" fontAlgn="base">
              <a:buNone/>
            </a:pPr>
            <a:r>
              <a:rPr lang="sv-SE" sz="1800" b="0" i="0" u="none" strike="noStrike" dirty="0">
                <a:solidFill>
                  <a:srgbClr val="000000"/>
                </a:solidFill>
                <a:effectLst/>
                <a:latin typeface="Calibri" panose="020F0502020204030204" pitchFamily="34" charset="0"/>
              </a:rPr>
              <a:t>      3b. Vägning med fordonsvåg utan registrering av transportuppgifter (Begränsade kollektiv, Kollektivvariant 4 &amp; 6)</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marL="0" indent="0" algn="l" rtl="0" fontAlgn="base">
              <a:buNone/>
            </a:pPr>
            <a:r>
              <a:rPr lang="sv-SE" sz="1800" b="0" i="0" u="none" strike="noStrike" dirty="0">
                <a:solidFill>
                  <a:srgbClr val="000000"/>
                </a:solidFill>
                <a:effectLst/>
                <a:latin typeface="Calibri" panose="020F0502020204030204" pitchFamily="34" charset="0"/>
              </a:rPr>
              <a:t>      3c. Vägning med hamnkran utan registrering av transportuppgifter (Begränsade kollektiv, Kollektivvariant 4 &amp; 6)</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mj-lt"/>
              <a:buAutoNum type="arabicPeriod" startAt="4"/>
            </a:pPr>
            <a:r>
              <a:rPr lang="sv-SE" sz="1800" b="0" i="0" u="none" strike="noStrike" dirty="0">
                <a:solidFill>
                  <a:srgbClr val="000000"/>
                </a:solidFill>
                <a:effectLst/>
                <a:latin typeface="Calibri" panose="020F0502020204030204" pitchFamily="34" charset="0"/>
              </a:rPr>
              <a:t>Ersättningsgrundande mätning (travmätning, vägning etc. utan kollektiv) i svensk ankomsthamn</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marL="0" indent="0" algn="l" rtl="0" fontAlgn="base">
              <a:buNone/>
            </a:pPr>
            <a:r>
              <a:rPr lang="sv-SE" sz="1800" b="0" i="0" u="none" strike="noStrike" dirty="0">
                <a:solidFill>
                  <a:srgbClr val="000000"/>
                </a:solidFill>
                <a:effectLst/>
                <a:latin typeface="Calibri" panose="020F0502020204030204" pitchFamily="34" charset="0"/>
              </a:rPr>
              <a:t>     4a.med mätning för transportersättning i ankommande hamn</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marL="0" indent="0" algn="l" rtl="0" fontAlgn="base">
              <a:buNone/>
            </a:pPr>
            <a:r>
              <a:rPr lang="sv-SE" sz="1800" b="0" i="0" u="none" strike="noStrike" dirty="0">
                <a:solidFill>
                  <a:srgbClr val="000000"/>
                </a:solidFill>
                <a:effectLst/>
                <a:latin typeface="Calibri" panose="020F0502020204030204" pitchFamily="34" charset="0"/>
              </a:rPr>
              <a:t>     4b. utan mätning för transportersättning i ankommande hamn</a:t>
            </a:r>
            <a:r>
              <a:rPr lang="en-US" sz="1800" b="0" i="0" dirty="0">
                <a:solidFill>
                  <a:srgbClr val="000000"/>
                </a:solidFill>
                <a:effectLst/>
                <a:latin typeface="Calibri" panose="020F0502020204030204" pitchFamily="34" charset="0"/>
              </a:rPr>
              <a:t>​</a:t>
            </a:r>
            <a:r>
              <a:rPr lang="sv-SE" sz="1800" b="0" i="0" dirty="0">
                <a:solidFill>
                  <a:srgbClr val="000000"/>
                </a:solidFill>
                <a:effectLst/>
                <a:latin typeface="Calibri" panose="020F0502020204030204" pitchFamily="34" charset="0"/>
              </a:rPr>
              <a:t>​</a:t>
            </a:r>
            <a:endParaRPr lang="sv-SE" b="0" i="0" dirty="0">
              <a:solidFill>
                <a:srgbClr val="000000"/>
              </a:solidFill>
              <a:effectLst/>
              <a:latin typeface="Arial" panose="020B0604020202020204" pitchFamily="34" charset="0"/>
            </a:endParaRPr>
          </a:p>
          <a:p>
            <a:pPr algn="l" rtl="0" fontAlgn="base">
              <a:buFont typeface="+mj-lt"/>
              <a:buAutoNum type="arabicPeriod" startAt="5"/>
            </a:pPr>
            <a:r>
              <a:rPr lang="sv-SE" sz="1800" b="0" u="none" strike="noStrike" dirty="0">
                <a:effectLst/>
                <a:latin typeface="Calibri" panose="020F0502020204030204" pitchFamily="34" charset="0"/>
              </a:rPr>
              <a:t>Ersättningsgrundande mätning (travmätning, vägning etc.) i svensk avgångshamn</a:t>
            </a:r>
            <a:r>
              <a:rPr lang="en-US" sz="1800" b="0" dirty="0">
                <a:effectLst/>
                <a:latin typeface="Calibri" panose="020F0502020204030204" pitchFamily="34" charset="0"/>
              </a:rPr>
              <a:t>​</a:t>
            </a:r>
            <a:endParaRPr lang="en-US" dirty="0">
              <a:latin typeface="Arial" panose="020B0604020202020204" pitchFamily="34" charset="0"/>
            </a:endParaRPr>
          </a:p>
          <a:p>
            <a:pPr algn="l" rtl="0" fontAlgn="base">
              <a:buFont typeface="+mj-lt"/>
              <a:buAutoNum type="arabicPeriod" startAt="5"/>
            </a:pPr>
            <a:r>
              <a:rPr lang="sv-SE" sz="1800" b="0" u="none" strike="noStrike" dirty="0">
                <a:effectLst/>
                <a:latin typeface="Calibri" panose="020F0502020204030204" pitchFamily="34" charset="0"/>
              </a:rPr>
              <a:t>Avgångsmätning från Svensk hamn till utländsk hamn</a:t>
            </a:r>
            <a:r>
              <a:rPr lang="en-US" sz="1800" b="0" dirty="0">
                <a:effectLst/>
                <a:latin typeface="Calibri" panose="020F0502020204030204" pitchFamily="34" charset="0"/>
              </a:rPr>
              <a:t>​</a:t>
            </a:r>
            <a:endParaRPr lang="en-US" b="0" dirty="0">
              <a:effectLst/>
              <a:latin typeface="Arial" panose="020B0604020202020204" pitchFamily="34" charset="0"/>
            </a:endParaRPr>
          </a:p>
          <a:p>
            <a:pPr marL="0" indent="0" algn="l" rtl="0" fontAlgn="base">
              <a:buNone/>
            </a:pPr>
            <a:r>
              <a:rPr lang="sv-SE" sz="1800" b="0" u="none" strike="noStrike" dirty="0">
                <a:effectLst/>
                <a:latin typeface="Calibri" panose="020F0502020204030204" pitchFamily="34" charset="0"/>
              </a:rPr>
              <a:t>    a) Mäts på lastbil vid ankomst till avgångshamnen (Mottagningsplats 1) samt vid lossning av fartyg ankomsthamn(mottagningsplats)</a:t>
            </a:r>
            <a:endParaRPr lang="en-US" b="0" dirty="0">
              <a:effectLst/>
              <a:latin typeface="Arial" panose="020B0604020202020204" pitchFamily="34" charset="0"/>
            </a:endParaRPr>
          </a:p>
          <a:p>
            <a:pPr marL="0" indent="0">
              <a:buNone/>
            </a:pPr>
            <a:endParaRPr lang="sv-SE" dirty="0"/>
          </a:p>
        </p:txBody>
      </p:sp>
      <p:sp>
        <p:nvSpPr>
          <p:cNvPr id="4" name="textruta 3">
            <a:extLst>
              <a:ext uri="{FF2B5EF4-FFF2-40B4-BE49-F238E27FC236}">
                <a16:creationId xmlns:a16="http://schemas.microsoft.com/office/drawing/2014/main" id="{34C48398-0E35-2D18-3143-FE71329110C2}"/>
              </a:ext>
            </a:extLst>
          </p:cNvPr>
          <p:cNvSpPr txBox="1"/>
          <p:nvPr/>
        </p:nvSpPr>
        <p:spPr>
          <a:xfrm rot="2330718">
            <a:off x="9832817" y="739144"/>
            <a:ext cx="15798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Arbetsmaterial</a:t>
            </a:r>
          </a:p>
        </p:txBody>
      </p:sp>
      <p:pic>
        <p:nvPicPr>
          <p:cNvPr id="6" name="Bildobjekt 5">
            <a:extLst>
              <a:ext uri="{FF2B5EF4-FFF2-40B4-BE49-F238E27FC236}">
                <a16:creationId xmlns:a16="http://schemas.microsoft.com/office/drawing/2014/main" id="{05D37857-6851-133E-4DA1-AC7D19FAE313}"/>
              </a:ext>
            </a:extLst>
          </p:cNvPr>
          <p:cNvPicPr>
            <a:picLocks noChangeAspect="1"/>
          </p:cNvPicPr>
          <p:nvPr/>
        </p:nvPicPr>
        <p:blipFill>
          <a:blip r:embed="rId2"/>
          <a:stretch>
            <a:fillRect/>
          </a:stretch>
        </p:blipFill>
        <p:spPr>
          <a:xfrm>
            <a:off x="11120570" y="175619"/>
            <a:ext cx="1057275" cy="857250"/>
          </a:xfrm>
          <a:prstGeom prst="rect">
            <a:avLst/>
          </a:prstGeom>
        </p:spPr>
      </p:pic>
    </p:spTree>
    <p:extLst>
      <p:ext uri="{BB962C8B-B14F-4D97-AF65-F5344CB8AC3E}">
        <p14:creationId xmlns:p14="http://schemas.microsoft.com/office/powerpoint/2010/main" val="15802458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ihandsfigur: Form 18">
            <a:extLst>
              <a:ext uri="{FF2B5EF4-FFF2-40B4-BE49-F238E27FC236}">
                <a16:creationId xmlns:a16="http://schemas.microsoft.com/office/drawing/2014/main" id="{5BB7EF22-27DC-0917-89F9-EDBA29C781D9}"/>
              </a:ext>
            </a:extLst>
          </p:cNvPr>
          <p:cNvSpPr/>
          <p:nvPr/>
        </p:nvSpPr>
        <p:spPr>
          <a:xfrm>
            <a:off x="3049397" y="107092"/>
            <a:ext cx="8205664" cy="6612635"/>
          </a:xfrm>
          <a:custGeom>
            <a:avLst/>
            <a:gdLst>
              <a:gd name="connsiteX0" fmla="*/ 1118949 w 8205664"/>
              <a:gd name="connsiteY0" fmla="*/ 57665 h 6612635"/>
              <a:gd name="connsiteX1" fmla="*/ 1044808 w 8205664"/>
              <a:gd name="connsiteY1" fmla="*/ 675503 h 6612635"/>
              <a:gd name="connsiteX2" fmla="*/ 1044808 w 8205664"/>
              <a:gd name="connsiteY2" fmla="*/ 799070 h 6612635"/>
              <a:gd name="connsiteX3" fmla="*/ 1020095 w 8205664"/>
              <a:gd name="connsiteY3" fmla="*/ 1079157 h 6612635"/>
              <a:gd name="connsiteX4" fmla="*/ 723533 w 8205664"/>
              <a:gd name="connsiteY4" fmla="*/ 3023286 h 6612635"/>
              <a:gd name="connsiteX5" fmla="*/ 978906 w 8205664"/>
              <a:gd name="connsiteY5" fmla="*/ 3665838 h 6612635"/>
              <a:gd name="connsiteX6" fmla="*/ 674106 w 8205664"/>
              <a:gd name="connsiteY6" fmla="*/ 4300151 h 6612635"/>
              <a:gd name="connsiteX7" fmla="*/ 624679 w 8205664"/>
              <a:gd name="connsiteY7" fmla="*/ 4415481 h 6612635"/>
              <a:gd name="connsiteX8" fmla="*/ 492873 w 8205664"/>
              <a:gd name="connsiteY8" fmla="*/ 4852086 h 6612635"/>
              <a:gd name="connsiteX9" fmla="*/ 311641 w 8205664"/>
              <a:gd name="connsiteY9" fmla="*/ 5560540 h 6612635"/>
              <a:gd name="connsiteX10" fmla="*/ 163360 w 8205664"/>
              <a:gd name="connsiteY10" fmla="*/ 5873578 h 6612635"/>
              <a:gd name="connsiteX11" fmla="*/ 23317 w 8205664"/>
              <a:gd name="connsiteY11" fmla="*/ 6260757 h 6612635"/>
              <a:gd name="connsiteX12" fmla="*/ 682344 w 8205664"/>
              <a:gd name="connsiteY12" fmla="*/ 6532605 h 6612635"/>
              <a:gd name="connsiteX13" fmla="*/ 1662646 w 8205664"/>
              <a:gd name="connsiteY13" fmla="*/ 6549081 h 6612635"/>
              <a:gd name="connsiteX14" fmla="*/ 2832419 w 8205664"/>
              <a:gd name="connsiteY14" fmla="*/ 6524367 h 6612635"/>
              <a:gd name="connsiteX15" fmla="*/ 3928052 w 8205664"/>
              <a:gd name="connsiteY15" fmla="*/ 6549081 h 6612635"/>
              <a:gd name="connsiteX16" fmla="*/ 4257565 w 8205664"/>
              <a:gd name="connsiteY16" fmla="*/ 6582032 h 6612635"/>
              <a:gd name="connsiteX17" fmla="*/ 4496462 w 8205664"/>
              <a:gd name="connsiteY17" fmla="*/ 6063049 h 6612635"/>
              <a:gd name="connsiteX18" fmla="*/ 4578841 w 8205664"/>
              <a:gd name="connsiteY18" fmla="*/ 5741773 h 6612635"/>
              <a:gd name="connsiteX19" fmla="*/ 4768311 w 8205664"/>
              <a:gd name="connsiteY19" fmla="*/ 5206313 h 6612635"/>
              <a:gd name="connsiteX20" fmla="*/ 4900117 w 8205664"/>
              <a:gd name="connsiteY20" fmla="*/ 4572000 h 6612635"/>
              <a:gd name="connsiteX21" fmla="*/ 5097825 w 8205664"/>
              <a:gd name="connsiteY21" fmla="*/ 3937686 h 6612635"/>
              <a:gd name="connsiteX22" fmla="*/ 5493241 w 8205664"/>
              <a:gd name="connsiteY22" fmla="*/ 3566984 h 6612635"/>
              <a:gd name="connsiteX23" fmla="*/ 7338517 w 8205664"/>
              <a:gd name="connsiteY23" fmla="*/ 3517557 h 6612635"/>
              <a:gd name="connsiteX24" fmla="*/ 7857500 w 8205664"/>
              <a:gd name="connsiteY24" fmla="*/ 3385751 h 6612635"/>
              <a:gd name="connsiteX25" fmla="*/ 8178776 w 8205664"/>
              <a:gd name="connsiteY25" fmla="*/ 2718486 h 6612635"/>
              <a:gd name="connsiteX26" fmla="*/ 8162300 w 8205664"/>
              <a:gd name="connsiteY26" fmla="*/ 1787611 h 6612635"/>
              <a:gd name="connsiteX27" fmla="*/ 7956354 w 8205664"/>
              <a:gd name="connsiteY27" fmla="*/ 1507524 h 6612635"/>
              <a:gd name="connsiteX28" fmla="*/ 6910149 w 8205664"/>
              <a:gd name="connsiteY28" fmla="*/ 1318054 h 6612635"/>
              <a:gd name="connsiteX29" fmla="*/ 5896895 w 8205664"/>
              <a:gd name="connsiteY29" fmla="*/ 1293340 h 6612635"/>
              <a:gd name="connsiteX30" fmla="*/ 5064873 w 8205664"/>
              <a:gd name="connsiteY30" fmla="*/ 1301578 h 6612635"/>
              <a:gd name="connsiteX31" fmla="*/ 4455273 w 8205664"/>
              <a:gd name="connsiteY31" fmla="*/ 757881 h 6612635"/>
              <a:gd name="connsiteX32" fmla="*/ 4595317 w 8205664"/>
              <a:gd name="connsiteY32" fmla="*/ 131805 h 6612635"/>
              <a:gd name="connsiteX33" fmla="*/ 4587079 w 8205664"/>
              <a:gd name="connsiteY33" fmla="*/ 0 h 6612635"/>
              <a:gd name="connsiteX34" fmla="*/ 1118949 w 8205664"/>
              <a:gd name="connsiteY34" fmla="*/ 57665 h 661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205664" h="6612635">
                <a:moveTo>
                  <a:pt x="1118949" y="57665"/>
                </a:moveTo>
                <a:cubicBezTo>
                  <a:pt x="1088057" y="304800"/>
                  <a:pt x="1057165" y="551936"/>
                  <a:pt x="1044808" y="675503"/>
                </a:cubicBezTo>
                <a:cubicBezTo>
                  <a:pt x="1032451" y="799070"/>
                  <a:pt x="1048927" y="731794"/>
                  <a:pt x="1044808" y="799070"/>
                </a:cubicBezTo>
                <a:cubicBezTo>
                  <a:pt x="1040689" y="866346"/>
                  <a:pt x="1073641" y="708454"/>
                  <a:pt x="1020095" y="1079157"/>
                </a:cubicBezTo>
                <a:cubicBezTo>
                  <a:pt x="966549" y="1449860"/>
                  <a:pt x="730398" y="2592173"/>
                  <a:pt x="723533" y="3023286"/>
                </a:cubicBezTo>
                <a:cubicBezTo>
                  <a:pt x="716668" y="3454399"/>
                  <a:pt x="987144" y="3453027"/>
                  <a:pt x="978906" y="3665838"/>
                </a:cubicBezTo>
                <a:cubicBezTo>
                  <a:pt x="970668" y="3878649"/>
                  <a:pt x="733144" y="4175211"/>
                  <a:pt x="674106" y="4300151"/>
                </a:cubicBezTo>
                <a:cubicBezTo>
                  <a:pt x="615068" y="4425091"/>
                  <a:pt x="654884" y="4323492"/>
                  <a:pt x="624679" y="4415481"/>
                </a:cubicBezTo>
                <a:cubicBezTo>
                  <a:pt x="594473" y="4507470"/>
                  <a:pt x="545046" y="4661243"/>
                  <a:pt x="492873" y="4852086"/>
                </a:cubicBezTo>
                <a:cubicBezTo>
                  <a:pt x="440700" y="5042929"/>
                  <a:pt x="366560" y="5390292"/>
                  <a:pt x="311641" y="5560540"/>
                </a:cubicBezTo>
                <a:cubicBezTo>
                  <a:pt x="256722" y="5730788"/>
                  <a:pt x="211414" y="5756875"/>
                  <a:pt x="163360" y="5873578"/>
                </a:cubicBezTo>
                <a:cubicBezTo>
                  <a:pt x="115306" y="5990281"/>
                  <a:pt x="-63180" y="6150919"/>
                  <a:pt x="23317" y="6260757"/>
                </a:cubicBezTo>
                <a:cubicBezTo>
                  <a:pt x="109814" y="6370595"/>
                  <a:pt x="409123" y="6484551"/>
                  <a:pt x="682344" y="6532605"/>
                </a:cubicBezTo>
                <a:cubicBezTo>
                  <a:pt x="955565" y="6580659"/>
                  <a:pt x="1304300" y="6550454"/>
                  <a:pt x="1662646" y="6549081"/>
                </a:cubicBezTo>
                <a:cubicBezTo>
                  <a:pt x="2020992" y="6547708"/>
                  <a:pt x="2454851" y="6524367"/>
                  <a:pt x="2832419" y="6524367"/>
                </a:cubicBezTo>
                <a:cubicBezTo>
                  <a:pt x="3209987" y="6524367"/>
                  <a:pt x="3690528" y="6539470"/>
                  <a:pt x="3928052" y="6549081"/>
                </a:cubicBezTo>
                <a:cubicBezTo>
                  <a:pt x="4165576" y="6558692"/>
                  <a:pt x="4162830" y="6663037"/>
                  <a:pt x="4257565" y="6582032"/>
                </a:cubicBezTo>
                <a:cubicBezTo>
                  <a:pt x="4352300" y="6501027"/>
                  <a:pt x="4442916" y="6203092"/>
                  <a:pt x="4496462" y="6063049"/>
                </a:cubicBezTo>
                <a:cubicBezTo>
                  <a:pt x="4550008" y="5923006"/>
                  <a:pt x="4533533" y="5884562"/>
                  <a:pt x="4578841" y="5741773"/>
                </a:cubicBezTo>
                <a:cubicBezTo>
                  <a:pt x="4624149" y="5598984"/>
                  <a:pt x="4714765" y="5401275"/>
                  <a:pt x="4768311" y="5206313"/>
                </a:cubicBezTo>
                <a:cubicBezTo>
                  <a:pt x="4821857" y="5011351"/>
                  <a:pt x="4845198" y="4783438"/>
                  <a:pt x="4900117" y="4572000"/>
                </a:cubicBezTo>
                <a:cubicBezTo>
                  <a:pt x="4955036" y="4360562"/>
                  <a:pt x="4998971" y="4105189"/>
                  <a:pt x="5097825" y="3937686"/>
                </a:cubicBezTo>
                <a:cubicBezTo>
                  <a:pt x="5196679" y="3770183"/>
                  <a:pt x="5119793" y="3637005"/>
                  <a:pt x="5493241" y="3566984"/>
                </a:cubicBezTo>
                <a:cubicBezTo>
                  <a:pt x="5866689" y="3496963"/>
                  <a:pt x="6944474" y="3547763"/>
                  <a:pt x="7338517" y="3517557"/>
                </a:cubicBezTo>
                <a:cubicBezTo>
                  <a:pt x="7732560" y="3487352"/>
                  <a:pt x="7717457" y="3518929"/>
                  <a:pt x="7857500" y="3385751"/>
                </a:cubicBezTo>
                <a:cubicBezTo>
                  <a:pt x="7997543" y="3252573"/>
                  <a:pt x="8127976" y="2984843"/>
                  <a:pt x="8178776" y="2718486"/>
                </a:cubicBezTo>
                <a:cubicBezTo>
                  <a:pt x="8229576" y="2452129"/>
                  <a:pt x="8199370" y="1989438"/>
                  <a:pt x="8162300" y="1787611"/>
                </a:cubicBezTo>
                <a:cubicBezTo>
                  <a:pt x="8125230" y="1585784"/>
                  <a:pt x="8165046" y="1585784"/>
                  <a:pt x="7956354" y="1507524"/>
                </a:cubicBezTo>
                <a:cubicBezTo>
                  <a:pt x="7747662" y="1429265"/>
                  <a:pt x="7253392" y="1353751"/>
                  <a:pt x="6910149" y="1318054"/>
                </a:cubicBezTo>
                <a:cubicBezTo>
                  <a:pt x="6566906" y="1282357"/>
                  <a:pt x="5896895" y="1293340"/>
                  <a:pt x="5896895" y="1293340"/>
                </a:cubicBezTo>
                <a:cubicBezTo>
                  <a:pt x="5589349" y="1290594"/>
                  <a:pt x="5305143" y="1390821"/>
                  <a:pt x="5064873" y="1301578"/>
                </a:cubicBezTo>
                <a:cubicBezTo>
                  <a:pt x="4824603" y="1212335"/>
                  <a:pt x="4533532" y="952843"/>
                  <a:pt x="4455273" y="757881"/>
                </a:cubicBezTo>
                <a:cubicBezTo>
                  <a:pt x="4377014" y="562919"/>
                  <a:pt x="4573349" y="258118"/>
                  <a:pt x="4595317" y="131805"/>
                </a:cubicBezTo>
                <a:cubicBezTo>
                  <a:pt x="4617285" y="5492"/>
                  <a:pt x="5169220" y="13730"/>
                  <a:pt x="4587079" y="0"/>
                </a:cubicBezTo>
                <a:lnTo>
                  <a:pt x="1118949" y="57665"/>
                </a:lnTo>
                <a:close/>
              </a:path>
            </a:pathLst>
          </a:cu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Bildobjekt 3">
            <a:extLst>
              <a:ext uri="{FF2B5EF4-FFF2-40B4-BE49-F238E27FC236}">
                <a16:creationId xmlns:a16="http://schemas.microsoft.com/office/drawing/2014/main" id="{027D33AE-0751-DE2E-44B5-C100592118E3}"/>
              </a:ext>
            </a:extLst>
          </p:cNvPr>
          <p:cNvPicPr>
            <a:picLocks noChangeAspect="1"/>
          </p:cNvPicPr>
          <p:nvPr/>
        </p:nvPicPr>
        <p:blipFill>
          <a:blip r:embed="rId2"/>
          <a:stretch>
            <a:fillRect/>
          </a:stretch>
        </p:blipFill>
        <p:spPr>
          <a:xfrm flipH="1">
            <a:off x="7711808" y="4160396"/>
            <a:ext cx="758276" cy="524195"/>
          </a:xfrm>
          <a:prstGeom prst="rect">
            <a:avLst/>
          </a:prstGeom>
        </p:spPr>
      </p:pic>
      <p:sp>
        <p:nvSpPr>
          <p:cNvPr id="5" name="Pil: höger 4">
            <a:extLst>
              <a:ext uri="{FF2B5EF4-FFF2-40B4-BE49-F238E27FC236}">
                <a16:creationId xmlns:a16="http://schemas.microsoft.com/office/drawing/2014/main" id="{983740D2-5FDB-65CC-00A3-105951F94492}"/>
              </a:ext>
            </a:extLst>
          </p:cNvPr>
          <p:cNvSpPr/>
          <p:nvPr/>
        </p:nvSpPr>
        <p:spPr>
          <a:xfrm flipH="1">
            <a:off x="8462184" y="4936389"/>
            <a:ext cx="1557497" cy="299594"/>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ktangel: rundade hörn 5">
            <a:extLst>
              <a:ext uri="{FF2B5EF4-FFF2-40B4-BE49-F238E27FC236}">
                <a16:creationId xmlns:a16="http://schemas.microsoft.com/office/drawing/2014/main" id="{61DEC402-2929-2F5D-CB09-524639608E3D}"/>
              </a:ext>
            </a:extLst>
          </p:cNvPr>
          <p:cNvSpPr/>
          <p:nvPr/>
        </p:nvSpPr>
        <p:spPr>
          <a:xfrm>
            <a:off x="8724040" y="4834985"/>
            <a:ext cx="1159292" cy="57309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white"/>
                </a:solidFill>
                <a:effectLst/>
                <a:uLnTx/>
                <a:uFillTx/>
                <a:latin typeface="Calibri" panose="020F0502020204030204"/>
                <a:ea typeface="+mn-ea"/>
                <a:cs typeface="+mn-cs"/>
              </a:rPr>
              <a:t>Bestämning av bruttovolym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prstClr val="white"/>
                </a:solidFill>
                <a:effectLst/>
                <a:uLnTx/>
                <a:uFillTx/>
                <a:latin typeface="Calibri" panose="020F0502020204030204"/>
                <a:ea typeface="+mn-ea"/>
                <a:cs typeface="+mn-cs"/>
              </a:rPr>
              <a:t>MTJ-500004</a:t>
            </a:r>
          </a:p>
        </p:txBody>
      </p:sp>
      <p:sp>
        <p:nvSpPr>
          <p:cNvPr id="7" name="textruta 6">
            <a:extLst>
              <a:ext uri="{FF2B5EF4-FFF2-40B4-BE49-F238E27FC236}">
                <a16:creationId xmlns:a16="http://schemas.microsoft.com/office/drawing/2014/main" id="{E80B8AB1-C013-16B4-263A-312FACCB414D}"/>
              </a:ext>
            </a:extLst>
          </p:cNvPr>
          <p:cNvSpPr txBox="1"/>
          <p:nvPr/>
        </p:nvSpPr>
        <p:spPr>
          <a:xfrm>
            <a:off x="8750241" y="4561481"/>
            <a:ext cx="100453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Calibri" panose="020F0502020204030204"/>
                <a:ea typeface="+mn-ea"/>
                <a:cs typeface="+mn-cs"/>
              </a:rPr>
              <a:t>Mätningsflöde</a:t>
            </a:r>
          </a:p>
        </p:txBody>
      </p:sp>
      <p:sp>
        <p:nvSpPr>
          <p:cNvPr id="8" name="textruta 7">
            <a:extLst>
              <a:ext uri="{FF2B5EF4-FFF2-40B4-BE49-F238E27FC236}">
                <a16:creationId xmlns:a16="http://schemas.microsoft.com/office/drawing/2014/main" id="{945D1177-7A45-0C10-1901-2DBB1F254BC3}"/>
              </a:ext>
            </a:extLst>
          </p:cNvPr>
          <p:cNvSpPr txBox="1"/>
          <p:nvPr/>
        </p:nvSpPr>
        <p:spPr>
          <a:xfrm>
            <a:off x="8438413" y="5523906"/>
            <a:ext cx="205767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prstClr val="black"/>
                </a:solidFill>
                <a:effectLst/>
                <a:uLnTx/>
                <a:uFillTx/>
                <a:latin typeface="Calibri" panose="020F0502020204030204"/>
                <a:ea typeface="+mn-ea"/>
                <a:cs typeface="+mn-cs"/>
              </a:rPr>
              <a:t>Mätplats: Tallinshamn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prstClr val="black"/>
                </a:solidFill>
                <a:effectLst/>
                <a:uLnTx/>
                <a:uFillTx/>
                <a:latin typeface="Calibri" panose="020F0502020204030204"/>
                <a:ea typeface="+mn-ea"/>
                <a:cs typeface="+mn-cs"/>
              </a:rPr>
              <a:t>Mätande företag: VMF </a:t>
            </a:r>
            <a:r>
              <a:rPr kumimoji="0" lang="sv-SE" sz="1050" b="0" i="0" u="none" strike="noStrike" kern="1200" cap="none" spc="0" normalizeH="0" baseline="0" noProof="0" err="1">
                <a:ln>
                  <a:noFill/>
                </a:ln>
                <a:solidFill>
                  <a:prstClr val="black"/>
                </a:solidFill>
                <a:effectLst/>
                <a:uLnTx/>
                <a:uFillTx/>
                <a:latin typeface="Calibri" panose="020F0502020204030204"/>
                <a:ea typeface="+mn-ea"/>
                <a:cs typeface="+mn-cs"/>
              </a:rPr>
              <a:t>Latvia</a:t>
            </a:r>
            <a:endParaRPr kumimoji="0" lang="sv-SE"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Bildobjekt 8">
            <a:extLst>
              <a:ext uri="{FF2B5EF4-FFF2-40B4-BE49-F238E27FC236}">
                <a16:creationId xmlns:a16="http://schemas.microsoft.com/office/drawing/2014/main" id="{3E628327-46CC-962D-FFA6-C8B206308C0C}"/>
              </a:ext>
            </a:extLst>
          </p:cNvPr>
          <p:cNvPicPr>
            <a:picLocks noChangeAspect="1"/>
          </p:cNvPicPr>
          <p:nvPr/>
        </p:nvPicPr>
        <p:blipFill>
          <a:blip r:embed="rId2"/>
          <a:stretch>
            <a:fillRect/>
          </a:stretch>
        </p:blipFill>
        <p:spPr>
          <a:xfrm flipH="1">
            <a:off x="3555093" y="1755142"/>
            <a:ext cx="755284" cy="495356"/>
          </a:xfrm>
          <a:prstGeom prst="rect">
            <a:avLst/>
          </a:prstGeom>
        </p:spPr>
      </p:pic>
      <p:sp>
        <p:nvSpPr>
          <p:cNvPr id="14" name="textruta 13">
            <a:extLst>
              <a:ext uri="{FF2B5EF4-FFF2-40B4-BE49-F238E27FC236}">
                <a16:creationId xmlns:a16="http://schemas.microsoft.com/office/drawing/2014/main" id="{61D9F5B4-5BE4-A77E-08F8-E4A1AE285102}"/>
              </a:ext>
            </a:extLst>
          </p:cNvPr>
          <p:cNvSpPr txBox="1"/>
          <p:nvPr/>
        </p:nvSpPr>
        <p:spPr>
          <a:xfrm>
            <a:off x="179227" y="111173"/>
            <a:ext cx="1896673" cy="253916"/>
          </a:xfrm>
          <a:prstGeom prst="rect">
            <a:avLst/>
          </a:prstGeom>
        </p:spPr>
        <p:txBody>
          <a:bodyPr wrap="none">
            <a:spAutoFit/>
          </a:bodyPr>
          <a:lstStyle>
            <a:defPPr>
              <a:defRPr lang="sv-SE"/>
            </a:defPPr>
            <a:lvl1pPr>
              <a:defRPr sz="105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prstClr val="black"/>
                </a:solidFill>
                <a:effectLst/>
                <a:uLnTx/>
                <a:uFillTx/>
                <a:latin typeface="Calibri" panose="020F0502020204030204"/>
                <a:ea typeface="+mn-ea"/>
                <a:cs typeface="+mn-cs"/>
              </a:rPr>
              <a:t>Mottagningsplats: Gussjö Bruk</a:t>
            </a:r>
          </a:p>
        </p:txBody>
      </p:sp>
      <p:pic>
        <p:nvPicPr>
          <p:cNvPr id="15" name="Bildobjekt 14">
            <a:extLst>
              <a:ext uri="{FF2B5EF4-FFF2-40B4-BE49-F238E27FC236}">
                <a16:creationId xmlns:a16="http://schemas.microsoft.com/office/drawing/2014/main" id="{11FFDFDC-EBBD-136A-7984-7321092BFD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897" y="503770"/>
            <a:ext cx="1450662" cy="871844"/>
          </a:xfrm>
          <a:prstGeom prst="rect">
            <a:avLst/>
          </a:prstGeom>
        </p:spPr>
      </p:pic>
      <p:pic>
        <p:nvPicPr>
          <p:cNvPr id="16" name="Picture 2">
            <a:extLst>
              <a:ext uri="{FF2B5EF4-FFF2-40B4-BE49-F238E27FC236}">
                <a16:creationId xmlns:a16="http://schemas.microsoft.com/office/drawing/2014/main" id="{E131B730-F248-5465-1F49-94B9F63F90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6812" y="1220339"/>
            <a:ext cx="1210962" cy="564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Pil: höger 19">
            <a:extLst>
              <a:ext uri="{FF2B5EF4-FFF2-40B4-BE49-F238E27FC236}">
                <a16:creationId xmlns:a16="http://schemas.microsoft.com/office/drawing/2014/main" id="{6FCC429F-39E4-926F-6043-BB2965D4FFD4}"/>
              </a:ext>
            </a:extLst>
          </p:cNvPr>
          <p:cNvSpPr/>
          <p:nvPr/>
        </p:nvSpPr>
        <p:spPr>
          <a:xfrm flipH="1">
            <a:off x="-1" y="2549503"/>
            <a:ext cx="2767914" cy="299594"/>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ktangel: rundade hörn 20">
            <a:extLst>
              <a:ext uri="{FF2B5EF4-FFF2-40B4-BE49-F238E27FC236}">
                <a16:creationId xmlns:a16="http://schemas.microsoft.com/office/drawing/2014/main" id="{8B73D5A4-D614-6479-3E7C-0F6BA61CE62C}"/>
              </a:ext>
            </a:extLst>
          </p:cNvPr>
          <p:cNvSpPr/>
          <p:nvPr/>
        </p:nvSpPr>
        <p:spPr>
          <a:xfrm>
            <a:off x="352409" y="2400006"/>
            <a:ext cx="1159292" cy="57309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white"/>
                </a:solidFill>
                <a:effectLst/>
                <a:uLnTx/>
                <a:uFillTx/>
                <a:latin typeface="Calibri" panose="020F0502020204030204"/>
                <a:ea typeface="+mn-ea"/>
                <a:cs typeface="+mn-cs"/>
              </a:rPr>
              <a:t>Mottagnings-kontroll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prstClr val="white"/>
                </a:solidFill>
                <a:effectLst/>
                <a:uLnTx/>
                <a:uFillTx/>
                <a:latin typeface="Calibri" panose="020F0502020204030204"/>
                <a:ea typeface="+mn-ea"/>
                <a:cs typeface="+mn-cs"/>
              </a:rPr>
              <a:t>MTJ-100005</a:t>
            </a:r>
          </a:p>
        </p:txBody>
      </p:sp>
      <p:sp>
        <p:nvSpPr>
          <p:cNvPr id="22" name="textruta 21">
            <a:extLst>
              <a:ext uri="{FF2B5EF4-FFF2-40B4-BE49-F238E27FC236}">
                <a16:creationId xmlns:a16="http://schemas.microsoft.com/office/drawing/2014/main" id="{EAF3DEBC-3385-6B06-08F6-FC9AEC215786}"/>
              </a:ext>
            </a:extLst>
          </p:cNvPr>
          <p:cNvSpPr txBox="1"/>
          <p:nvPr/>
        </p:nvSpPr>
        <p:spPr>
          <a:xfrm>
            <a:off x="332540" y="2050443"/>
            <a:ext cx="23254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Calibri" panose="020F0502020204030204"/>
                <a:ea typeface="+mn-ea"/>
                <a:cs typeface="+mn-cs"/>
              </a:rPr>
              <a:t>Mätningsflöde utan ersättningsgrundande mätningstjänst</a:t>
            </a:r>
          </a:p>
        </p:txBody>
      </p:sp>
      <p:sp>
        <p:nvSpPr>
          <p:cNvPr id="23" name="textruta 22">
            <a:extLst>
              <a:ext uri="{FF2B5EF4-FFF2-40B4-BE49-F238E27FC236}">
                <a16:creationId xmlns:a16="http://schemas.microsoft.com/office/drawing/2014/main" id="{2408FBFB-B7C4-F74F-205D-554F0D1D8202}"/>
              </a:ext>
            </a:extLst>
          </p:cNvPr>
          <p:cNvSpPr txBox="1"/>
          <p:nvPr/>
        </p:nvSpPr>
        <p:spPr>
          <a:xfrm>
            <a:off x="208988" y="2986366"/>
            <a:ext cx="205767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black"/>
                </a:solidFill>
                <a:effectLst/>
                <a:uLnTx/>
                <a:uFillTx/>
                <a:latin typeface="Calibri" panose="020F0502020204030204"/>
                <a:ea typeface="+mn-ea"/>
                <a:cs typeface="+mn-cs"/>
              </a:rPr>
              <a:t>Mätplats: Gussjö Bruk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black"/>
                </a:solidFill>
                <a:effectLst/>
                <a:uLnTx/>
                <a:uFillTx/>
                <a:latin typeface="Calibri" panose="020F0502020204030204"/>
                <a:ea typeface="+mn-ea"/>
                <a:cs typeface="+mn-cs"/>
              </a:rPr>
              <a:t>Mätande företag: </a:t>
            </a:r>
            <a:r>
              <a:rPr kumimoji="0" lang="sv-SE" sz="1050" b="0" i="0" u="none" strike="noStrike" kern="1200" cap="none" spc="0" normalizeH="0" baseline="0" noProof="0" dirty="0" err="1">
                <a:ln>
                  <a:noFill/>
                </a:ln>
                <a:solidFill>
                  <a:prstClr val="black"/>
                </a:solidFill>
                <a:effectLst/>
                <a:uLnTx/>
                <a:uFillTx/>
                <a:latin typeface="Calibri" panose="020F0502020204030204"/>
                <a:ea typeface="+mn-ea"/>
                <a:cs typeface="+mn-cs"/>
              </a:rPr>
              <a:t>Biometria</a:t>
            </a:r>
            <a:endParaRPr kumimoji="0" lang="sv-SE"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ktangel: rundade hörn 24">
            <a:extLst>
              <a:ext uri="{FF2B5EF4-FFF2-40B4-BE49-F238E27FC236}">
                <a16:creationId xmlns:a16="http://schemas.microsoft.com/office/drawing/2014/main" id="{5EBA47D4-01A7-80BC-1976-325C333438FA}"/>
              </a:ext>
            </a:extLst>
          </p:cNvPr>
          <p:cNvSpPr/>
          <p:nvPr/>
        </p:nvSpPr>
        <p:spPr>
          <a:xfrm>
            <a:off x="1610708" y="2400006"/>
            <a:ext cx="878374" cy="57309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prstClr val="white"/>
                </a:solidFill>
                <a:effectLst/>
                <a:uLnTx/>
                <a:uFillTx/>
                <a:latin typeface="Calibri" panose="020F0502020204030204"/>
                <a:ea typeface="+mn-ea"/>
                <a:cs typeface="+mn-cs"/>
              </a:rPr>
              <a:t>Vägning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prstClr val="white"/>
                </a:solidFill>
                <a:effectLst/>
                <a:uLnTx/>
                <a:uFillTx/>
                <a:latin typeface="Calibri" panose="020F0502020204030204"/>
                <a:ea typeface="+mn-ea"/>
                <a:cs typeface="+mn-cs"/>
              </a:rPr>
              <a:t>MTJ-700015</a:t>
            </a:r>
          </a:p>
        </p:txBody>
      </p:sp>
      <p:sp>
        <p:nvSpPr>
          <p:cNvPr id="26" name="Rektangel: rundade hörn 25">
            <a:extLst>
              <a:ext uri="{FF2B5EF4-FFF2-40B4-BE49-F238E27FC236}">
                <a16:creationId xmlns:a16="http://schemas.microsoft.com/office/drawing/2014/main" id="{24037D13-52F3-7BD3-97BF-5E976E8F00CA}"/>
              </a:ext>
            </a:extLst>
          </p:cNvPr>
          <p:cNvSpPr/>
          <p:nvPr/>
        </p:nvSpPr>
        <p:spPr>
          <a:xfrm>
            <a:off x="7132162" y="4834985"/>
            <a:ext cx="1159292" cy="529605"/>
          </a:xfrm>
          <a:prstGeom prst="round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rPr>
              <a:t>5000m3f</a:t>
            </a:r>
          </a:p>
        </p:txBody>
      </p:sp>
      <p:sp>
        <p:nvSpPr>
          <p:cNvPr id="31" name="textruta 30">
            <a:extLst>
              <a:ext uri="{FF2B5EF4-FFF2-40B4-BE49-F238E27FC236}">
                <a16:creationId xmlns:a16="http://schemas.microsoft.com/office/drawing/2014/main" id="{01A6A96F-2E7D-3D99-EFB3-4330600DBA5E}"/>
              </a:ext>
            </a:extLst>
          </p:cNvPr>
          <p:cNvSpPr txBox="1"/>
          <p:nvPr/>
        </p:nvSpPr>
        <p:spPr>
          <a:xfrm>
            <a:off x="3440294" y="1345433"/>
            <a:ext cx="1101584" cy="415498"/>
          </a:xfrm>
          <a:prstGeom prst="rect">
            <a:avLst/>
          </a:prstGeom>
        </p:spPr>
        <p:txBody>
          <a:bodyPr wrap="none">
            <a:spAutoFit/>
          </a:bodyPr>
          <a:lstStyle>
            <a:defPPr>
              <a:defRPr lang="sv-SE"/>
            </a:defPPr>
            <a:lvl1pPr>
              <a:defRPr sz="105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black"/>
                </a:solidFill>
                <a:effectLst/>
                <a:uLnTx/>
                <a:uFillTx/>
                <a:latin typeface="Calibri" panose="020F0502020204030204"/>
                <a:ea typeface="+mn-ea"/>
                <a:cs typeface="+mn-cs"/>
              </a:rPr>
              <a:t>(Ankomsthamn)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err="1">
                <a:ln>
                  <a:noFill/>
                </a:ln>
                <a:solidFill>
                  <a:prstClr val="black"/>
                </a:solidFill>
                <a:effectLst/>
                <a:uLnTx/>
                <a:uFillTx/>
                <a:latin typeface="Calibri" panose="020F0502020204030204"/>
                <a:ea typeface="+mn-ea"/>
                <a:cs typeface="+mn-cs"/>
              </a:rPr>
              <a:t>Hämtplats</a:t>
            </a:r>
            <a:r>
              <a:rPr kumimoji="0" lang="sv-SE" sz="1050" b="0" i="0" u="none" strike="noStrike" kern="1200" cap="none" spc="0" normalizeH="0" baseline="0" noProof="0" dirty="0">
                <a:ln>
                  <a:noFill/>
                </a:ln>
                <a:solidFill>
                  <a:prstClr val="black"/>
                </a:solidFill>
                <a:effectLst/>
                <a:uLnTx/>
                <a:uFillTx/>
                <a:latin typeface="Calibri" panose="020F0502020204030204"/>
                <a:ea typeface="+mn-ea"/>
                <a:cs typeface="+mn-cs"/>
              </a:rPr>
              <a:t>: Luleå</a:t>
            </a:r>
          </a:p>
        </p:txBody>
      </p:sp>
      <p:sp>
        <p:nvSpPr>
          <p:cNvPr id="32" name="textruta 31">
            <a:extLst>
              <a:ext uri="{FF2B5EF4-FFF2-40B4-BE49-F238E27FC236}">
                <a16:creationId xmlns:a16="http://schemas.microsoft.com/office/drawing/2014/main" id="{3634C9D9-0E6C-1A57-530B-B8ACD538BA1F}"/>
              </a:ext>
            </a:extLst>
          </p:cNvPr>
          <p:cNvSpPr txBox="1"/>
          <p:nvPr/>
        </p:nvSpPr>
        <p:spPr>
          <a:xfrm>
            <a:off x="7135535" y="3686987"/>
            <a:ext cx="1933543" cy="415498"/>
          </a:xfrm>
          <a:prstGeom prst="rect">
            <a:avLst/>
          </a:prstGeom>
        </p:spPr>
        <p:txBody>
          <a:bodyPr wrap="none">
            <a:spAutoFit/>
          </a:bodyPr>
          <a:lstStyle>
            <a:defPPr>
              <a:defRPr lang="sv-SE"/>
            </a:defPPr>
            <a:lvl1pPr>
              <a:defRPr sz="105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prstClr val="black"/>
                </a:solidFill>
                <a:effectLst/>
                <a:uLnTx/>
                <a:uFillTx/>
                <a:latin typeface="Calibri" panose="020F0502020204030204"/>
                <a:ea typeface="+mn-ea"/>
                <a:cs typeface="+mn-cs"/>
              </a:rPr>
              <a:t>(Avgångshamn)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prstClr val="black"/>
                </a:solidFill>
                <a:effectLst/>
                <a:uLnTx/>
                <a:uFillTx/>
                <a:latin typeface="Calibri" panose="020F0502020204030204"/>
                <a:ea typeface="+mn-ea"/>
                <a:cs typeface="+mn-cs"/>
              </a:rPr>
              <a:t>Mottagningsplats: </a:t>
            </a:r>
            <a:r>
              <a:rPr kumimoji="0" lang="sv-SE" sz="1050" b="0" i="0" u="none" strike="noStrike" kern="1200" cap="none" spc="0" normalizeH="0" baseline="0" noProof="0" err="1">
                <a:ln>
                  <a:noFill/>
                </a:ln>
                <a:solidFill>
                  <a:prstClr val="black"/>
                </a:solidFill>
                <a:effectLst/>
                <a:uLnTx/>
                <a:uFillTx/>
                <a:latin typeface="Calibri" panose="020F0502020204030204"/>
                <a:ea typeface="+mn-ea"/>
                <a:cs typeface="+mn-cs"/>
              </a:rPr>
              <a:t>Tallinnshamn</a:t>
            </a:r>
            <a:endParaRPr kumimoji="0" lang="sv-SE"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textruta 65">
            <a:extLst>
              <a:ext uri="{FF2B5EF4-FFF2-40B4-BE49-F238E27FC236}">
                <a16:creationId xmlns:a16="http://schemas.microsoft.com/office/drawing/2014/main" id="{585D3226-17A4-68D7-B3E1-5546DED25F81}"/>
              </a:ext>
            </a:extLst>
          </p:cNvPr>
          <p:cNvSpPr txBox="1"/>
          <p:nvPr/>
        </p:nvSpPr>
        <p:spPr>
          <a:xfrm>
            <a:off x="8724040" y="4383821"/>
            <a:ext cx="1896673" cy="253916"/>
          </a:xfrm>
          <a:prstGeom prst="rect">
            <a:avLst/>
          </a:prstGeom>
        </p:spPr>
        <p:txBody>
          <a:bodyPr wrap="none">
            <a:spAutoFit/>
          </a:bodyPr>
          <a:lstStyle>
            <a:defPPr>
              <a:defRPr lang="sv-SE"/>
            </a:defPPr>
            <a:lvl1pPr>
              <a:defRPr sz="105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dirty="0">
                <a:ln>
                  <a:noFill/>
                </a:ln>
                <a:solidFill>
                  <a:prstClr val="black"/>
                </a:solidFill>
                <a:effectLst/>
                <a:uLnTx/>
                <a:uFillTx/>
                <a:latin typeface="Calibri" panose="020F0502020204030204"/>
                <a:ea typeface="+mn-ea"/>
                <a:cs typeface="+mn-cs"/>
              </a:rPr>
              <a:t>Mottagningsplats: Gussjö Bruk</a:t>
            </a:r>
          </a:p>
        </p:txBody>
      </p:sp>
      <p:sp>
        <p:nvSpPr>
          <p:cNvPr id="67" name="textruta 66">
            <a:extLst>
              <a:ext uri="{FF2B5EF4-FFF2-40B4-BE49-F238E27FC236}">
                <a16:creationId xmlns:a16="http://schemas.microsoft.com/office/drawing/2014/main" id="{68E4A5FE-4403-ACEB-CDF8-13F6EEE4EA9F}"/>
              </a:ext>
            </a:extLst>
          </p:cNvPr>
          <p:cNvSpPr txBox="1"/>
          <p:nvPr/>
        </p:nvSpPr>
        <p:spPr>
          <a:xfrm>
            <a:off x="6260757" y="2250498"/>
            <a:ext cx="19358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0070C0"/>
                </a:solidFill>
                <a:effectLst/>
                <a:uLnTx/>
                <a:uFillTx/>
                <a:latin typeface="Calibri" panose="020F0502020204030204"/>
                <a:ea typeface="+mn-ea"/>
                <a:cs typeface="+mn-cs"/>
              </a:rPr>
              <a:t>Östersjön</a:t>
            </a:r>
          </a:p>
        </p:txBody>
      </p:sp>
      <p:pic>
        <p:nvPicPr>
          <p:cNvPr id="68" name="Picture 2">
            <a:extLst>
              <a:ext uri="{FF2B5EF4-FFF2-40B4-BE49-F238E27FC236}">
                <a16:creationId xmlns:a16="http://schemas.microsoft.com/office/drawing/2014/main" id="{8A139830-9718-1FC9-DC8B-665484E6EC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86193" y="4571825"/>
            <a:ext cx="1210962" cy="564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2">
            <a:extLst>
              <a:ext uri="{FF2B5EF4-FFF2-40B4-BE49-F238E27FC236}">
                <a16:creationId xmlns:a16="http://schemas.microsoft.com/office/drawing/2014/main" id="{F1566445-60B6-9CAA-A54A-991840499C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0310" y="5247661"/>
            <a:ext cx="1210962" cy="564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2">
            <a:extLst>
              <a:ext uri="{FF2B5EF4-FFF2-40B4-BE49-F238E27FC236}">
                <a16:creationId xmlns:a16="http://schemas.microsoft.com/office/drawing/2014/main" id="{8AFC4B1F-99F0-BB92-1828-68C1A3C3C0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9580" y="5958035"/>
            <a:ext cx="1210962" cy="564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2" name="textruta 71">
            <a:extLst>
              <a:ext uri="{FF2B5EF4-FFF2-40B4-BE49-F238E27FC236}">
                <a16:creationId xmlns:a16="http://schemas.microsoft.com/office/drawing/2014/main" id="{A55C0465-CE9E-7673-1CE3-484B7C90939B}"/>
              </a:ext>
            </a:extLst>
          </p:cNvPr>
          <p:cNvSpPr txBox="1"/>
          <p:nvPr/>
        </p:nvSpPr>
        <p:spPr>
          <a:xfrm>
            <a:off x="9139880" y="3626119"/>
            <a:ext cx="312625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Calibri" panose="020F0502020204030204"/>
                <a:ea typeface="+mn-ea"/>
                <a:cs typeface="+mn-cs"/>
              </a:rPr>
              <a:t>Ersättningsgrundande mätning av råvara i avgående hamn </a:t>
            </a:r>
          </a:p>
        </p:txBody>
      </p:sp>
      <p:sp>
        <p:nvSpPr>
          <p:cNvPr id="74" name="textruta 73">
            <a:extLst>
              <a:ext uri="{FF2B5EF4-FFF2-40B4-BE49-F238E27FC236}">
                <a16:creationId xmlns:a16="http://schemas.microsoft.com/office/drawing/2014/main" id="{E90099D8-720C-84CF-EB83-6E1E8E45D5F8}"/>
              </a:ext>
            </a:extLst>
          </p:cNvPr>
          <p:cNvSpPr txBox="1"/>
          <p:nvPr/>
        </p:nvSpPr>
        <p:spPr>
          <a:xfrm>
            <a:off x="1996812" y="385051"/>
            <a:ext cx="2031325"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Calibri" panose="020F0502020204030204"/>
                <a:ea typeface="+mn-ea"/>
                <a:cs typeface="+mn-cs"/>
              </a:rPr>
              <a:t>”Lagerförflyttning” från ankommande hamn till förbrukande industri</a:t>
            </a:r>
          </a:p>
        </p:txBody>
      </p:sp>
      <p:sp>
        <p:nvSpPr>
          <p:cNvPr id="2" name="textruta 1">
            <a:extLst>
              <a:ext uri="{FF2B5EF4-FFF2-40B4-BE49-F238E27FC236}">
                <a16:creationId xmlns:a16="http://schemas.microsoft.com/office/drawing/2014/main" id="{2D6B655E-5D83-208A-55FC-6E088AC9EF68}"/>
              </a:ext>
            </a:extLst>
          </p:cNvPr>
          <p:cNvSpPr txBox="1"/>
          <p:nvPr/>
        </p:nvSpPr>
        <p:spPr>
          <a:xfrm>
            <a:off x="227998" y="5045172"/>
            <a:ext cx="296046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Viol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Fria termer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Frångrepp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Transportslag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LKF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Lägesrader ”</a:t>
            </a:r>
            <a:r>
              <a:rPr kumimoji="0" lang="sv-SE" sz="1800" b="0" i="0" u="none" strike="noStrike" kern="1200" cap="none" spc="0" normalizeH="0" baseline="0" noProof="0" dirty="0" err="1">
                <a:ln>
                  <a:noFill/>
                </a:ln>
                <a:solidFill>
                  <a:prstClr val="black"/>
                </a:solidFill>
                <a:effectLst/>
                <a:uLnTx/>
                <a:uFillTx/>
                <a:latin typeface="Calibri" panose="020F0502020204030204"/>
                <a:ea typeface="+mn-ea"/>
                <a:cs typeface="+mn-cs"/>
              </a:rPr>
              <a:t>transportfliken</a:t>
            </a: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textruta 2">
            <a:extLst>
              <a:ext uri="{FF2B5EF4-FFF2-40B4-BE49-F238E27FC236}">
                <a16:creationId xmlns:a16="http://schemas.microsoft.com/office/drawing/2014/main" id="{BFDD6355-0178-53A2-0E0A-7224EFE3F55D}"/>
              </a:ext>
            </a:extLst>
          </p:cNvPr>
          <p:cNvSpPr txBox="1"/>
          <p:nvPr/>
        </p:nvSpPr>
        <p:spPr>
          <a:xfrm rot="2366643">
            <a:off x="9859508" y="658621"/>
            <a:ext cx="15798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Arbetsmaterial</a:t>
            </a:r>
          </a:p>
        </p:txBody>
      </p:sp>
      <p:pic>
        <p:nvPicPr>
          <p:cNvPr id="11" name="Bildobjekt 10">
            <a:extLst>
              <a:ext uri="{FF2B5EF4-FFF2-40B4-BE49-F238E27FC236}">
                <a16:creationId xmlns:a16="http://schemas.microsoft.com/office/drawing/2014/main" id="{F5EC965D-A42B-34B8-1B91-6DA440682A2D}"/>
              </a:ext>
            </a:extLst>
          </p:cNvPr>
          <p:cNvPicPr>
            <a:picLocks noChangeAspect="1"/>
          </p:cNvPicPr>
          <p:nvPr/>
        </p:nvPicPr>
        <p:blipFill>
          <a:blip r:embed="rId5"/>
          <a:stretch>
            <a:fillRect/>
          </a:stretch>
        </p:blipFill>
        <p:spPr>
          <a:xfrm>
            <a:off x="10863036" y="105984"/>
            <a:ext cx="1057275" cy="857250"/>
          </a:xfrm>
          <a:prstGeom prst="rect">
            <a:avLst/>
          </a:prstGeom>
        </p:spPr>
      </p:pic>
    </p:spTree>
    <p:extLst>
      <p:ext uri="{BB962C8B-B14F-4D97-AF65-F5344CB8AC3E}">
        <p14:creationId xmlns:p14="http://schemas.microsoft.com/office/powerpoint/2010/main" val="13623499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F444E866-911C-AA97-C78B-8D0140142C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625" y="0"/>
            <a:ext cx="84518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rihandsfigur: Form 4">
            <a:extLst>
              <a:ext uri="{FF2B5EF4-FFF2-40B4-BE49-F238E27FC236}">
                <a16:creationId xmlns:a16="http://schemas.microsoft.com/office/drawing/2014/main" id="{12C8061F-C977-BF26-55DD-C814B8E3D4C5}"/>
              </a:ext>
            </a:extLst>
          </p:cNvPr>
          <p:cNvSpPr/>
          <p:nvPr/>
        </p:nvSpPr>
        <p:spPr>
          <a:xfrm>
            <a:off x="7081678" y="4251823"/>
            <a:ext cx="397026" cy="2093943"/>
          </a:xfrm>
          <a:custGeom>
            <a:avLst/>
            <a:gdLst>
              <a:gd name="connsiteX0" fmla="*/ 1015773 w 1015773"/>
              <a:gd name="connsiteY0" fmla="*/ 2421924 h 2421924"/>
              <a:gd name="connsiteX1" fmla="*/ 628594 w 1015773"/>
              <a:gd name="connsiteY1" fmla="*/ 2372497 h 2421924"/>
              <a:gd name="connsiteX2" fmla="*/ 257892 w 1015773"/>
              <a:gd name="connsiteY2" fmla="*/ 2232454 h 2421924"/>
              <a:gd name="connsiteX3" fmla="*/ 101373 w 1015773"/>
              <a:gd name="connsiteY3" fmla="*/ 2051221 h 2421924"/>
              <a:gd name="connsiteX4" fmla="*/ 60183 w 1015773"/>
              <a:gd name="connsiteY4" fmla="*/ 1787611 h 2421924"/>
              <a:gd name="connsiteX5" fmla="*/ 35470 w 1015773"/>
              <a:gd name="connsiteY5" fmla="*/ 1482811 h 2421924"/>
              <a:gd name="connsiteX6" fmla="*/ 18994 w 1015773"/>
              <a:gd name="connsiteY6" fmla="*/ 1202724 h 2421924"/>
              <a:gd name="connsiteX7" fmla="*/ 2519 w 1015773"/>
              <a:gd name="connsiteY7" fmla="*/ 1046205 h 2421924"/>
              <a:gd name="connsiteX8" fmla="*/ 76659 w 1015773"/>
              <a:gd name="connsiteY8" fmla="*/ 799070 h 2421924"/>
              <a:gd name="connsiteX9" fmla="*/ 134324 w 1015773"/>
              <a:gd name="connsiteY9" fmla="*/ 667265 h 2421924"/>
              <a:gd name="connsiteX10" fmla="*/ 241416 w 1015773"/>
              <a:gd name="connsiteY10" fmla="*/ 444843 h 2421924"/>
              <a:gd name="connsiteX11" fmla="*/ 274367 w 1015773"/>
              <a:gd name="connsiteY11" fmla="*/ 263611 h 2421924"/>
              <a:gd name="connsiteX12" fmla="*/ 241416 w 1015773"/>
              <a:gd name="connsiteY12" fmla="*/ 131805 h 2421924"/>
              <a:gd name="connsiteX13" fmla="*/ 191989 w 1015773"/>
              <a:gd name="connsiteY13" fmla="*/ 24713 h 2421924"/>
              <a:gd name="connsiteX14" fmla="*/ 159038 w 1015773"/>
              <a:gd name="connsiteY14" fmla="*/ 0 h 24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5773" h="2421924">
                <a:moveTo>
                  <a:pt x="1015773" y="2421924"/>
                </a:moveTo>
                <a:cubicBezTo>
                  <a:pt x="885340" y="2412999"/>
                  <a:pt x="754907" y="2404075"/>
                  <a:pt x="628594" y="2372497"/>
                </a:cubicBezTo>
                <a:cubicBezTo>
                  <a:pt x="502281" y="2340919"/>
                  <a:pt x="345762" y="2286000"/>
                  <a:pt x="257892" y="2232454"/>
                </a:cubicBezTo>
                <a:cubicBezTo>
                  <a:pt x="170022" y="2178908"/>
                  <a:pt x="134324" y="2125361"/>
                  <a:pt x="101373" y="2051221"/>
                </a:cubicBezTo>
                <a:cubicBezTo>
                  <a:pt x="68422" y="1977081"/>
                  <a:pt x="71167" y="1882346"/>
                  <a:pt x="60183" y="1787611"/>
                </a:cubicBezTo>
                <a:cubicBezTo>
                  <a:pt x="49199" y="1692876"/>
                  <a:pt x="42335" y="1580292"/>
                  <a:pt x="35470" y="1482811"/>
                </a:cubicBezTo>
                <a:cubicBezTo>
                  <a:pt x="28605" y="1385330"/>
                  <a:pt x="24486" y="1275492"/>
                  <a:pt x="18994" y="1202724"/>
                </a:cubicBezTo>
                <a:cubicBezTo>
                  <a:pt x="13502" y="1129956"/>
                  <a:pt x="-7092" y="1113481"/>
                  <a:pt x="2519" y="1046205"/>
                </a:cubicBezTo>
                <a:cubicBezTo>
                  <a:pt x="12130" y="978929"/>
                  <a:pt x="54692" y="862227"/>
                  <a:pt x="76659" y="799070"/>
                </a:cubicBezTo>
                <a:cubicBezTo>
                  <a:pt x="98626" y="735913"/>
                  <a:pt x="106864" y="726303"/>
                  <a:pt x="134324" y="667265"/>
                </a:cubicBezTo>
                <a:cubicBezTo>
                  <a:pt x="161783" y="608227"/>
                  <a:pt x="218076" y="512119"/>
                  <a:pt x="241416" y="444843"/>
                </a:cubicBezTo>
                <a:cubicBezTo>
                  <a:pt x="264756" y="377567"/>
                  <a:pt x="274367" y="315784"/>
                  <a:pt x="274367" y="263611"/>
                </a:cubicBezTo>
                <a:cubicBezTo>
                  <a:pt x="274367" y="211438"/>
                  <a:pt x="255146" y="171621"/>
                  <a:pt x="241416" y="131805"/>
                </a:cubicBezTo>
                <a:cubicBezTo>
                  <a:pt x="227686" y="91989"/>
                  <a:pt x="191989" y="24713"/>
                  <a:pt x="191989" y="24713"/>
                </a:cubicBezTo>
                <a:cubicBezTo>
                  <a:pt x="178259" y="2746"/>
                  <a:pt x="168648" y="1373"/>
                  <a:pt x="159038" y="0"/>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Ellips 5">
            <a:extLst>
              <a:ext uri="{FF2B5EF4-FFF2-40B4-BE49-F238E27FC236}">
                <a16:creationId xmlns:a16="http://schemas.microsoft.com/office/drawing/2014/main" id="{9DAFA2B3-5EE6-67B3-A3E1-705B977BCAA3}"/>
              </a:ext>
            </a:extLst>
          </p:cNvPr>
          <p:cNvSpPr/>
          <p:nvPr/>
        </p:nvSpPr>
        <p:spPr>
          <a:xfrm>
            <a:off x="6811472" y="3219706"/>
            <a:ext cx="62250" cy="812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Ellips 6">
            <a:extLst>
              <a:ext uri="{FF2B5EF4-FFF2-40B4-BE49-F238E27FC236}">
                <a16:creationId xmlns:a16="http://schemas.microsoft.com/office/drawing/2014/main" id="{0BE7751F-568D-7F95-7BE0-5779CA10EB5A}"/>
              </a:ext>
            </a:extLst>
          </p:cNvPr>
          <p:cNvSpPr/>
          <p:nvPr/>
        </p:nvSpPr>
        <p:spPr>
          <a:xfrm>
            <a:off x="6811472" y="3469611"/>
            <a:ext cx="62250" cy="812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llips 7">
            <a:extLst>
              <a:ext uri="{FF2B5EF4-FFF2-40B4-BE49-F238E27FC236}">
                <a16:creationId xmlns:a16="http://schemas.microsoft.com/office/drawing/2014/main" id="{097022A2-9A38-ECF3-702F-71BCF214E70B}"/>
              </a:ext>
            </a:extLst>
          </p:cNvPr>
          <p:cNvSpPr/>
          <p:nvPr/>
        </p:nvSpPr>
        <p:spPr>
          <a:xfrm>
            <a:off x="6935972" y="3580613"/>
            <a:ext cx="62250" cy="812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llips 8">
            <a:extLst>
              <a:ext uri="{FF2B5EF4-FFF2-40B4-BE49-F238E27FC236}">
                <a16:creationId xmlns:a16="http://schemas.microsoft.com/office/drawing/2014/main" id="{8D17450A-3248-A925-6586-973B9719C47A}"/>
              </a:ext>
            </a:extLst>
          </p:cNvPr>
          <p:cNvSpPr/>
          <p:nvPr/>
        </p:nvSpPr>
        <p:spPr>
          <a:xfrm>
            <a:off x="5800441" y="5208385"/>
            <a:ext cx="62250" cy="812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Ellips 9">
            <a:extLst>
              <a:ext uri="{FF2B5EF4-FFF2-40B4-BE49-F238E27FC236}">
                <a16:creationId xmlns:a16="http://schemas.microsoft.com/office/drawing/2014/main" id="{4250C403-5B96-FEF9-6D57-7BB15BFFD912}"/>
              </a:ext>
            </a:extLst>
          </p:cNvPr>
          <p:cNvSpPr/>
          <p:nvPr/>
        </p:nvSpPr>
        <p:spPr>
          <a:xfrm>
            <a:off x="7427500" y="1305915"/>
            <a:ext cx="62250" cy="812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Ellips 10">
            <a:extLst>
              <a:ext uri="{FF2B5EF4-FFF2-40B4-BE49-F238E27FC236}">
                <a16:creationId xmlns:a16="http://schemas.microsoft.com/office/drawing/2014/main" id="{AC5ECDE1-B75C-8C7B-2E57-F5CA346CD480}"/>
              </a:ext>
            </a:extLst>
          </p:cNvPr>
          <p:cNvSpPr/>
          <p:nvPr/>
        </p:nvSpPr>
        <p:spPr>
          <a:xfrm>
            <a:off x="7395248" y="2296029"/>
            <a:ext cx="62250" cy="812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Ellips 11">
            <a:extLst>
              <a:ext uri="{FF2B5EF4-FFF2-40B4-BE49-F238E27FC236}">
                <a16:creationId xmlns:a16="http://schemas.microsoft.com/office/drawing/2014/main" id="{728A3310-37E1-0EC2-7B04-1403CC6960CE}"/>
              </a:ext>
            </a:extLst>
          </p:cNvPr>
          <p:cNvSpPr/>
          <p:nvPr/>
        </p:nvSpPr>
        <p:spPr>
          <a:xfrm>
            <a:off x="5707066" y="4841772"/>
            <a:ext cx="62250" cy="812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Ellips 12">
            <a:extLst>
              <a:ext uri="{FF2B5EF4-FFF2-40B4-BE49-F238E27FC236}">
                <a16:creationId xmlns:a16="http://schemas.microsoft.com/office/drawing/2014/main" id="{A59E3D5E-0DA0-D668-B383-6A458957A756}"/>
              </a:ext>
            </a:extLst>
          </p:cNvPr>
          <p:cNvSpPr/>
          <p:nvPr/>
        </p:nvSpPr>
        <p:spPr>
          <a:xfrm>
            <a:off x="7656496" y="1374334"/>
            <a:ext cx="62250" cy="812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Ellips 13">
            <a:extLst>
              <a:ext uri="{FF2B5EF4-FFF2-40B4-BE49-F238E27FC236}">
                <a16:creationId xmlns:a16="http://schemas.microsoft.com/office/drawing/2014/main" id="{CC8F4CD8-5DBA-EC2C-B46C-4257A23BDD6C}"/>
              </a:ext>
            </a:extLst>
          </p:cNvPr>
          <p:cNvSpPr/>
          <p:nvPr/>
        </p:nvSpPr>
        <p:spPr>
          <a:xfrm>
            <a:off x="7112039" y="4172206"/>
            <a:ext cx="62250" cy="812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Ellips 14">
            <a:extLst>
              <a:ext uri="{FF2B5EF4-FFF2-40B4-BE49-F238E27FC236}">
                <a16:creationId xmlns:a16="http://schemas.microsoft.com/office/drawing/2014/main" id="{2AA42D00-6A8F-4DBA-9CA9-71867AEFF592}"/>
              </a:ext>
            </a:extLst>
          </p:cNvPr>
          <p:cNvSpPr/>
          <p:nvPr/>
        </p:nvSpPr>
        <p:spPr>
          <a:xfrm>
            <a:off x="5769316" y="5141640"/>
            <a:ext cx="62250" cy="812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ruta 2">
            <a:extLst>
              <a:ext uri="{FF2B5EF4-FFF2-40B4-BE49-F238E27FC236}">
                <a16:creationId xmlns:a16="http://schemas.microsoft.com/office/drawing/2014/main" id="{782ED713-8FB5-77FD-593D-72F9BAE6BAC4}"/>
              </a:ext>
            </a:extLst>
          </p:cNvPr>
          <p:cNvSpPr txBox="1"/>
          <p:nvPr/>
        </p:nvSpPr>
        <p:spPr>
          <a:xfrm>
            <a:off x="6629259" y="1259225"/>
            <a:ext cx="1023938" cy="246221"/>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0000"/>
                </a:solidFill>
                <a:effectLst/>
                <a:uLnTx/>
                <a:uFillTx/>
                <a:latin typeface="Calibri" panose="020F0502020204030204"/>
                <a:ea typeface="+mn-ea"/>
                <a:cs typeface="+mn-cs"/>
              </a:rPr>
              <a:t>Avgångshamn</a:t>
            </a:r>
          </a:p>
        </p:txBody>
      </p:sp>
      <p:sp>
        <p:nvSpPr>
          <p:cNvPr id="19" name="textruta 2">
            <a:extLst>
              <a:ext uri="{FF2B5EF4-FFF2-40B4-BE49-F238E27FC236}">
                <a16:creationId xmlns:a16="http://schemas.microsoft.com/office/drawing/2014/main" id="{782ED713-8FB5-77FD-593D-72F9BAE6BAC4}"/>
              </a:ext>
            </a:extLst>
          </p:cNvPr>
          <p:cNvSpPr txBox="1"/>
          <p:nvPr/>
        </p:nvSpPr>
        <p:spPr>
          <a:xfrm>
            <a:off x="6117921" y="3913871"/>
            <a:ext cx="1023938" cy="246221"/>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0000"/>
                </a:solidFill>
                <a:effectLst/>
                <a:uLnTx/>
                <a:uFillTx/>
                <a:latin typeface="Calibri" panose="020F0502020204030204"/>
                <a:ea typeface="+mn-ea"/>
                <a:cs typeface="+mn-cs"/>
              </a:rPr>
              <a:t>Avgångshamn</a:t>
            </a:r>
          </a:p>
        </p:txBody>
      </p:sp>
      <p:sp>
        <p:nvSpPr>
          <p:cNvPr id="20" name="textruta 2">
            <a:extLst>
              <a:ext uri="{FF2B5EF4-FFF2-40B4-BE49-F238E27FC236}">
                <a16:creationId xmlns:a16="http://schemas.microsoft.com/office/drawing/2014/main" id="{782ED713-8FB5-77FD-593D-72F9BAE6BAC4}"/>
              </a:ext>
            </a:extLst>
          </p:cNvPr>
          <p:cNvSpPr txBox="1"/>
          <p:nvPr/>
        </p:nvSpPr>
        <p:spPr>
          <a:xfrm>
            <a:off x="7421441" y="6314386"/>
            <a:ext cx="1023938" cy="246221"/>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0000"/>
                </a:solidFill>
                <a:effectLst/>
                <a:uLnTx/>
                <a:uFillTx/>
                <a:latin typeface="Calibri" panose="020F0502020204030204"/>
                <a:ea typeface="+mn-ea"/>
                <a:cs typeface="+mn-cs"/>
              </a:rPr>
              <a:t>Avgångshamn</a:t>
            </a:r>
          </a:p>
        </p:txBody>
      </p:sp>
      <p:sp>
        <p:nvSpPr>
          <p:cNvPr id="21" name="Frihandsfigur: Form 20">
            <a:extLst>
              <a:ext uri="{FF2B5EF4-FFF2-40B4-BE49-F238E27FC236}">
                <a16:creationId xmlns:a16="http://schemas.microsoft.com/office/drawing/2014/main" id="{3E822504-5DC5-3690-A81D-A5CB9B139E19}"/>
              </a:ext>
            </a:extLst>
          </p:cNvPr>
          <p:cNvSpPr/>
          <p:nvPr/>
        </p:nvSpPr>
        <p:spPr>
          <a:xfrm>
            <a:off x="7078787" y="1419225"/>
            <a:ext cx="782997" cy="2869146"/>
          </a:xfrm>
          <a:custGeom>
            <a:avLst/>
            <a:gdLst>
              <a:gd name="connsiteX0" fmla="*/ 598363 w 782997"/>
              <a:gd name="connsiteY0" fmla="*/ 0 h 2869146"/>
              <a:gd name="connsiteX1" fmla="*/ 750763 w 782997"/>
              <a:gd name="connsiteY1" fmla="*/ 666750 h 2869146"/>
              <a:gd name="connsiteX2" fmla="*/ 45913 w 782997"/>
              <a:gd name="connsiteY2" fmla="*/ 1724025 h 2869146"/>
              <a:gd name="connsiteX3" fmla="*/ 474538 w 782997"/>
              <a:gd name="connsiteY3" fmla="*/ 2790825 h 2869146"/>
              <a:gd name="connsiteX4" fmla="*/ 36388 w 782997"/>
              <a:gd name="connsiteY4" fmla="*/ 2790825 h 2869146"/>
              <a:gd name="connsiteX5" fmla="*/ 55438 w 782997"/>
              <a:gd name="connsiteY5" fmla="*/ 2809875 h 286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2997" h="2869146">
                <a:moveTo>
                  <a:pt x="598363" y="0"/>
                </a:moveTo>
                <a:cubicBezTo>
                  <a:pt x="720600" y="189706"/>
                  <a:pt x="842838" y="379413"/>
                  <a:pt x="750763" y="666750"/>
                </a:cubicBezTo>
                <a:cubicBezTo>
                  <a:pt x="658688" y="954087"/>
                  <a:pt x="91950" y="1370013"/>
                  <a:pt x="45913" y="1724025"/>
                </a:cubicBezTo>
                <a:cubicBezTo>
                  <a:pt x="-125" y="2078038"/>
                  <a:pt x="476125" y="2613025"/>
                  <a:pt x="474538" y="2790825"/>
                </a:cubicBezTo>
                <a:cubicBezTo>
                  <a:pt x="472950" y="2968625"/>
                  <a:pt x="106238" y="2787650"/>
                  <a:pt x="36388" y="2790825"/>
                </a:cubicBezTo>
                <a:cubicBezTo>
                  <a:pt x="-33462" y="2794000"/>
                  <a:pt x="10988" y="2801937"/>
                  <a:pt x="55438" y="2809875"/>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ruta 10">
            <a:extLst>
              <a:ext uri="{FF2B5EF4-FFF2-40B4-BE49-F238E27FC236}">
                <a16:creationId xmlns:a16="http://schemas.microsoft.com/office/drawing/2014/main" id="{5B5E7EA8-09F9-489F-A5EC-2D9EE30ECAFD}"/>
              </a:ext>
            </a:extLst>
          </p:cNvPr>
          <p:cNvSpPr txBox="1"/>
          <p:nvPr/>
        </p:nvSpPr>
        <p:spPr>
          <a:xfrm>
            <a:off x="6629259" y="1425880"/>
            <a:ext cx="1023938" cy="246221"/>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0000"/>
                </a:solidFill>
                <a:effectLst/>
                <a:uLnTx/>
                <a:uFillTx/>
                <a:latin typeface="Calibri" panose="020F0502020204030204"/>
                <a:ea typeface="+mn-ea"/>
                <a:cs typeface="+mn-cs"/>
              </a:rPr>
              <a:t>Ankomsthamn</a:t>
            </a:r>
          </a:p>
        </p:txBody>
      </p:sp>
      <p:sp>
        <p:nvSpPr>
          <p:cNvPr id="23" name="textruta 10">
            <a:extLst>
              <a:ext uri="{FF2B5EF4-FFF2-40B4-BE49-F238E27FC236}">
                <a16:creationId xmlns:a16="http://schemas.microsoft.com/office/drawing/2014/main" id="{5B5E7EA8-09F9-489F-A5EC-2D9EE30ECAFD}"/>
              </a:ext>
            </a:extLst>
          </p:cNvPr>
          <p:cNvSpPr txBox="1"/>
          <p:nvPr/>
        </p:nvSpPr>
        <p:spPr>
          <a:xfrm>
            <a:off x="6071734" y="3755835"/>
            <a:ext cx="1023938" cy="246221"/>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0000"/>
                </a:solidFill>
                <a:effectLst/>
                <a:uLnTx/>
                <a:uFillTx/>
                <a:latin typeface="Calibri" panose="020F0502020204030204"/>
                <a:ea typeface="+mn-ea"/>
                <a:cs typeface="+mn-cs"/>
              </a:rPr>
              <a:t>Ankomsthamn</a:t>
            </a:r>
          </a:p>
        </p:txBody>
      </p:sp>
      <p:sp>
        <p:nvSpPr>
          <p:cNvPr id="24" name="textruta 10">
            <a:extLst>
              <a:ext uri="{FF2B5EF4-FFF2-40B4-BE49-F238E27FC236}">
                <a16:creationId xmlns:a16="http://schemas.microsoft.com/office/drawing/2014/main" id="{5B5E7EA8-09F9-489F-A5EC-2D9EE30ECAFD}"/>
              </a:ext>
            </a:extLst>
          </p:cNvPr>
          <p:cNvSpPr txBox="1"/>
          <p:nvPr/>
        </p:nvSpPr>
        <p:spPr>
          <a:xfrm>
            <a:off x="7421441" y="6503802"/>
            <a:ext cx="1023938" cy="246221"/>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0000"/>
                </a:solidFill>
                <a:effectLst/>
                <a:uLnTx/>
                <a:uFillTx/>
                <a:latin typeface="Calibri" panose="020F0502020204030204"/>
                <a:ea typeface="+mn-ea"/>
                <a:cs typeface="+mn-cs"/>
              </a:rPr>
              <a:t>Ankomsthamn</a:t>
            </a:r>
          </a:p>
        </p:txBody>
      </p:sp>
      <p:sp>
        <p:nvSpPr>
          <p:cNvPr id="2" name="Rektangel: rundade hörn 1">
            <a:extLst>
              <a:ext uri="{FF2B5EF4-FFF2-40B4-BE49-F238E27FC236}">
                <a16:creationId xmlns:a16="http://schemas.microsoft.com/office/drawing/2014/main" id="{3E54A5CA-1935-B14A-E0D5-8E5B0C4013EA}"/>
              </a:ext>
            </a:extLst>
          </p:cNvPr>
          <p:cNvSpPr/>
          <p:nvPr/>
        </p:nvSpPr>
        <p:spPr>
          <a:xfrm>
            <a:off x="5551033" y="33119"/>
            <a:ext cx="2310751" cy="1192733"/>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prstClr val="white"/>
                </a:solidFill>
                <a:effectLst/>
                <a:uLnTx/>
                <a:uFillTx/>
                <a:latin typeface="Calibri" panose="020F0502020204030204"/>
                <a:ea typeface="+mn-ea"/>
                <a:cs typeface="+mn-cs"/>
              </a:rPr>
              <a:t>Site: Luleå</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err="1">
                <a:ln>
                  <a:noFill/>
                </a:ln>
                <a:solidFill>
                  <a:prstClr val="white"/>
                </a:solidFill>
                <a:effectLst/>
                <a:uLnTx/>
                <a:uFillTx/>
                <a:latin typeface="Calibri" panose="020F0502020204030204"/>
                <a:ea typeface="+mn-ea"/>
                <a:cs typeface="+mn-cs"/>
              </a:rPr>
              <a:t>Lagerställe</a:t>
            </a:r>
            <a:r>
              <a:rPr kumimoji="0" lang="sv-SE" sz="8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prstClr val="white"/>
                </a:solidFill>
                <a:effectLst/>
                <a:uLnTx/>
                <a:uFillTx/>
                <a:latin typeface="Calibri" panose="020F0502020204030204"/>
                <a:ea typeface="+mn-ea"/>
                <a:cs typeface="+mn-cs"/>
              </a:rPr>
              <a:t>Mottagningsplats: Luleåhamn</a:t>
            </a:r>
            <a:r>
              <a:rPr kumimoji="0" lang="sv-SE" sz="800" b="0" i="1" u="sng" strike="noStrike" kern="1200" cap="none" spc="0" normalizeH="0" baseline="0" noProof="0" dirty="0">
                <a:ln>
                  <a:noFill/>
                </a:ln>
                <a:solidFill>
                  <a:prstClr val="white"/>
                </a:solidFill>
                <a:effectLst/>
                <a:uLnTx/>
                <a:uFillTx/>
                <a:latin typeface="Calibri" panose="020F0502020204030204"/>
                <a:ea typeface="+mn-ea"/>
                <a:cs typeface="+mn-cs"/>
              </a:rPr>
              <a:t>, </a:t>
            </a:r>
            <a:r>
              <a:rPr kumimoji="0" lang="sv-SE" sz="800" b="1" i="1" u="sng" strike="noStrike" kern="1200" cap="none" spc="0" normalizeH="0" baseline="0" noProof="0" dirty="0">
                <a:ln>
                  <a:noFill/>
                </a:ln>
                <a:solidFill>
                  <a:prstClr val="white"/>
                </a:solidFill>
                <a:effectLst/>
                <a:uLnTx/>
                <a:uFillTx/>
                <a:latin typeface="Calibri" panose="020F0502020204030204"/>
                <a:ea typeface="+mn-ea"/>
                <a:cs typeface="+mn-cs"/>
              </a:rPr>
              <a:t>Land: Sverige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prstClr val="white"/>
                </a:solidFill>
                <a:effectLst/>
                <a:uLnTx/>
                <a:uFillTx/>
                <a:latin typeface="Calibri" panose="020F0502020204030204"/>
                <a:ea typeface="+mn-ea"/>
                <a:cs typeface="+mn-cs"/>
              </a:rPr>
              <a:t>Mätplats: Luleåhamn, Land Sverige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prstClr val="white"/>
                </a:solidFill>
                <a:effectLst/>
                <a:uLnTx/>
                <a:uFillTx/>
                <a:latin typeface="Calibri" panose="020F0502020204030204"/>
                <a:ea typeface="+mn-ea"/>
                <a:cs typeface="+mn-cs"/>
              </a:rPr>
              <a:t>Ref Mätplats: </a:t>
            </a:r>
            <a:r>
              <a:rPr kumimoji="0" lang="sv-SE" sz="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Stockholm </a:t>
            </a:r>
            <a:r>
              <a:rPr kumimoji="0" lang="sv-SE" sz="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Land:Sverige</a:t>
            </a:r>
            <a:endParaRPr kumimoji="0" lang="sv-SE" sz="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Ellips 2">
            <a:extLst>
              <a:ext uri="{FF2B5EF4-FFF2-40B4-BE49-F238E27FC236}">
                <a16:creationId xmlns:a16="http://schemas.microsoft.com/office/drawing/2014/main" id="{A86A333B-B934-1371-C879-01656FFFB9F7}"/>
              </a:ext>
            </a:extLst>
          </p:cNvPr>
          <p:cNvSpPr/>
          <p:nvPr/>
        </p:nvSpPr>
        <p:spPr>
          <a:xfrm>
            <a:off x="8521141" y="5077859"/>
            <a:ext cx="62250" cy="8122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Ellips 3">
            <a:extLst>
              <a:ext uri="{FF2B5EF4-FFF2-40B4-BE49-F238E27FC236}">
                <a16:creationId xmlns:a16="http://schemas.microsoft.com/office/drawing/2014/main" id="{A86A333B-B934-1371-C879-01656FFFB9F7}"/>
              </a:ext>
            </a:extLst>
          </p:cNvPr>
          <p:cNvSpPr/>
          <p:nvPr/>
        </p:nvSpPr>
        <p:spPr>
          <a:xfrm>
            <a:off x="8511616" y="3996371"/>
            <a:ext cx="62250" cy="8122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Ellips 16">
            <a:extLst>
              <a:ext uri="{FF2B5EF4-FFF2-40B4-BE49-F238E27FC236}">
                <a16:creationId xmlns:a16="http://schemas.microsoft.com/office/drawing/2014/main" id="{FCD93732-E663-0779-8EA4-BD8E8CDCD4C5}"/>
              </a:ext>
            </a:extLst>
          </p:cNvPr>
          <p:cNvSpPr/>
          <p:nvPr/>
        </p:nvSpPr>
        <p:spPr>
          <a:xfrm>
            <a:off x="7280191" y="6302954"/>
            <a:ext cx="62250" cy="8122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ktangel: rundade hörn 24">
            <a:extLst>
              <a:ext uri="{FF2B5EF4-FFF2-40B4-BE49-F238E27FC236}">
                <a16:creationId xmlns:a16="http://schemas.microsoft.com/office/drawing/2014/main" id="{9348B5BB-403C-BBDB-7CA2-0390AB9CAA2A}"/>
              </a:ext>
            </a:extLst>
          </p:cNvPr>
          <p:cNvSpPr/>
          <p:nvPr/>
        </p:nvSpPr>
        <p:spPr>
          <a:xfrm>
            <a:off x="8868837" y="3372967"/>
            <a:ext cx="2175225" cy="872875"/>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prstClr val="white"/>
                </a:solidFill>
                <a:effectLst/>
                <a:uLnTx/>
                <a:uFillTx/>
                <a:latin typeface="Calibri" panose="020F0502020204030204"/>
                <a:ea typeface="+mn-ea"/>
                <a:cs typeface="+mn-cs"/>
              </a:rPr>
              <a:t>Site: Tallinshamn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err="1">
                <a:ln>
                  <a:noFill/>
                </a:ln>
                <a:solidFill>
                  <a:prstClr val="white"/>
                </a:solidFill>
                <a:effectLst/>
                <a:uLnTx/>
                <a:uFillTx/>
                <a:latin typeface="Calibri" panose="020F0502020204030204"/>
                <a:ea typeface="+mn-ea"/>
                <a:cs typeface="+mn-cs"/>
              </a:rPr>
              <a:t>Lagerställe</a:t>
            </a:r>
            <a:r>
              <a:rPr kumimoji="0" lang="sv-SE" sz="8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prstClr val="white"/>
                </a:solidFill>
                <a:effectLst/>
                <a:uLnTx/>
                <a:uFillTx/>
                <a:latin typeface="Calibri" panose="020F0502020204030204"/>
                <a:ea typeface="+mn-ea"/>
                <a:cs typeface="+mn-cs"/>
              </a:rPr>
              <a:t>Mottagningsplats: Tallinshamn, </a:t>
            </a:r>
            <a:r>
              <a:rPr kumimoji="0" lang="sv-SE" sz="800" b="1" i="1" u="sng" strike="noStrike" kern="1200" cap="none" spc="0" normalizeH="0" baseline="0" noProof="0" dirty="0">
                <a:ln>
                  <a:noFill/>
                </a:ln>
                <a:solidFill>
                  <a:prstClr val="white"/>
                </a:solidFill>
                <a:effectLst/>
                <a:uLnTx/>
                <a:uFillTx/>
                <a:latin typeface="Calibri" panose="020F0502020204030204"/>
                <a:ea typeface="+mn-ea"/>
                <a:cs typeface="+mn-cs"/>
              </a:rPr>
              <a:t>Land: Estland </a:t>
            </a:r>
            <a:r>
              <a:rPr kumimoji="0" lang="sv-SE" sz="800" b="0" i="0" u="none" strike="noStrike" kern="1200" cap="none" spc="0" normalizeH="0" baseline="0" noProof="0" dirty="0">
                <a:ln>
                  <a:noFill/>
                </a:ln>
                <a:solidFill>
                  <a:prstClr val="white"/>
                </a:solidFill>
                <a:effectLst/>
                <a:uLnTx/>
                <a:uFillTx/>
                <a:latin typeface="Calibri" panose="020F0502020204030204"/>
                <a:ea typeface="+mn-ea"/>
                <a:cs typeface="+mn-cs"/>
              </a:rPr>
              <a:t>Mätplats: Tallinshamn, Land: Estland</a:t>
            </a:r>
          </a:p>
        </p:txBody>
      </p:sp>
      <p:sp>
        <p:nvSpPr>
          <p:cNvPr id="27" name="Rektangel: rundade hörn 26">
            <a:extLst>
              <a:ext uri="{FF2B5EF4-FFF2-40B4-BE49-F238E27FC236}">
                <a16:creationId xmlns:a16="http://schemas.microsoft.com/office/drawing/2014/main" id="{EC33CC8E-07AF-25DC-32CF-C4B4B408C028}"/>
              </a:ext>
            </a:extLst>
          </p:cNvPr>
          <p:cNvSpPr/>
          <p:nvPr/>
        </p:nvSpPr>
        <p:spPr>
          <a:xfrm>
            <a:off x="4920447" y="5976073"/>
            <a:ext cx="2175225" cy="872875"/>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prstClr val="white"/>
                </a:solidFill>
                <a:effectLst/>
                <a:uLnTx/>
                <a:uFillTx/>
                <a:latin typeface="Calibri" panose="020F0502020204030204"/>
                <a:ea typeface="+mn-ea"/>
                <a:cs typeface="+mn-cs"/>
              </a:rPr>
              <a:t>Site: Gdansk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err="1">
                <a:ln>
                  <a:noFill/>
                </a:ln>
                <a:solidFill>
                  <a:prstClr val="white"/>
                </a:solidFill>
                <a:effectLst/>
                <a:uLnTx/>
                <a:uFillTx/>
                <a:latin typeface="Calibri" panose="020F0502020204030204"/>
                <a:ea typeface="+mn-ea"/>
                <a:cs typeface="+mn-cs"/>
              </a:rPr>
              <a:t>Lagerställe</a:t>
            </a:r>
            <a:r>
              <a:rPr kumimoji="0" lang="sv-SE" sz="8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prstClr val="white"/>
                </a:solidFill>
                <a:effectLst/>
                <a:uLnTx/>
                <a:uFillTx/>
                <a:latin typeface="Calibri" panose="020F0502020204030204"/>
                <a:ea typeface="+mn-ea"/>
                <a:cs typeface="+mn-cs"/>
              </a:rPr>
              <a:t>Mottagningsplats: Gdansk, </a:t>
            </a:r>
            <a:r>
              <a:rPr kumimoji="0" lang="sv-SE" sz="800" b="1" i="1" u="sng" strike="noStrike" kern="1200" cap="none" spc="0" normalizeH="0" baseline="0" noProof="0" dirty="0">
                <a:ln>
                  <a:noFill/>
                </a:ln>
                <a:solidFill>
                  <a:prstClr val="white"/>
                </a:solidFill>
                <a:effectLst/>
                <a:uLnTx/>
                <a:uFillTx/>
                <a:latin typeface="Calibri" panose="020F0502020204030204"/>
                <a:ea typeface="+mn-ea"/>
                <a:cs typeface="+mn-cs"/>
              </a:rPr>
              <a:t>Land: Polen </a:t>
            </a:r>
            <a:r>
              <a:rPr kumimoji="0" lang="sv-SE" sz="800" b="0" i="0" u="none" strike="noStrike" kern="1200" cap="none" spc="0" normalizeH="0" baseline="0" noProof="0" dirty="0">
                <a:ln>
                  <a:noFill/>
                </a:ln>
                <a:solidFill>
                  <a:prstClr val="white"/>
                </a:solidFill>
                <a:effectLst/>
                <a:uLnTx/>
                <a:uFillTx/>
                <a:latin typeface="Calibri" panose="020F0502020204030204"/>
                <a:ea typeface="+mn-ea"/>
                <a:cs typeface="+mn-cs"/>
              </a:rPr>
              <a:t>Mätplats:  Gdansk </a:t>
            </a:r>
            <a:r>
              <a:rPr kumimoji="0" lang="sv-SE" sz="800" b="1" i="1" u="none" strike="noStrike" kern="1200" cap="none" spc="0" normalizeH="0" baseline="0" noProof="0" dirty="0" err="1">
                <a:ln>
                  <a:noFill/>
                </a:ln>
                <a:solidFill>
                  <a:prstClr val="white"/>
                </a:solidFill>
                <a:effectLst/>
                <a:uLnTx/>
                <a:uFillTx/>
                <a:latin typeface="Calibri" panose="020F0502020204030204"/>
                <a:ea typeface="+mn-ea"/>
                <a:cs typeface="+mn-cs"/>
              </a:rPr>
              <a:t>Land:Polen</a:t>
            </a:r>
            <a:endParaRPr kumimoji="0" lang="sv-SE" sz="8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ktangel: rundade hörn 27">
            <a:extLst>
              <a:ext uri="{FF2B5EF4-FFF2-40B4-BE49-F238E27FC236}">
                <a16:creationId xmlns:a16="http://schemas.microsoft.com/office/drawing/2014/main" id="{E78C0803-F884-B862-5B56-ED9B08547E57}"/>
              </a:ext>
            </a:extLst>
          </p:cNvPr>
          <p:cNvSpPr/>
          <p:nvPr/>
        </p:nvSpPr>
        <p:spPr>
          <a:xfrm>
            <a:off x="3579164" y="3431944"/>
            <a:ext cx="2522131" cy="872875"/>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prstClr val="white"/>
                </a:solidFill>
                <a:effectLst/>
                <a:uLnTx/>
                <a:uFillTx/>
                <a:latin typeface="Calibri" panose="020F0502020204030204"/>
                <a:ea typeface="+mn-ea"/>
                <a:cs typeface="+mn-cs"/>
              </a:rPr>
              <a:t>Site: Stockholm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err="1">
                <a:ln>
                  <a:noFill/>
                </a:ln>
                <a:solidFill>
                  <a:prstClr val="white"/>
                </a:solidFill>
                <a:effectLst/>
                <a:uLnTx/>
                <a:uFillTx/>
                <a:latin typeface="Calibri" panose="020F0502020204030204"/>
                <a:ea typeface="+mn-ea"/>
                <a:cs typeface="+mn-cs"/>
              </a:rPr>
              <a:t>Lagerställe</a:t>
            </a:r>
            <a:r>
              <a:rPr kumimoji="0" lang="sv-SE" sz="8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prstClr val="white"/>
                </a:solidFill>
                <a:effectLst/>
                <a:uLnTx/>
                <a:uFillTx/>
                <a:latin typeface="Calibri" panose="020F0502020204030204"/>
                <a:ea typeface="+mn-ea"/>
                <a:cs typeface="+mn-cs"/>
              </a:rPr>
              <a:t>Mottagningsplats: Stockholmshamn, </a:t>
            </a:r>
            <a:r>
              <a:rPr kumimoji="0" lang="sv-SE" sz="800" b="1" i="1" u="sng" strike="noStrike" kern="1200" cap="none" spc="0" normalizeH="0" baseline="0" noProof="0" dirty="0">
                <a:ln>
                  <a:noFill/>
                </a:ln>
                <a:solidFill>
                  <a:prstClr val="white"/>
                </a:solidFill>
                <a:effectLst/>
                <a:uLnTx/>
                <a:uFillTx/>
                <a:latin typeface="Calibri" panose="020F0502020204030204"/>
                <a:ea typeface="+mn-ea"/>
                <a:cs typeface="+mn-cs"/>
              </a:rPr>
              <a:t>Land: Sverige </a:t>
            </a:r>
            <a:r>
              <a:rPr kumimoji="0" lang="sv-SE" sz="800" b="0" i="0" u="none" strike="noStrike" kern="1200" cap="none" spc="0" normalizeH="0" baseline="0" noProof="0" dirty="0">
                <a:ln>
                  <a:noFill/>
                </a:ln>
                <a:solidFill>
                  <a:prstClr val="white"/>
                </a:solidFill>
                <a:effectLst/>
                <a:uLnTx/>
                <a:uFillTx/>
                <a:latin typeface="Calibri" panose="020F0502020204030204"/>
                <a:ea typeface="+mn-ea"/>
                <a:cs typeface="+mn-cs"/>
              </a:rPr>
              <a:t>Mätplats: Stockholm, Land: Sverige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prstClr val="white"/>
                </a:solidFill>
                <a:effectLst/>
                <a:uLnTx/>
                <a:uFillTx/>
                <a:latin typeface="Calibri" panose="020F0502020204030204"/>
                <a:ea typeface="+mn-ea"/>
                <a:cs typeface="+mn-cs"/>
              </a:rPr>
              <a:t>Ref. Mätplats: Gdansk Land: Polen</a:t>
            </a:r>
          </a:p>
        </p:txBody>
      </p:sp>
      <p:sp>
        <p:nvSpPr>
          <p:cNvPr id="16" name="Rektangel: rundade hörn 15">
            <a:extLst>
              <a:ext uri="{FF2B5EF4-FFF2-40B4-BE49-F238E27FC236}">
                <a16:creationId xmlns:a16="http://schemas.microsoft.com/office/drawing/2014/main" id="{48BD211A-6F7E-F3A9-4BA2-25348A024275}"/>
              </a:ext>
            </a:extLst>
          </p:cNvPr>
          <p:cNvSpPr/>
          <p:nvPr/>
        </p:nvSpPr>
        <p:spPr>
          <a:xfrm>
            <a:off x="4152370" y="1625041"/>
            <a:ext cx="2522131" cy="872875"/>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prstClr val="white"/>
                </a:solidFill>
                <a:effectLst/>
                <a:uLnTx/>
                <a:uFillTx/>
                <a:latin typeface="Calibri" panose="020F0502020204030204"/>
                <a:ea typeface="+mn-ea"/>
                <a:cs typeface="+mn-cs"/>
              </a:rPr>
              <a:t>Site: Gussjöbruk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err="1">
                <a:ln>
                  <a:noFill/>
                </a:ln>
                <a:solidFill>
                  <a:prstClr val="white"/>
                </a:solidFill>
                <a:effectLst/>
                <a:uLnTx/>
                <a:uFillTx/>
                <a:latin typeface="Calibri" panose="020F0502020204030204"/>
                <a:ea typeface="+mn-ea"/>
                <a:cs typeface="+mn-cs"/>
              </a:rPr>
              <a:t>Lagerställe</a:t>
            </a:r>
            <a:r>
              <a:rPr kumimoji="0" lang="sv-SE" sz="8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prstClr val="white"/>
                </a:solidFill>
                <a:effectLst/>
                <a:uLnTx/>
                <a:uFillTx/>
                <a:latin typeface="Calibri" panose="020F0502020204030204"/>
                <a:ea typeface="+mn-ea"/>
                <a:cs typeface="+mn-cs"/>
              </a:rPr>
              <a:t>Mottagningsplats: Gussjöbruk, </a:t>
            </a:r>
            <a:r>
              <a:rPr kumimoji="0" lang="sv-SE" sz="800" b="1" i="1" u="sng" strike="noStrike" kern="1200" cap="none" spc="0" normalizeH="0" baseline="0" noProof="0" dirty="0">
                <a:ln>
                  <a:noFill/>
                </a:ln>
                <a:solidFill>
                  <a:prstClr val="white"/>
                </a:solidFill>
                <a:effectLst/>
                <a:uLnTx/>
                <a:uFillTx/>
                <a:latin typeface="Calibri" panose="020F0502020204030204"/>
                <a:ea typeface="+mn-ea"/>
                <a:cs typeface="+mn-cs"/>
              </a:rPr>
              <a:t>Land: Sverige </a:t>
            </a:r>
            <a:r>
              <a:rPr kumimoji="0" lang="sv-SE" sz="800" b="0" i="0" u="none" strike="noStrike" kern="1200" cap="none" spc="0" normalizeH="0" baseline="0" noProof="0" dirty="0">
                <a:ln>
                  <a:noFill/>
                </a:ln>
                <a:solidFill>
                  <a:prstClr val="white"/>
                </a:solidFill>
                <a:effectLst/>
                <a:uLnTx/>
                <a:uFillTx/>
                <a:latin typeface="Calibri" panose="020F0502020204030204"/>
                <a:ea typeface="+mn-ea"/>
                <a:cs typeface="+mn-cs"/>
              </a:rPr>
              <a:t>Mätplats: Gussjö bruk, Land: Sverige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textruta 25">
            <a:extLst>
              <a:ext uri="{FF2B5EF4-FFF2-40B4-BE49-F238E27FC236}">
                <a16:creationId xmlns:a16="http://schemas.microsoft.com/office/drawing/2014/main" id="{AAEA55C1-B60C-4A4D-A190-805F01EAFBFD}"/>
              </a:ext>
            </a:extLst>
          </p:cNvPr>
          <p:cNvSpPr txBox="1"/>
          <p:nvPr/>
        </p:nvSpPr>
        <p:spPr>
          <a:xfrm rot="2881855">
            <a:off x="10300976" y="1112092"/>
            <a:ext cx="15798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Arbetsmaterial</a:t>
            </a:r>
          </a:p>
        </p:txBody>
      </p:sp>
      <p:pic>
        <p:nvPicPr>
          <p:cNvPr id="30" name="Bildobjekt 29">
            <a:extLst>
              <a:ext uri="{FF2B5EF4-FFF2-40B4-BE49-F238E27FC236}">
                <a16:creationId xmlns:a16="http://schemas.microsoft.com/office/drawing/2014/main" id="{ADC76DCF-8493-2003-2E20-A4D121CB4BFA}"/>
              </a:ext>
            </a:extLst>
          </p:cNvPr>
          <p:cNvPicPr>
            <a:picLocks noChangeAspect="1"/>
          </p:cNvPicPr>
          <p:nvPr/>
        </p:nvPicPr>
        <p:blipFill>
          <a:blip r:embed="rId3"/>
          <a:stretch>
            <a:fillRect/>
          </a:stretch>
        </p:blipFill>
        <p:spPr>
          <a:xfrm>
            <a:off x="10956683" y="157325"/>
            <a:ext cx="1057275" cy="857250"/>
          </a:xfrm>
          <a:prstGeom prst="rect">
            <a:avLst/>
          </a:prstGeom>
        </p:spPr>
      </p:pic>
    </p:spTree>
    <p:extLst>
      <p:ext uri="{BB962C8B-B14F-4D97-AF65-F5344CB8AC3E}">
        <p14:creationId xmlns:p14="http://schemas.microsoft.com/office/powerpoint/2010/main" val="7625614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3D784F98-83F4-CB99-F61A-F18C6CF0C874}"/>
              </a:ext>
            </a:extLst>
          </p:cNvPr>
          <p:cNvSpPr txBox="1"/>
          <p:nvPr/>
        </p:nvSpPr>
        <p:spPr>
          <a:xfrm>
            <a:off x="904270" y="1555585"/>
            <a:ext cx="18553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Avtalsobjekt 00000001</a:t>
            </a:r>
          </a:p>
          <a:p>
            <a:pPr marL="18000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FF0000"/>
                </a:solidFill>
                <a:effectLst/>
                <a:uLnTx/>
                <a:uFillTx/>
                <a:latin typeface="Calibri" panose="020F0502020204030204"/>
                <a:ea typeface="+mn-ea"/>
                <a:cs typeface="+mn-cs"/>
              </a:rPr>
              <a:t>Ref till AO: 00000002</a:t>
            </a:r>
          </a:p>
        </p:txBody>
      </p:sp>
      <p:sp>
        <p:nvSpPr>
          <p:cNvPr id="5" name="Rektangel 4">
            <a:extLst>
              <a:ext uri="{FF2B5EF4-FFF2-40B4-BE49-F238E27FC236}">
                <a16:creationId xmlns:a16="http://schemas.microsoft.com/office/drawing/2014/main" id="{081F1090-4A48-979A-CB58-5D9468D213E0}"/>
              </a:ext>
            </a:extLst>
          </p:cNvPr>
          <p:cNvSpPr/>
          <p:nvPr/>
        </p:nvSpPr>
        <p:spPr>
          <a:xfrm>
            <a:off x="3829196" y="2219717"/>
            <a:ext cx="540801" cy="4898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Calibri" panose="020F0502020204030204"/>
                <a:ea typeface="+mn-ea"/>
                <a:cs typeface="+mn-cs"/>
              </a:rPr>
              <a:t>FLK</a:t>
            </a:r>
          </a:p>
        </p:txBody>
      </p:sp>
      <p:cxnSp>
        <p:nvCxnSpPr>
          <p:cNvPr id="6" name="Rak koppling 5">
            <a:extLst>
              <a:ext uri="{FF2B5EF4-FFF2-40B4-BE49-F238E27FC236}">
                <a16:creationId xmlns:a16="http://schemas.microsoft.com/office/drawing/2014/main" id="{740E8EEE-FC8A-AB6F-8205-2788DDBF692B}"/>
              </a:ext>
            </a:extLst>
          </p:cNvPr>
          <p:cNvCxnSpPr>
            <a:cxnSpLocks/>
            <a:stCxn id="15" idx="3"/>
            <a:endCxn id="5" idx="1"/>
          </p:cNvCxnSpPr>
          <p:nvPr/>
        </p:nvCxnSpPr>
        <p:spPr>
          <a:xfrm flipV="1">
            <a:off x="2293379" y="2464642"/>
            <a:ext cx="1535817" cy="9144"/>
          </a:xfrm>
          <a:prstGeom prst="line">
            <a:avLst/>
          </a:prstGeom>
        </p:spPr>
        <p:style>
          <a:lnRef idx="1">
            <a:schemeClr val="accent1"/>
          </a:lnRef>
          <a:fillRef idx="0">
            <a:schemeClr val="accent1"/>
          </a:fillRef>
          <a:effectRef idx="0">
            <a:schemeClr val="accent1"/>
          </a:effectRef>
          <a:fontRef idx="minor">
            <a:schemeClr val="tx1"/>
          </a:fontRef>
        </p:style>
      </p:cxnSp>
      <p:sp>
        <p:nvSpPr>
          <p:cNvPr id="7" name="Rektangel 6">
            <a:extLst>
              <a:ext uri="{FF2B5EF4-FFF2-40B4-BE49-F238E27FC236}">
                <a16:creationId xmlns:a16="http://schemas.microsoft.com/office/drawing/2014/main" id="{006A857A-AA22-5503-92A9-E58F9675E5E0}"/>
              </a:ext>
            </a:extLst>
          </p:cNvPr>
          <p:cNvSpPr/>
          <p:nvPr/>
        </p:nvSpPr>
        <p:spPr>
          <a:xfrm>
            <a:off x="6814424" y="2251127"/>
            <a:ext cx="491637" cy="4453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Calibri" panose="020F0502020204030204"/>
                <a:ea typeface="+mn-ea"/>
                <a:cs typeface="+mn-cs"/>
              </a:rPr>
              <a:t>KK</a:t>
            </a:r>
          </a:p>
        </p:txBody>
      </p:sp>
      <p:cxnSp>
        <p:nvCxnSpPr>
          <p:cNvPr id="8" name="Rak koppling 7">
            <a:extLst>
              <a:ext uri="{FF2B5EF4-FFF2-40B4-BE49-F238E27FC236}">
                <a16:creationId xmlns:a16="http://schemas.microsoft.com/office/drawing/2014/main" id="{4D9640CA-D767-ADF4-78E9-997AE6E4FE41}"/>
              </a:ext>
            </a:extLst>
          </p:cNvPr>
          <p:cNvCxnSpPr>
            <a:cxnSpLocks/>
            <a:stCxn id="5" idx="3"/>
            <a:endCxn id="7" idx="1"/>
          </p:cNvCxnSpPr>
          <p:nvPr/>
        </p:nvCxnSpPr>
        <p:spPr>
          <a:xfrm>
            <a:off x="4369997" y="2464642"/>
            <a:ext cx="2444427" cy="914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Rak koppling 8">
            <a:extLst>
              <a:ext uri="{FF2B5EF4-FFF2-40B4-BE49-F238E27FC236}">
                <a16:creationId xmlns:a16="http://schemas.microsoft.com/office/drawing/2014/main" id="{8CC9AAD4-92C8-0CEC-21F5-FECFB839E9FA}"/>
              </a:ext>
            </a:extLst>
          </p:cNvPr>
          <p:cNvCxnSpPr>
            <a:cxnSpLocks/>
            <a:stCxn id="7" idx="3"/>
            <a:endCxn id="16" idx="1"/>
          </p:cNvCxnSpPr>
          <p:nvPr/>
        </p:nvCxnSpPr>
        <p:spPr>
          <a:xfrm flipV="1">
            <a:off x="7306061" y="2473299"/>
            <a:ext cx="1462428" cy="487"/>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ruta 9">
            <a:extLst>
              <a:ext uri="{FF2B5EF4-FFF2-40B4-BE49-F238E27FC236}">
                <a16:creationId xmlns:a16="http://schemas.microsoft.com/office/drawing/2014/main" id="{3E2CEA31-061D-F44C-4783-4B21283D8921}"/>
              </a:ext>
            </a:extLst>
          </p:cNvPr>
          <p:cNvSpPr txBox="1"/>
          <p:nvPr/>
        </p:nvSpPr>
        <p:spPr>
          <a:xfrm>
            <a:off x="8747651" y="1451186"/>
            <a:ext cx="1752403" cy="577081"/>
          </a:xfrm>
          <a:prstGeom prst="rect">
            <a:avLst/>
          </a:prstGeom>
        </p:spPr>
        <p:txBody>
          <a:bodyPr wrap="none">
            <a:spAutoFit/>
          </a:bodyPr>
          <a:lstStyle>
            <a:defPPr>
              <a:defRPr lang="sv-SE"/>
            </a:defPPr>
            <a:lvl1pPr>
              <a:defRPr sz="105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black"/>
                </a:solidFill>
                <a:effectLst/>
                <a:uLnTx/>
                <a:uFillTx/>
                <a:latin typeface="Calibri" panose="020F0502020204030204"/>
                <a:ea typeface="+mn-ea"/>
                <a:cs typeface="+mn-cs"/>
              </a:rPr>
              <a:t>Site: Gussjö bruk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black"/>
                </a:solidFill>
                <a:effectLst/>
                <a:uLnTx/>
                <a:uFillTx/>
                <a:latin typeface="Calibri" panose="020F0502020204030204"/>
                <a:ea typeface="+mn-ea"/>
                <a:cs typeface="+mn-cs"/>
              </a:rPr>
              <a:t>Mottagningsplats: Gussjö AB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black"/>
                </a:solidFill>
                <a:effectLst/>
                <a:uLnTx/>
                <a:uFillTx/>
                <a:latin typeface="Calibri" panose="020F0502020204030204"/>
                <a:ea typeface="+mn-ea"/>
                <a:cs typeface="+mn-cs"/>
              </a:rPr>
              <a:t>Mätplats: </a:t>
            </a:r>
            <a:r>
              <a:rPr kumimoji="0" lang="sv-SE" sz="1050" b="0" i="0" u="none" strike="noStrike" kern="1200" cap="none" spc="0" normalizeH="0" baseline="0" noProof="0" dirty="0" err="1">
                <a:ln>
                  <a:noFill/>
                </a:ln>
                <a:solidFill>
                  <a:prstClr val="black"/>
                </a:solidFill>
                <a:effectLst/>
                <a:uLnTx/>
                <a:uFillTx/>
                <a:latin typeface="Calibri" panose="020F0502020204030204"/>
                <a:ea typeface="+mn-ea"/>
                <a:cs typeface="+mn-cs"/>
              </a:rPr>
              <a:t>Tallins</a:t>
            </a:r>
            <a:r>
              <a:rPr kumimoji="0" lang="sv-SE" sz="1050" b="0" i="0" u="none" strike="noStrike" kern="1200" cap="none" spc="0" normalizeH="0" baseline="0" noProof="0" dirty="0">
                <a:ln>
                  <a:noFill/>
                </a:ln>
                <a:solidFill>
                  <a:prstClr val="black"/>
                </a:solidFill>
                <a:effectLst/>
                <a:uLnTx/>
                <a:uFillTx/>
                <a:latin typeface="Calibri" panose="020F0502020204030204"/>
                <a:ea typeface="+mn-ea"/>
                <a:cs typeface="+mn-cs"/>
              </a:rPr>
              <a:t> hamn</a:t>
            </a:r>
          </a:p>
        </p:txBody>
      </p:sp>
      <p:sp>
        <p:nvSpPr>
          <p:cNvPr id="12" name="Rektangel 11">
            <a:extLst>
              <a:ext uri="{FF2B5EF4-FFF2-40B4-BE49-F238E27FC236}">
                <a16:creationId xmlns:a16="http://schemas.microsoft.com/office/drawing/2014/main" id="{310D1C89-8AF5-8A43-227B-BDFD9C1A615B}"/>
              </a:ext>
            </a:extLst>
          </p:cNvPr>
          <p:cNvSpPr/>
          <p:nvPr/>
        </p:nvSpPr>
        <p:spPr>
          <a:xfrm>
            <a:off x="2432004" y="2268809"/>
            <a:ext cx="1082348"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black"/>
                </a:solidFill>
                <a:effectLst/>
                <a:uLnTx/>
                <a:uFillTx/>
                <a:latin typeface="Calibri" panose="020F0502020204030204"/>
                <a:ea typeface="+mn-ea"/>
                <a:cs typeface="+mn-cs"/>
              </a:rPr>
              <a:t>Gussjö AB </a:t>
            </a:r>
            <a:r>
              <a:rPr kumimoji="0" lang="sv-SE" sz="1050" b="0" i="0" u="none" strike="noStrike" kern="1200" cap="none" spc="0" normalizeH="0" baseline="0" noProof="0" dirty="0" err="1">
                <a:ln>
                  <a:noFill/>
                </a:ln>
                <a:solidFill>
                  <a:prstClr val="black"/>
                </a:solidFill>
                <a:effectLst/>
                <a:uLnTx/>
                <a:uFillTx/>
                <a:latin typeface="Calibri" panose="020F0502020204030204"/>
                <a:ea typeface="+mn-ea"/>
                <a:cs typeface="+mn-cs"/>
              </a:rPr>
              <a:t>Latvia</a:t>
            </a:r>
            <a:endParaRPr kumimoji="0" lang="sv-SE"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284116AD-3F5F-EFA8-AFB7-B50E99291A17}"/>
              </a:ext>
            </a:extLst>
          </p:cNvPr>
          <p:cNvSpPr/>
          <p:nvPr/>
        </p:nvSpPr>
        <p:spPr>
          <a:xfrm>
            <a:off x="5020142" y="2256893"/>
            <a:ext cx="731290"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black"/>
                </a:solidFill>
                <a:effectLst/>
                <a:uLnTx/>
                <a:uFillTx/>
                <a:latin typeface="Calibri" panose="020F0502020204030204"/>
                <a:ea typeface="+mn-ea"/>
                <a:cs typeface="+mn-cs"/>
              </a:rPr>
              <a:t>Gussjö AB</a:t>
            </a:r>
          </a:p>
        </p:txBody>
      </p:sp>
      <p:sp>
        <p:nvSpPr>
          <p:cNvPr id="14" name="Rektangel 13">
            <a:extLst>
              <a:ext uri="{FF2B5EF4-FFF2-40B4-BE49-F238E27FC236}">
                <a16:creationId xmlns:a16="http://schemas.microsoft.com/office/drawing/2014/main" id="{5ECD0B31-D0C3-A71E-9D19-1D246E1D8AE9}"/>
              </a:ext>
            </a:extLst>
          </p:cNvPr>
          <p:cNvSpPr/>
          <p:nvPr/>
        </p:nvSpPr>
        <p:spPr>
          <a:xfrm>
            <a:off x="7345508" y="2268809"/>
            <a:ext cx="830677"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black"/>
                </a:solidFill>
                <a:effectLst/>
                <a:uLnTx/>
                <a:uFillTx/>
                <a:latin typeface="Calibri" panose="020F0502020204030204"/>
                <a:ea typeface="+mn-ea"/>
                <a:cs typeface="+mn-cs"/>
              </a:rPr>
              <a:t>Gussjö Bruk</a:t>
            </a:r>
          </a:p>
        </p:txBody>
      </p:sp>
      <p:pic>
        <p:nvPicPr>
          <p:cNvPr id="15" name="Bildobjekt 14">
            <a:extLst>
              <a:ext uri="{FF2B5EF4-FFF2-40B4-BE49-F238E27FC236}">
                <a16:creationId xmlns:a16="http://schemas.microsoft.com/office/drawing/2014/main" id="{E10D562C-EB1A-F724-12DC-455F3A5ED446}"/>
              </a:ext>
            </a:extLst>
          </p:cNvPr>
          <p:cNvPicPr>
            <a:picLocks noChangeAspect="1"/>
          </p:cNvPicPr>
          <p:nvPr/>
        </p:nvPicPr>
        <p:blipFill>
          <a:blip r:embed="rId2"/>
          <a:stretch>
            <a:fillRect/>
          </a:stretch>
        </p:blipFill>
        <p:spPr>
          <a:xfrm>
            <a:off x="1325731" y="2056291"/>
            <a:ext cx="967648" cy="834990"/>
          </a:xfrm>
          <a:prstGeom prst="rect">
            <a:avLst/>
          </a:prstGeom>
        </p:spPr>
      </p:pic>
      <p:pic>
        <p:nvPicPr>
          <p:cNvPr id="16" name="Bildobjekt 15">
            <a:extLst>
              <a:ext uri="{FF2B5EF4-FFF2-40B4-BE49-F238E27FC236}">
                <a16:creationId xmlns:a16="http://schemas.microsoft.com/office/drawing/2014/main" id="{5BFB85DE-8D04-8BC6-E1A6-FB10A521A3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8489" y="2037377"/>
            <a:ext cx="1450662" cy="871844"/>
          </a:xfrm>
          <a:prstGeom prst="rect">
            <a:avLst/>
          </a:prstGeom>
        </p:spPr>
      </p:pic>
      <p:sp>
        <p:nvSpPr>
          <p:cNvPr id="19" name="textruta 18">
            <a:extLst>
              <a:ext uri="{FF2B5EF4-FFF2-40B4-BE49-F238E27FC236}">
                <a16:creationId xmlns:a16="http://schemas.microsoft.com/office/drawing/2014/main" id="{DA74C5D2-6167-8D7D-030C-937275067FAC}"/>
              </a:ext>
            </a:extLst>
          </p:cNvPr>
          <p:cNvSpPr txBox="1"/>
          <p:nvPr/>
        </p:nvSpPr>
        <p:spPr>
          <a:xfrm>
            <a:off x="865377" y="4299597"/>
            <a:ext cx="18553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Avtalsobjekt 00000002</a:t>
            </a:r>
          </a:p>
          <a:p>
            <a:pPr marL="18000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FF0000"/>
                </a:solidFill>
                <a:effectLst/>
                <a:uLnTx/>
                <a:uFillTx/>
                <a:latin typeface="Calibri" panose="020F0502020204030204"/>
                <a:ea typeface="+mn-ea"/>
                <a:cs typeface="+mn-cs"/>
              </a:rPr>
              <a:t>Ref till AO: 00000001</a:t>
            </a:r>
          </a:p>
        </p:txBody>
      </p:sp>
      <p:sp>
        <p:nvSpPr>
          <p:cNvPr id="20" name="Rektangel 19">
            <a:extLst>
              <a:ext uri="{FF2B5EF4-FFF2-40B4-BE49-F238E27FC236}">
                <a16:creationId xmlns:a16="http://schemas.microsoft.com/office/drawing/2014/main" id="{9DDF9FC4-F4CE-AA39-A359-2719A1858CD4}"/>
              </a:ext>
            </a:extLst>
          </p:cNvPr>
          <p:cNvSpPr/>
          <p:nvPr/>
        </p:nvSpPr>
        <p:spPr>
          <a:xfrm>
            <a:off x="4550758" y="4964127"/>
            <a:ext cx="540801" cy="4898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Calibri" panose="020F0502020204030204"/>
                <a:ea typeface="+mn-ea"/>
                <a:cs typeface="+mn-cs"/>
              </a:rPr>
              <a:t>FLK</a:t>
            </a:r>
          </a:p>
        </p:txBody>
      </p:sp>
      <p:cxnSp>
        <p:nvCxnSpPr>
          <p:cNvPr id="21" name="Rak koppling 20">
            <a:extLst>
              <a:ext uri="{FF2B5EF4-FFF2-40B4-BE49-F238E27FC236}">
                <a16:creationId xmlns:a16="http://schemas.microsoft.com/office/drawing/2014/main" id="{AE53FF3C-0D30-8F75-A3E4-25A99C6C25D8}"/>
              </a:ext>
            </a:extLst>
          </p:cNvPr>
          <p:cNvCxnSpPr>
            <a:cxnSpLocks/>
            <a:stCxn id="27" idx="3"/>
            <a:endCxn id="20" idx="1"/>
          </p:cNvCxnSpPr>
          <p:nvPr/>
        </p:nvCxnSpPr>
        <p:spPr>
          <a:xfrm>
            <a:off x="2307689" y="5207012"/>
            <a:ext cx="2243069" cy="2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Rak koppling 21">
            <a:extLst>
              <a:ext uri="{FF2B5EF4-FFF2-40B4-BE49-F238E27FC236}">
                <a16:creationId xmlns:a16="http://schemas.microsoft.com/office/drawing/2014/main" id="{1097F4D7-0874-3F69-D5F1-8AF912587D35}"/>
              </a:ext>
            </a:extLst>
          </p:cNvPr>
          <p:cNvCxnSpPr>
            <a:cxnSpLocks/>
            <a:stCxn id="20" idx="3"/>
            <a:endCxn id="28" idx="1"/>
          </p:cNvCxnSpPr>
          <p:nvPr/>
        </p:nvCxnSpPr>
        <p:spPr>
          <a:xfrm>
            <a:off x="5091559" y="5209052"/>
            <a:ext cx="2363010" cy="16387"/>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ruta 22">
            <a:extLst>
              <a:ext uri="{FF2B5EF4-FFF2-40B4-BE49-F238E27FC236}">
                <a16:creationId xmlns:a16="http://schemas.microsoft.com/office/drawing/2014/main" id="{31104F30-277B-5128-EE7D-39AE5955A3FD}"/>
              </a:ext>
            </a:extLst>
          </p:cNvPr>
          <p:cNvSpPr txBox="1"/>
          <p:nvPr/>
        </p:nvSpPr>
        <p:spPr>
          <a:xfrm>
            <a:off x="7585940" y="4442659"/>
            <a:ext cx="1848583" cy="577081"/>
          </a:xfrm>
          <a:prstGeom prst="rect">
            <a:avLst/>
          </a:prstGeom>
        </p:spPr>
        <p:txBody>
          <a:bodyPr wrap="none">
            <a:spAutoFit/>
          </a:bodyPr>
          <a:lstStyle>
            <a:defPPr>
              <a:defRPr lang="sv-SE"/>
            </a:defPPr>
            <a:lvl1pPr>
              <a:defRPr sz="105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black"/>
                </a:solidFill>
                <a:effectLst/>
                <a:uLnTx/>
                <a:uFillTx/>
                <a:latin typeface="Calibri" panose="020F0502020204030204"/>
                <a:ea typeface="+mn-ea"/>
                <a:cs typeface="+mn-cs"/>
              </a:rPr>
              <a:t>Mottagningsplats: Gussjö bruk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black"/>
                </a:solidFill>
                <a:effectLst/>
                <a:uLnTx/>
                <a:uFillTx/>
                <a:latin typeface="Calibri" panose="020F0502020204030204"/>
                <a:ea typeface="+mn-ea"/>
                <a:cs typeface="+mn-cs"/>
              </a:rPr>
              <a:t>Mätplats: Gussjö bruk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ktangel 24">
            <a:extLst>
              <a:ext uri="{FF2B5EF4-FFF2-40B4-BE49-F238E27FC236}">
                <a16:creationId xmlns:a16="http://schemas.microsoft.com/office/drawing/2014/main" id="{47E1C11F-8BEA-A341-20AB-E9108A9CD123}"/>
              </a:ext>
            </a:extLst>
          </p:cNvPr>
          <p:cNvSpPr/>
          <p:nvPr/>
        </p:nvSpPr>
        <p:spPr>
          <a:xfrm>
            <a:off x="2987422" y="4939340"/>
            <a:ext cx="731290"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black"/>
                </a:solidFill>
                <a:effectLst/>
                <a:uLnTx/>
                <a:uFillTx/>
                <a:latin typeface="Calibri" panose="020F0502020204030204"/>
                <a:ea typeface="+mn-ea"/>
                <a:cs typeface="+mn-cs"/>
              </a:rPr>
              <a:t>Gussjö AB</a:t>
            </a:r>
          </a:p>
        </p:txBody>
      </p:sp>
      <p:sp>
        <p:nvSpPr>
          <p:cNvPr id="26" name="Rektangel 25">
            <a:extLst>
              <a:ext uri="{FF2B5EF4-FFF2-40B4-BE49-F238E27FC236}">
                <a16:creationId xmlns:a16="http://schemas.microsoft.com/office/drawing/2014/main" id="{222E6395-9AED-5500-561D-5A1E6832AA76}"/>
              </a:ext>
            </a:extLst>
          </p:cNvPr>
          <p:cNvSpPr/>
          <p:nvPr/>
        </p:nvSpPr>
        <p:spPr>
          <a:xfrm>
            <a:off x="5280371" y="4973111"/>
            <a:ext cx="830677"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black"/>
                </a:solidFill>
                <a:effectLst/>
                <a:uLnTx/>
                <a:uFillTx/>
                <a:latin typeface="Calibri" panose="020F0502020204030204"/>
                <a:ea typeface="+mn-ea"/>
                <a:cs typeface="+mn-cs"/>
              </a:rPr>
              <a:t>Gussjö Bruk</a:t>
            </a:r>
          </a:p>
        </p:txBody>
      </p:sp>
      <p:pic>
        <p:nvPicPr>
          <p:cNvPr id="27" name="Bildobjekt 26">
            <a:extLst>
              <a:ext uri="{FF2B5EF4-FFF2-40B4-BE49-F238E27FC236}">
                <a16:creationId xmlns:a16="http://schemas.microsoft.com/office/drawing/2014/main" id="{576D19E8-EFE9-9F7F-542C-141CFE468701}"/>
              </a:ext>
            </a:extLst>
          </p:cNvPr>
          <p:cNvPicPr>
            <a:picLocks noChangeAspect="1"/>
          </p:cNvPicPr>
          <p:nvPr/>
        </p:nvPicPr>
        <p:blipFill>
          <a:blip r:embed="rId2"/>
          <a:stretch>
            <a:fillRect/>
          </a:stretch>
        </p:blipFill>
        <p:spPr>
          <a:xfrm>
            <a:off x="1325731" y="4789517"/>
            <a:ext cx="981958" cy="834990"/>
          </a:xfrm>
          <a:prstGeom prst="rect">
            <a:avLst/>
          </a:prstGeom>
        </p:spPr>
      </p:pic>
      <p:pic>
        <p:nvPicPr>
          <p:cNvPr id="28" name="Bildobjekt 27">
            <a:extLst>
              <a:ext uri="{FF2B5EF4-FFF2-40B4-BE49-F238E27FC236}">
                <a16:creationId xmlns:a16="http://schemas.microsoft.com/office/drawing/2014/main" id="{4A29E290-5A2D-00DD-771E-83B2CAA123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4569" y="4789517"/>
            <a:ext cx="1450662" cy="871844"/>
          </a:xfrm>
          <a:prstGeom prst="rect">
            <a:avLst/>
          </a:prstGeom>
        </p:spPr>
      </p:pic>
      <p:sp>
        <p:nvSpPr>
          <p:cNvPr id="29" name="Rektangel 28">
            <a:extLst>
              <a:ext uri="{FF2B5EF4-FFF2-40B4-BE49-F238E27FC236}">
                <a16:creationId xmlns:a16="http://schemas.microsoft.com/office/drawing/2014/main" id="{D4ABEF0A-2B6B-8221-696B-EA84AA91D1C1}"/>
              </a:ext>
            </a:extLst>
          </p:cNvPr>
          <p:cNvSpPr/>
          <p:nvPr/>
        </p:nvSpPr>
        <p:spPr>
          <a:xfrm>
            <a:off x="3701477" y="5745304"/>
            <a:ext cx="2802689" cy="4154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FF0000"/>
                </a:solidFill>
                <a:effectLst/>
                <a:uLnTx/>
                <a:uFillTx/>
                <a:latin typeface="Calibri" panose="020F0502020204030204"/>
                <a:ea typeface="+mn-ea"/>
                <a:cs typeface="+mn-cs"/>
              </a:rPr>
              <a:t>Ersättningsgrundande mätning för Råvara: Ingen</a:t>
            </a:r>
          </a:p>
        </p:txBody>
      </p:sp>
      <p:cxnSp>
        <p:nvCxnSpPr>
          <p:cNvPr id="30" name="Rak koppling 29">
            <a:extLst>
              <a:ext uri="{FF2B5EF4-FFF2-40B4-BE49-F238E27FC236}">
                <a16:creationId xmlns:a16="http://schemas.microsoft.com/office/drawing/2014/main" id="{C3F54386-F4A5-B5ED-CA2F-25741AA35CA5}"/>
              </a:ext>
            </a:extLst>
          </p:cNvPr>
          <p:cNvCxnSpPr>
            <a:cxnSpLocks/>
            <a:stCxn id="20" idx="2"/>
            <a:endCxn id="29" idx="0"/>
          </p:cNvCxnSpPr>
          <p:nvPr/>
        </p:nvCxnSpPr>
        <p:spPr>
          <a:xfrm>
            <a:off x="4821159" y="5453977"/>
            <a:ext cx="281663" cy="29132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Rak pilkoppling 33">
            <a:extLst>
              <a:ext uri="{FF2B5EF4-FFF2-40B4-BE49-F238E27FC236}">
                <a16:creationId xmlns:a16="http://schemas.microsoft.com/office/drawing/2014/main" id="{4C6FBBA1-03CC-5520-AD2B-88CE676CE84C}"/>
              </a:ext>
            </a:extLst>
          </p:cNvPr>
          <p:cNvCxnSpPr>
            <a:cxnSpLocks/>
            <a:stCxn id="15" idx="2"/>
            <a:endCxn id="19" idx="0"/>
          </p:cNvCxnSpPr>
          <p:nvPr/>
        </p:nvCxnSpPr>
        <p:spPr>
          <a:xfrm flipH="1">
            <a:off x="1793028" y="2891281"/>
            <a:ext cx="16527" cy="1408316"/>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textruta 38">
            <a:extLst>
              <a:ext uri="{FF2B5EF4-FFF2-40B4-BE49-F238E27FC236}">
                <a16:creationId xmlns:a16="http://schemas.microsoft.com/office/drawing/2014/main" id="{5B2F1976-1C32-D88A-8893-AD3E483E9B16}"/>
              </a:ext>
            </a:extLst>
          </p:cNvPr>
          <p:cNvSpPr txBox="1"/>
          <p:nvPr/>
        </p:nvSpPr>
        <p:spPr>
          <a:xfrm>
            <a:off x="3440427" y="1630873"/>
            <a:ext cx="1746129"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prstClr val="black"/>
                </a:solidFill>
                <a:effectLst/>
                <a:uLnTx/>
                <a:uFillTx/>
                <a:latin typeface="Calibri" panose="020F0502020204030204"/>
                <a:ea typeface="+mn-ea"/>
                <a:cs typeface="+mn-cs"/>
              </a:rPr>
              <a:t>Handelssortiment: 103-1 Lövmassaved, björk/asp/al/</a:t>
            </a:r>
            <a:r>
              <a:rPr kumimoji="0" lang="sv-SE" sz="1050" b="0" i="0" u="none" strike="noStrike" kern="1200" cap="none" spc="0" normalizeH="0" baseline="0" noProof="0" err="1">
                <a:ln>
                  <a:noFill/>
                </a:ln>
                <a:solidFill>
                  <a:prstClr val="black"/>
                </a:solidFill>
                <a:effectLst/>
                <a:uLnTx/>
                <a:uFillTx/>
                <a:latin typeface="Calibri" panose="020F0502020204030204"/>
                <a:ea typeface="+mn-ea"/>
                <a:cs typeface="+mn-cs"/>
              </a:rPr>
              <a:t>övr</a:t>
            </a:r>
            <a:r>
              <a:rPr kumimoji="0" lang="sv-SE" sz="105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sv-SE" sz="1050" b="0" i="0" u="none" strike="noStrike" kern="1200" cap="none" spc="0" normalizeH="0" baseline="0" noProof="0" err="1">
                <a:ln>
                  <a:noFill/>
                </a:ln>
                <a:solidFill>
                  <a:prstClr val="black"/>
                </a:solidFill>
                <a:effectLst/>
                <a:uLnTx/>
                <a:uFillTx/>
                <a:latin typeface="Calibri" panose="020F0502020204030204"/>
                <a:ea typeface="+mn-ea"/>
                <a:cs typeface="+mn-cs"/>
              </a:rPr>
              <a:t>fallgd</a:t>
            </a:r>
            <a:r>
              <a:rPr kumimoji="0" lang="sv-SE" sz="105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40" name="textruta 39">
            <a:extLst>
              <a:ext uri="{FF2B5EF4-FFF2-40B4-BE49-F238E27FC236}">
                <a16:creationId xmlns:a16="http://schemas.microsoft.com/office/drawing/2014/main" id="{604400CC-78C0-08D6-F194-DFC3B0AA8B92}"/>
              </a:ext>
            </a:extLst>
          </p:cNvPr>
          <p:cNvSpPr txBox="1"/>
          <p:nvPr/>
        </p:nvSpPr>
        <p:spPr>
          <a:xfrm>
            <a:off x="4218494" y="4347192"/>
            <a:ext cx="1746129"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prstClr val="black"/>
                </a:solidFill>
                <a:effectLst/>
                <a:uLnTx/>
                <a:uFillTx/>
                <a:latin typeface="Calibri" panose="020F0502020204030204"/>
                <a:ea typeface="+mn-ea"/>
                <a:cs typeface="+mn-cs"/>
              </a:rPr>
              <a:t>Handelssortiment: 103-1 Lövmassaved, björk/asp/al/</a:t>
            </a:r>
            <a:r>
              <a:rPr kumimoji="0" lang="sv-SE" sz="1050" b="0" i="0" u="none" strike="noStrike" kern="1200" cap="none" spc="0" normalizeH="0" baseline="0" noProof="0" err="1">
                <a:ln>
                  <a:noFill/>
                </a:ln>
                <a:solidFill>
                  <a:prstClr val="black"/>
                </a:solidFill>
                <a:effectLst/>
                <a:uLnTx/>
                <a:uFillTx/>
                <a:latin typeface="Calibri" panose="020F0502020204030204"/>
                <a:ea typeface="+mn-ea"/>
                <a:cs typeface="+mn-cs"/>
              </a:rPr>
              <a:t>övr</a:t>
            </a:r>
            <a:r>
              <a:rPr kumimoji="0" lang="sv-SE" sz="105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sv-SE" sz="1050" b="0" i="0" u="none" strike="noStrike" kern="1200" cap="none" spc="0" normalizeH="0" baseline="0" noProof="0" err="1">
                <a:ln>
                  <a:noFill/>
                </a:ln>
                <a:solidFill>
                  <a:prstClr val="black"/>
                </a:solidFill>
                <a:effectLst/>
                <a:uLnTx/>
                <a:uFillTx/>
                <a:latin typeface="Calibri" panose="020F0502020204030204"/>
                <a:ea typeface="+mn-ea"/>
                <a:cs typeface="+mn-cs"/>
              </a:rPr>
              <a:t>fallgd</a:t>
            </a:r>
            <a:r>
              <a:rPr kumimoji="0" lang="sv-SE" sz="1050" b="0" i="0" u="none" strike="noStrike" kern="1200" cap="none" spc="0" normalizeH="0" baseline="0" noProof="0">
                <a:ln>
                  <a:noFill/>
                </a:ln>
                <a:solidFill>
                  <a:prstClr val="black"/>
                </a:solidFill>
                <a:effectLst/>
                <a:uLnTx/>
                <a:uFillTx/>
                <a:latin typeface="Calibri" panose="020F0502020204030204"/>
                <a:ea typeface="+mn-ea"/>
                <a:cs typeface="+mn-cs"/>
              </a:rPr>
              <a:t> </a:t>
            </a:r>
          </a:p>
        </p:txBody>
      </p:sp>
      <p:cxnSp>
        <p:nvCxnSpPr>
          <p:cNvPr id="41" name="Rak koppling 40">
            <a:extLst>
              <a:ext uri="{FF2B5EF4-FFF2-40B4-BE49-F238E27FC236}">
                <a16:creationId xmlns:a16="http://schemas.microsoft.com/office/drawing/2014/main" id="{0963188A-31D0-F06A-DC97-2EA4E79898D3}"/>
              </a:ext>
            </a:extLst>
          </p:cNvPr>
          <p:cNvCxnSpPr>
            <a:cxnSpLocks/>
            <a:stCxn id="4" idx="0"/>
            <a:endCxn id="42" idx="2"/>
          </p:cNvCxnSpPr>
          <p:nvPr/>
        </p:nvCxnSpPr>
        <p:spPr>
          <a:xfrm flipV="1">
            <a:off x="1831921" y="1370598"/>
            <a:ext cx="412798" cy="1849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Rektangel 41">
            <a:extLst>
              <a:ext uri="{FF2B5EF4-FFF2-40B4-BE49-F238E27FC236}">
                <a16:creationId xmlns:a16="http://schemas.microsoft.com/office/drawing/2014/main" id="{98BA0579-8DC7-80E9-A98C-707D0F67E897}"/>
              </a:ext>
            </a:extLst>
          </p:cNvPr>
          <p:cNvSpPr/>
          <p:nvPr/>
        </p:nvSpPr>
        <p:spPr>
          <a:xfrm>
            <a:off x="1430233" y="1116682"/>
            <a:ext cx="1628972" cy="25391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0000"/>
                </a:solidFill>
                <a:effectLst/>
                <a:uLnTx/>
                <a:uFillTx/>
                <a:latin typeface="Calibri" panose="020F0502020204030204"/>
                <a:ea typeface="+mn-ea"/>
                <a:cs typeface="+mn-cs"/>
              </a:rPr>
              <a:t>Fraktsedel: Bill </a:t>
            </a:r>
            <a:r>
              <a:rPr kumimoji="0" lang="sv-SE" sz="1050" b="0" i="0" u="none" strike="noStrike" kern="1200" cap="none" spc="0" normalizeH="0" baseline="0" noProof="0" err="1">
                <a:ln>
                  <a:noFill/>
                </a:ln>
                <a:solidFill>
                  <a:srgbClr val="FF0000"/>
                </a:solidFill>
                <a:effectLst/>
                <a:uLnTx/>
                <a:uFillTx/>
                <a:latin typeface="Calibri" panose="020F0502020204030204"/>
                <a:ea typeface="+mn-ea"/>
                <a:cs typeface="+mn-cs"/>
              </a:rPr>
              <a:t>of</a:t>
            </a:r>
            <a:r>
              <a:rPr kumimoji="0" lang="sv-SE" sz="105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sv-SE" sz="1050" b="0" i="0" u="none" strike="noStrike" kern="1200" cap="none" spc="0" normalizeH="0" baseline="0" noProof="0" err="1">
                <a:ln>
                  <a:noFill/>
                </a:ln>
                <a:solidFill>
                  <a:srgbClr val="FF0000"/>
                </a:solidFill>
                <a:effectLst/>
                <a:uLnTx/>
                <a:uFillTx/>
                <a:latin typeface="Calibri" panose="020F0502020204030204"/>
                <a:ea typeface="+mn-ea"/>
                <a:cs typeface="+mn-cs"/>
              </a:rPr>
              <a:t>LadingID</a:t>
            </a:r>
            <a:endParaRPr kumimoji="0" lang="sv-SE" sz="105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45" name="Rektangel 44">
            <a:extLst>
              <a:ext uri="{FF2B5EF4-FFF2-40B4-BE49-F238E27FC236}">
                <a16:creationId xmlns:a16="http://schemas.microsoft.com/office/drawing/2014/main" id="{D9A04664-42D3-EDFE-D23D-D345F2998E57}"/>
              </a:ext>
            </a:extLst>
          </p:cNvPr>
          <p:cNvSpPr/>
          <p:nvPr/>
        </p:nvSpPr>
        <p:spPr>
          <a:xfrm>
            <a:off x="1893395" y="3885607"/>
            <a:ext cx="1628972" cy="25391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0000"/>
                </a:solidFill>
                <a:effectLst/>
                <a:uLnTx/>
                <a:uFillTx/>
                <a:latin typeface="Calibri" panose="020F0502020204030204"/>
                <a:ea typeface="+mn-ea"/>
                <a:cs typeface="+mn-cs"/>
              </a:rPr>
              <a:t>Fraktsedel: Bill </a:t>
            </a:r>
            <a:r>
              <a:rPr kumimoji="0" lang="sv-SE" sz="1050" b="0" i="0" u="none" strike="noStrike" kern="1200" cap="none" spc="0" normalizeH="0" baseline="0" noProof="0" err="1">
                <a:ln>
                  <a:noFill/>
                </a:ln>
                <a:solidFill>
                  <a:srgbClr val="FF0000"/>
                </a:solidFill>
                <a:effectLst/>
                <a:uLnTx/>
                <a:uFillTx/>
                <a:latin typeface="Calibri" panose="020F0502020204030204"/>
                <a:ea typeface="+mn-ea"/>
                <a:cs typeface="+mn-cs"/>
              </a:rPr>
              <a:t>of</a:t>
            </a:r>
            <a:r>
              <a:rPr kumimoji="0" lang="sv-SE" sz="105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sv-SE" sz="1050" b="0" i="0" u="none" strike="noStrike" kern="1200" cap="none" spc="0" normalizeH="0" baseline="0" noProof="0" err="1">
                <a:ln>
                  <a:noFill/>
                </a:ln>
                <a:solidFill>
                  <a:srgbClr val="FF0000"/>
                </a:solidFill>
                <a:effectLst/>
                <a:uLnTx/>
                <a:uFillTx/>
                <a:latin typeface="Calibri" panose="020F0502020204030204"/>
                <a:ea typeface="+mn-ea"/>
                <a:cs typeface="+mn-cs"/>
              </a:rPr>
              <a:t>LadingID</a:t>
            </a:r>
            <a:endParaRPr kumimoji="0" lang="sv-SE" sz="1050" b="0"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46" name="Rak koppling 45">
            <a:extLst>
              <a:ext uri="{FF2B5EF4-FFF2-40B4-BE49-F238E27FC236}">
                <a16:creationId xmlns:a16="http://schemas.microsoft.com/office/drawing/2014/main" id="{30B367B6-0313-2D44-86B4-10F25884B231}"/>
              </a:ext>
            </a:extLst>
          </p:cNvPr>
          <p:cNvCxnSpPr>
            <a:cxnSpLocks/>
            <a:stCxn id="4" idx="0"/>
            <a:endCxn id="47" idx="2"/>
          </p:cNvCxnSpPr>
          <p:nvPr/>
        </p:nvCxnSpPr>
        <p:spPr>
          <a:xfrm flipH="1" flipV="1">
            <a:off x="1079242" y="1081589"/>
            <a:ext cx="752679" cy="473996"/>
          </a:xfrm>
          <a:prstGeom prst="line">
            <a:avLst/>
          </a:prstGeom>
        </p:spPr>
        <p:style>
          <a:lnRef idx="1">
            <a:schemeClr val="accent1"/>
          </a:lnRef>
          <a:fillRef idx="0">
            <a:schemeClr val="accent1"/>
          </a:fillRef>
          <a:effectRef idx="0">
            <a:schemeClr val="accent1"/>
          </a:effectRef>
          <a:fontRef idx="minor">
            <a:schemeClr val="tx1"/>
          </a:fontRef>
        </p:style>
      </p:cxnSp>
      <p:sp>
        <p:nvSpPr>
          <p:cNvPr id="47" name="Rektangel 46">
            <a:extLst>
              <a:ext uri="{FF2B5EF4-FFF2-40B4-BE49-F238E27FC236}">
                <a16:creationId xmlns:a16="http://schemas.microsoft.com/office/drawing/2014/main" id="{6E363637-B1C6-8DAC-528E-0ECD34FC8892}"/>
              </a:ext>
            </a:extLst>
          </p:cNvPr>
          <p:cNvSpPr/>
          <p:nvPr/>
        </p:nvSpPr>
        <p:spPr>
          <a:xfrm>
            <a:off x="132508" y="666091"/>
            <a:ext cx="1893467"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black"/>
                </a:solidFill>
                <a:effectLst/>
                <a:uLnTx/>
                <a:uFillTx/>
                <a:latin typeface="Calibri" panose="020F0502020204030204"/>
                <a:ea typeface="+mn-ea"/>
                <a:cs typeface="+mn-cs"/>
              </a:rPr>
              <a:t>Site: </a:t>
            </a:r>
            <a:r>
              <a:rPr kumimoji="0" lang="sv-SE" sz="1050" b="0" i="0" u="none" strike="noStrike" kern="1200" cap="none" spc="0" normalizeH="0" baseline="0" noProof="0" dirty="0" err="1">
                <a:ln>
                  <a:noFill/>
                </a:ln>
                <a:solidFill>
                  <a:prstClr val="black"/>
                </a:solidFill>
                <a:effectLst/>
                <a:uLnTx/>
                <a:uFillTx/>
                <a:latin typeface="Calibri" panose="020F0502020204030204"/>
                <a:ea typeface="+mn-ea"/>
                <a:cs typeface="+mn-cs"/>
              </a:rPr>
              <a:t>Tallins</a:t>
            </a:r>
            <a:r>
              <a:rPr kumimoji="0" lang="sv-SE" sz="1050" b="0" i="0" u="none" strike="noStrike" kern="1200" cap="none" spc="0" normalizeH="0" baseline="0" noProof="0" dirty="0">
                <a:ln>
                  <a:noFill/>
                </a:ln>
                <a:solidFill>
                  <a:prstClr val="black"/>
                </a:solidFill>
                <a:effectLst/>
                <a:uLnTx/>
                <a:uFillTx/>
                <a:latin typeface="Calibri" panose="020F0502020204030204"/>
                <a:ea typeface="+mn-ea"/>
                <a:cs typeface="+mn-cs"/>
              </a:rPr>
              <a:t> hamn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black"/>
                </a:solidFill>
                <a:effectLst/>
                <a:uLnTx/>
                <a:uFillTx/>
                <a:latin typeface="Calibri" panose="020F0502020204030204"/>
                <a:ea typeface="+mn-ea"/>
                <a:cs typeface="+mn-cs"/>
              </a:rPr>
              <a:t>Mottagningsplats: </a:t>
            </a:r>
            <a:r>
              <a:rPr kumimoji="0" lang="sv-SE" sz="1050" b="0" i="0" u="none" strike="noStrike" kern="1200" cap="none" spc="0" normalizeH="0" baseline="0" noProof="0" dirty="0" err="1">
                <a:ln>
                  <a:noFill/>
                </a:ln>
                <a:solidFill>
                  <a:prstClr val="black"/>
                </a:solidFill>
                <a:effectLst/>
                <a:uLnTx/>
                <a:uFillTx/>
                <a:latin typeface="Calibri" panose="020F0502020204030204"/>
                <a:ea typeface="+mn-ea"/>
                <a:cs typeface="+mn-cs"/>
              </a:rPr>
              <a:t>Tallins</a:t>
            </a:r>
            <a:r>
              <a:rPr kumimoji="0" lang="sv-SE" sz="1050" b="0" i="0" u="none" strike="noStrike" kern="1200" cap="none" spc="0" normalizeH="0" baseline="0" noProof="0" dirty="0">
                <a:ln>
                  <a:noFill/>
                </a:ln>
                <a:solidFill>
                  <a:prstClr val="black"/>
                </a:solidFill>
                <a:effectLst/>
                <a:uLnTx/>
                <a:uFillTx/>
                <a:latin typeface="Calibri" panose="020F0502020204030204"/>
                <a:ea typeface="+mn-ea"/>
                <a:cs typeface="+mn-cs"/>
              </a:rPr>
              <a:t> hamn</a:t>
            </a:r>
          </a:p>
        </p:txBody>
      </p:sp>
      <p:sp>
        <p:nvSpPr>
          <p:cNvPr id="52" name="textruta 51">
            <a:extLst>
              <a:ext uri="{FF2B5EF4-FFF2-40B4-BE49-F238E27FC236}">
                <a16:creationId xmlns:a16="http://schemas.microsoft.com/office/drawing/2014/main" id="{C84E88FB-2BB4-00B4-18E9-2E894E1A9EEE}"/>
              </a:ext>
            </a:extLst>
          </p:cNvPr>
          <p:cNvSpPr txBox="1"/>
          <p:nvPr/>
        </p:nvSpPr>
        <p:spPr>
          <a:xfrm>
            <a:off x="8304425" y="1107893"/>
            <a:ext cx="156838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Destinering sker till -&gt;</a:t>
            </a:r>
          </a:p>
        </p:txBody>
      </p:sp>
      <p:sp>
        <p:nvSpPr>
          <p:cNvPr id="2" name="Rektangel 1">
            <a:extLst>
              <a:ext uri="{FF2B5EF4-FFF2-40B4-BE49-F238E27FC236}">
                <a16:creationId xmlns:a16="http://schemas.microsoft.com/office/drawing/2014/main" id="{665E1947-39EE-6B12-5DE1-DDF3DC8156CE}"/>
              </a:ext>
            </a:extLst>
          </p:cNvPr>
          <p:cNvSpPr/>
          <p:nvPr/>
        </p:nvSpPr>
        <p:spPr>
          <a:xfrm>
            <a:off x="121423" y="3722734"/>
            <a:ext cx="1850186"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black"/>
                </a:solidFill>
                <a:effectLst/>
                <a:uLnTx/>
                <a:uFillTx/>
                <a:latin typeface="Calibri" panose="020F0502020204030204"/>
                <a:ea typeface="+mn-ea"/>
                <a:cs typeface="+mn-cs"/>
              </a:rPr>
              <a:t>Site: Luleå hamn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black"/>
                </a:solidFill>
                <a:effectLst/>
                <a:uLnTx/>
                <a:uFillTx/>
                <a:latin typeface="Calibri" panose="020F0502020204030204"/>
                <a:ea typeface="+mn-ea"/>
                <a:cs typeface="+mn-cs"/>
              </a:rPr>
              <a:t>Mottagningsplats: Luleå Hamn</a:t>
            </a:r>
          </a:p>
        </p:txBody>
      </p:sp>
      <p:cxnSp>
        <p:nvCxnSpPr>
          <p:cNvPr id="24" name="Rak koppling 23">
            <a:extLst>
              <a:ext uri="{FF2B5EF4-FFF2-40B4-BE49-F238E27FC236}">
                <a16:creationId xmlns:a16="http://schemas.microsoft.com/office/drawing/2014/main" id="{A67E49DD-BB98-CDFB-44FC-CF72EF7D8969}"/>
              </a:ext>
            </a:extLst>
          </p:cNvPr>
          <p:cNvCxnSpPr>
            <a:cxnSpLocks/>
            <a:stCxn id="19" idx="0"/>
            <a:endCxn id="2" idx="2"/>
          </p:cNvCxnSpPr>
          <p:nvPr/>
        </p:nvCxnSpPr>
        <p:spPr>
          <a:xfrm flipH="1" flipV="1">
            <a:off x="1046516" y="4138232"/>
            <a:ext cx="746512" cy="161365"/>
          </a:xfrm>
          <a:prstGeom prst="line">
            <a:avLst/>
          </a:prstGeom>
        </p:spPr>
        <p:style>
          <a:lnRef idx="1">
            <a:schemeClr val="accent1"/>
          </a:lnRef>
          <a:fillRef idx="0">
            <a:schemeClr val="accent1"/>
          </a:fillRef>
          <a:effectRef idx="0">
            <a:schemeClr val="accent1"/>
          </a:effectRef>
          <a:fontRef idx="minor">
            <a:schemeClr val="tx1"/>
          </a:fontRef>
        </p:style>
      </p:cxnSp>
      <p:sp>
        <p:nvSpPr>
          <p:cNvPr id="43" name="textruta 42">
            <a:extLst>
              <a:ext uri="{FF2B5EF4-FFF2-40B4-BE49-F238E27FC236}">
                <a16:creationId xmlns:a16="http://schemas.microsoft.com/office/drawing/2014/main" id="{330F9A41-287C-0DA6-90EE-E44F872304B9}"/>
              </a:ext>
            </a:extLst>
          </p:cNvPr>
          <p:cNvSpPr txBox="1"/>
          <p:nvPr/>
        </p:nvSpPr>
        <p:spPr>
          <a:xfrm>
            <a:off x="6856392" y="4139782"/>
            <a:ext cx="156838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Destinering sker till -&gt;</a:t>
            </a:r>
          </a:p>
        </p:txBody>
      </p:sp>
      <p:sp>
        <p:nvSpPr>
          <p:cNvPr id="33" name="Rektangel 32">
            <a:extLst>
              <a:ext uri="{FF2B5EF4-FFF2-40B4-BE49-F238E27FC236}">
                <a16:creationId xmlns:a16="http://schemas.microsoft.com/office/drawing/2014/main" id="{1780C9C1-2CDA-6CD3-E444-1484FE73FF47}"/>
              </a:ext>
            </a:extLst>
          </p:cNvPr>
          <p:cNvSpPr/>
          <p:nvPr/>
        </p:nvSpPr>
        <p:spPr>
          <a:xfrm>
            <a:off x="10050449" y="0"/>
            <a:ext cx="2067339" cy="41346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ruta 37">
            <a:extLst>
              <a:ext uri="{FF2B5EF4-FFF2-40B4-BE49-F238E27FC236}">
                <a16:creationId xmlns:a16="http://schemas.microsoft.com/office/drawing/2014/main" id="{C648C5DF-7F46-ED2C-EFEF-920DB68E9691}"/>
              </a:ext>
            </a:extLst>
          </p:cNvPr>
          <p:cNvSpPr txBox="1"/>
          <p:nvPr/>
        </p:nvSpPr>
        <p:spPr>
          <a:xfrm>
            <a:off x="3655813" y="163971"/>
            <a:ext cx="621699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Ersättningsgrundande mätning i utländsk avgångshamn med mätning för transportersättning i ankomsthamn</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ruta 2">
            <a:extLst>
              <a:ext uri="{FF2B5EF4-FFF2-40B4-BE49-F238E27FC236}">
                <a16:creationId xmlns:a16="http://schemas.microsoft.com/office/drawing/2014/main" id="{1B0F689B-C3D8-9161-574C-57B4FB2DF9BA}"/>
              </a:ext>
            </a:extLst>
          </p:cNvPr>
          <p:cNvSpPr txBox="1"/>
          <p:nvPr/>
        </p:nvSpPr>
        <p:spPr>
          <a:xfrm rot="2333000">
            <a:off x="10064999" y="899189"/>
            <a:ext cx="15798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Arbetsmaterial</a:t>
            </a:r>
          </a:p>
        </p:txBody>
      </p:sp>
      <p:pic>
        <p:nvPicPr>
          <p:cNvPr id="17" name="Bildobjekt 16">
            <a:extLst>
              <a:ext uri="{FF2B5EF4-FFF2-40B4-BE49-F238E27FC236}">
                <a16:creationId xmlns:a16="http://schemas.microsoft.com/office/drawing/2014/main" id="{91F63ECB-CBC8-F6C4-0331-AB6C50CC2696}"/>
              </a:ext>
            </a:extLst>
          </p:cNvPr>
          <p:cNvPicPr>
            <a:picLocks noChangeAspect="1"/>
          </p:cNvPicPr>
          <p:nvPr/>
        </p:nvPicPr>
        <p:blipFill>
          <a:blip r:embed="rId4"/>
          <a:stretch>
            <a:fillRect/>
          </a:stretch>
        </p:blipFill>
        <p:spPr>
          <a:xfrm>
            <a:off x="10867767" y="92020"/>
            <a:ext cx="1057275" cy="857250"/>
          </a:xfrm>
          <a:prstGeom prst="rect">
            <a:avLst/>
          </a:prstGeom>
        </p:spPr>
      </p:pic>
    </p:spTree>
    <p:extLst>
      <p:ext uri="{BB962C8B-B14F-4D97-AF65-F5344CB8AC3E}">
        <p14:creationId xmlns:p14="http://schemas.microsoft.com/office/powerpoint/2010/main" val="1026725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19DF7A-954A-6E8E-489D-0330CB565F28}"/>
              </a:ext>
            </a:extLst>
          </p:cNvPr>
          <p:cNvSpPr>
            <a:spLocks noGrp="1"/>
          </p:cNvSpPr>
          <p:nvPr>
            <p:ph type="title"/>
          </p:nvPr>
        </p:nvSpPr>
        <p:spPr/>
        <p:txBody>
          <a:bodyPr/>
          <a:lstStyle/>
          <a:p>
            <a:r>
              <a:rPr lang="sv-SE" dirty="0"/>
              <a:t>Affärsobjekt/Integrationer - beskrivning</a:t>
            </a:r>
          </a:p>
        </p:txBody>
      </p:sp>
      <p:sp>
        <p:nvSpPr>
          <p:cNvPr id="4" name="Rektangel: rundade hörn 3">
            <a:extLst>
              <a:ext uri="{FF2B5EF4-FFF2-40B4-BE49-F238E27FC236}">
                <a16:creationId xmlns:a16="http://schemas.microsoft.com/office/drawing/2014/main" id="{2B527DFB-DC96-019F-6646-E62D3217DD4E}"/>
              </a:ext>
            </a:extLst>
          </p:cNvPr>
          <p:cNvSpPr/>
          <p:nvPr/>
        </p:nvSpPr>
        <p:spPr>
          <a:xfrm>
            <a:off x="278675" y="1410790"/>
            <a:ext cx="3169920" cy="2299062"/>
          </a:xfrm>
          <a:prstGeom prst="roundRect">
            <a:avLst>
              <a:gd name="adj" fmla="val 6404"/>
            </a:avLst>
          </a:prstGeom>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Aktör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Juridisk aktör internnummer 00000 läggs upp av Biometria.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Aktör hanterar organisationshierarki i VIOL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Aktör som är Befraktare hanterar befraktarinställningar i VIOL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Integrationen Aktör UT distribueras till prenumeranter vid skapande av ny aktör eller förändring av befintlig.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Giltiga mottagare av integration: Samtliga aktörer med egen huvudkod i VIOL kan beställa integrationen.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Rektangel: rundade hörn 4">
            <a:extLst>
              <a:ext uri="{FF2B5EF4-FFF2-40B4-BE49-F238E27FC236}">
                <a16:creationId xmlns:a16="http://schemas.microsoft.com/office/drawing/2014/main" id="{5C3BB294-D6D3-B3E8-5693-F9D62EB1DFB5}"/>
              </a:ext>
            </a:extLst>
          </p:cNvPr>
          <p:cNvSpPr/>
          <p:nvPr/>
        </p:nvSpPr>
        <p:spPr>
          <a:xfrm>
            <a:off x="3722915" y="1410790"/>
            <a:ext cx="3169920" cy="2299062"/>
          </a:xfrm>
          <a:prstGeom prst="roundRect">
            <a:avLst>
              <a:gd name="adj" fmla="val 6404"/>
            </a:avLst>
          </a:prstGeom>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Transporttjänster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Branschgemensamma transporttjänster skapas av Biometria.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Kundspecifika transporttjänster skapas av aktör av typen Befraktare.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Befraktarinställningar pekar ut de transporttjänster som används som underlag för mätorder transport.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Ingen integration finns av transporttjänster.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Rektangel: rundade hörn 5">
            <a:extLst>
              <a:ext uri="{FF2B5EF4-FFF2-40B4-BE49-F238E27FC236}">
                <a16:creationId xmlns:a16="http://schemas.microsoft.com/office/drawing/2014/main" id="{F9F5A102-E03B-1A8C-FAEE-50C6246474E3}"/>
              </a:ext>
            </a:extLst>
          </p:cNvPr>
          <p:cNvSpPr/>
          <p:nvPr/>
        </p:nvSpPr>
        <p:spPr>
          <a:xfrm>
            <a:off x="7167155" y="1423852"/>
            <a:ext cx="3169920" cy="4950821"/>
          </a:xfrm>
          <a:prstGeom prst="roundRect">
            <a:avLst>
              <a:gd name="adj" fmla="val 6404"/>
            </a:avLst>
          </a:prstGeom>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Fordonsregister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Skapas av: aktör av typen befraktare eller transportföretag.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Fordonsregistret innehåller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Transportmedel (dragbil)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Lastbärare (släpvagn eller dragbil som kan bära last)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Ekipage.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Rektangel: rundade hörn 2">
            <a:extLst>
              <a:ext uri="{FF2B5EF4-FFF2-40B4-BE49-F238E27FC236}">
                <a16:creationId xmlns:a16="http://schemas.microsoft.com/office/drawing/2014/main" id="{9EFC151B-6B25-5648-8DEB-E457FA966B77}"/>
              </a:ext>
            </a:extLst>
          </p:cNvPr>
          <p:cNvSpPr/>
          <p:nvPr/>
        </p:nvSpPr>
        <p:spPr>
          <a:xfrm>
            <a:off x="3722915" y="3831773"/>
            <a:ext cx="3169920" cy="2299062"/>
          </a:xfrm>
          <a:prstGeom prst="roundRect">
            <a:avLst>
              <a:gd name="adj" fmla="val 6404"/>
            </a:avLst>
          </a:prstGeom>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alibri" panose="020F0502020204030204"/>
                <a:ea typeface="+mn-ea"/>
                <a:cs typeface="+mn-cs"/>
              </a:rPr>
              <a:t>Plats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Kunder som äger eller ansvarar för platser beställer platsuppsättning från Biometria.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Biometrias personal lägger upp platserna i VIOL-systemet.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Platsstrukturen är mer flexibel i VIOL 3 än i VIOL 2 </a:t>
            </a:r>
            <a:r>
              <a:rPr kumimoji="0" lang="sv-SE" sz="1100" b="0" i="0" u="none" strike="noStrike" kern="1200" cap="none" spc="0" normalizeH="0" baseline="0" noProof="0" dirty="0" err="1">
                <a:ln>
                  <a:noFill/>
                </a:ln>
                <a:solidFill>
                  <a:srgbClr val="000000"/>
                </a:solidFill>
                <a:effectLst/>
                <a:uLnTx/>
                <a:uFillTx/>
                <a:latin typeface="Calibri" panose="020F0502020204030204"/>
                <a:ea typeface="+mn-ea"/>
                <a:cs typeface="+mn-cs"/>
              </a:rPr>
              <a:t>pga</a:t>
            </a: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sv-SE" sz="1100" b="0" i="0" u="none" strike="noStrike" kern="1200" cap="none" spc="0" normalizeH="0" baseline="0" noProof="0" dirty="0" err="1">
                <a:ln>
                  <a:noFill/>
                </a:ln>
                <a:solidFill>
                  <a:srgbClr val="000000"/>
                </a:solidFill>
                <a:effectLst/>
                <a:uLnTx/>
                <a:uFillTx/>
                <a:latin typeface="Calibri" panose="020F0502020204030204"/>
                <a:ea typeface="+mn-ea"/>
                <a:cs typeface="+mn-cs"/>
              </a:rPr>
              <a:t>möljighet</a:t>
            </a: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 att koppla fler giltiga mätplatser till en mottagningsplats. Det kommer också sannolikt att bli möjligt (paket 2) att påbörja en mätning på en plats och avsluta på en annan. </a:t>
            </a:r>
          </a:p>
        </p:txBody>
      </p:sp>
    </p:spTree>
    <p:extLst>
      <p:ext uri="{BB962C8B-B14F-4D97-AF65-F5344CB8AC3E}">
        <p14:creationId xmlns:p14="http://schemas.microsoft.com/office/powerpoint/2010/main" val="3334166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1EEE0107-7770-9E3A-39A9-C52596809244}"/>
              </a:ext>
            </a:extLst>
          </p:cNvPr>
          <p:cNvSpPr>
            <a:spLocks noGrp="1"/>
          </p:cNvSpPr>
          <p:nvPr>
            <p:ph type="title"/>
          </p:nvPr>
        </p:nvSpPr>
        <p:spPr/>
        <p:txBody>
          <a:bodyPr/>
          <a:lstStyle/>
          <a:p>
            <a:r>
              <a:rPr lang="sv-SE" dirty="0"/>
              <a:t>Krönt Vägval VIOL 3 är anpassad mot de nya platsbegreppen</a:t>
            </a:r>
          </a:p>
        </p:txBody>
      </p:sp>
      <p:sp>
        <p:nvSpPr>
          <p:cNvPr id="5" name="Platshållare för innehåll 4">
            <a:extLst>
              <a:ext uri="{FF2B5EF4-FFF2-40B4-BE49-F238E27FC236}">
                <a16:creationId xmlns:a16="http://schemas.microsoft.com/office/drawing/2014/main" id="{742EB4C2-C8FA-7412-22DA-D7304357F42C}"/>
              </a:ext>
            </a:extLst>
          </p:cNvPr>
          <p:cNvSpPr>
            <a:spLocks noGrp="1"/>
          </p:cNvSpPr>
          <p:nvPr>
            <p:ph idx="1"/>
          </p:nvPr>
        </p:nvSpPr>
        <p:spPr/>
        <p:txBody>
          <a:bodyPr/>
          <a:lstStyle/>
          <a:p>
            <a:r>
              <a:rPr lang="sv-SE" dirty="0"/>
              <a:t>Ruttning från avlägg via mätplats till </a:t>
            </a:r>
            <a:r>
              <a:rPr lang="sv-SE" dirty="0" err="1"/>
              <a:t>mottagningplats</a:t>
            </a:r>
            <a:endParaRPr lang="sv-SE" dirty="0"/>
          </a:p>
          <a:p>
            <a:pPr marL="4762" indent="0">
              <a:buNone/>
            </a:pPr>
            <a:endParaRPr lang="sv-SE" dirty="0"/>
          </a:p>
          <a:p>
            <a:pPr marL="4762" indent="0">
              <a:buNone/>
            </a:pPr>
            <a:endParaRPr lang="sv-SE" dirty="0"/>
          </a:p>
        </p:txBody>
      </p:sp>
      <p:pic>
        <p:nvPicPr>
          <p:cNvPr id="7" name="Bildobjekt 6">
            <a:extLst>
              <a:ext uri="{FF2B5EF4-FFF2-40B4-BE49-F238E27FC236}">
                <a16:creationId xmlns:a16="http://schemas.microsoft.com/office/drawing/2014/main" id="{741A95E9-8ADD-1E28-49B2-021F8AB6FAA5}"/>
              </a:ext>
            </a:extLst>
          </p:cNvPr>
          <p:cNvPicPr>
            <a:picLocks noChangeAspect="1"/>
          </p:cNvPicPr>
          <p:nvPr/>
        </p:nvPicPr>
        <p:blipFill>
          <a:blip r:embed="rId2"/>
          <a:stretch>
            <a:fillRect/>
          </a:stretch>
        </p:blipFill>
        <p:spPr>
          <a:xfrm>
            <a:off x="1155601" y="2518470"/>
            <a:ext cx="6668298" cy="3920581"/>
          </a:xfrm>
          <a:prstGeom prst="rect">
            <a:avLst/>
          </a:prstGeom>
        </p:spPr>
      </p:pic>
    </p:spTree>
    <p:extLst>
      <p:ext uri="{BB962C8B-B14F-4D97-AF65-F5344CB8AC3E}">
        <p14:creationId xmlns:p14="http://schemas.microsoft.com/office/powerpoint/2010/main" val="31443615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A6C252-7D81-1271-8E59-DC2D0322EC0C}"/>
              </a:ext>
            </a:extLst>
          </p:cNvPr>
          <p:cNvSpPr>
            <a:spLocks noGrp="1"/>
          </p:cNvSpPr>
          <p:nvPr>
            <p:ph type="title"/>
          </p:nvPr>
        </p:nvSpPr>
        <p:spPr/>
        <p:txBody>
          <a:bodyPr/>
          <a:lstStyle/>
          <a:p>
            <a:r>
              <a:rPr lang="sv-SE" dirty="0"/>
              <a:t>Krönt Vägval VIOL 3 är anpassad mot de nya platsbegreppen</a:t>
            </a:r>
          </a:p>
        </p:txBody>
      </p:sp>
      <p:pic>
        <p:nvPicPr>
          <p:cNvPr id="5" name="Platshållare för innehåll 4">
            <a:extLst>
              <a:ext uri="{FF2B5EF4-FFF2-40B4-BE49-F238E27FC236}">
                <a16:creationId xmlns:a16="http://schemas.microsoft.com/office/drawing/2014/main" id="{33CDAF08-B9E3-DB74-2381-D2CB63AD60AE}"/>
              </a:ext>
            </a:extLst>
          </p:cNvPr>
          <p:cNvPicPr>
            <a:picLocks noGrp="1" noChangeAspect="1"/>
          </p:cNvPicPr>
          <p:nvPr>
            <p:ph idx="1"/>
          </p:nvPr>
        </p:nvPicPr>
        <p:blipFill>
          <a:blip r:embed="rId2"/>
          <a:stretch>
            <a:fillRect/>
          </a:stretch>
        </p:blipFill>
        <p:spPr>
          <a:xfrm>
            <a:off x="1062409" y="2110460"/>
            <a:ext cx="8127532" cy="4351338"/>
          </a:xfrm>
        </p:spPr>
      </p:pic>
      <p:sp>
        <p:nvSpPr>
          <p:cNvPr id="6" name="textruta 5">
            <a:extLst>
              <a:ext uri="{FF2B5EF4-FFF2-40B4-BE49-F238E27FC236}">
                <a16:creationId xmlns:a16="http://schemas.microsoft.com/office/drawing/2014/main" id="{2E7F452A-47BF-0204-75CF-DA8160FE6990}"/>
              </a:ext>
            </a:extLst>
          </p:cNvPr>
          <p:cNvSpPr txBox="1"/>
          <p:nvPr/>
        </p:nvSpPr>
        <p:spPr>
          <a:xfrm>
            <a:off x="984255" y="1398827"/>
            <a:ext cx="9016827" cy="646331"/>
          </a:xfrm>
          <a:prstGeom prst="rect">
            <a:avLst/>
          </a:prstGeom>
          <a:noFill/>
        </p:spPr>
        <p:txBody>
          <a:bodyPr wrap="none" rtlCol="0">
            <a:spAutoFit/>
          </a:bodyPr>
          <a:lstStyle/>
          <a:p>
            <a:r>
              <a:rPr lang="sv-SE" b="1" i="1" dirty="0"/>
              <a:t>Ruttning från </a:t>
            </a:r>
            <a:r>
              <a:rPr lang="sv-SE" b="1" i="1" dirty="0" err="1"/>
              <a:t>hämtplats</a:t>
            </a:r>
            <a:r>
              <a:rPr lang="sv-SE" b="1" i="1" dirty="0"/>
              <a:t> till mottagningsplats</a:t>
            </a:r>
          </a:p>
          <a:p>
            <a:r>
              <a:rPr lang="sv-SE" dirty="0"/>
              <a:t>Ex: hamn till industri, eller transport av flis från ett sågverk till mottagningsplats vid massabruk</a:t>
            </a:r>
          </a:p>
        </p:txBody>
      </p:sp>
    </p:spTree>
    <p:extLst>
      <p:ext uri="{BB962C8B-B14F-4D97-AF65-F5344CB8AC3E}">
        <p14:creationId xmlns:p14="http://schemas.microsoft.com/office/powerpoint/2010/main" val="11453579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FCBE072-5BC7-9BA5-E3CE-B6721FD0BCC6}"/>
              </a:ext>
            </a:extLst>
          </p:cNvPr>
          <p:cNvSpPr>
            <a:spLocks noGrp="1"/>
          </p:cNvSpPr>
          <p:nvPr>
            <p:ph type="title"/>
          </p:nvPr>
        </p:nvSpPr>
        <p:spPr/>
        <p:txBody>
          <a:bodyPr/>
          <a:lstStyle/>
          <a:p>
            <a:r>
              <a:rPr lang="sv-SE" dirty="0"/>
              <a:t>Aviserat avstånd som input till transportprisräkningen</a:t>
            </a:r>
          </a:p>
        </p:txBody>
      </p:sp>
      <p:pic>
        <p:nvPicPr>
          <p:cNvPr id="5" name="Platshållare för innehåll 4">
            <a:extLst>
              <a:ext uri="{FF2B5EF4-FFF2-40B4-BE49-F238E27FC236}">
                <a16:creationId xmlns:a16="http://schemas.microsoft.com/office/drawing/2014/main" id="{2BA20BA4-5CCD-037A-2608-65631934EB3E}"/>
              </a:ext>
            </a:extLst>
          </p:cNvPr>
          <p:cNvPicPr>
            <a:picLocks noGrp="1" noChangeAspect="1"/>
          </p:cNvPicPr>
          <p:nvPr>
            <p:ph idx="1"/>
          </p:nvPr>
        </p:nvPicPr>
        <p:blipFill>
          <a:blip r:embed="rId2"/>
          <a:stretch>
            <a:fillRect/>
          </a:stretch>
        </p:blipFill>
        <p:spPr>
          <a:xfrm>
            <a:off x="1209526" y="2025214"/>
            <a:ext cx="5134692" cy="3610479"/>
          </a:xfrm>
          <a:ln>
            <a:solidFill>
              <a:srgbClr val="FF0000"/>
            </a:solidFill>
          </a:ln>
        </p:spPr>
      </p:pic>
      <p:sp>
        <p:nvSpPr>
          <p:cNvPr id="6" name="Frihandsfigur: Form 5">
            <a:extLst>
              <a:ext uri="{FF2B5EF4-FFF2-40B4-BE49-F238E27FC236}">
                <a16:creationId xmlns:a16="http://schemas.microsoft.com/office/drawing/2014/main" id="{876453B8-9BD8-9FFE-C7BE-8F1F1D8C83F5}"/>
              </a:ext>
            </a:extLst>
          </p:cNvPr>
          <p:cNvSpPr/>
          <p:nvPr/>
        </p:nvSpPr>
        <p:spPr>
          <a:xfrm>
            <a:off x="2587643" y="3615849"/>
            <a:ext cx="2096220" cy="429208"/>
          </a:xfrm>
          <a:custGeom>
            <a:avLst/>
            <a:gdLst>
              <a:gd name="connsiteX0" fmla="*/ 56858 w 2096220"/>
              <a:gd name="connsiteY0" fmla="*/ 74645 h 429208"/>
              <a:gd name="connsiteX1" fmla="*/ 66188 w 2096220"/>
              <a:gd name="connsiteY1" fmla="*/ 121298 h 429208"/>
              <a:gd name="connsiteX2" fmla="*/ 150164 w 2096220"/>
              <a:gd name="connsiteY2" fmla="*/ 205274 h 429208"/>
              <a:gd name="connsiteX3" fmla="*/ 196817 w 2096220"/>
              <a:gd name="connsiteY3" fmla="*/ 242596 h 429208"/>
              <a:gd name="connsiteX4" fmla="*/ 280792 w 2096220"/>
              <a:gd name="connsiteY4" fmla="*/ 279919 h 429208"/>
              <a:gd name="connsiteX5" fmla="*/ 346107 w 2096220"/>
              <a:gd name="connsiteY5" fmla="*/ 317241 h 429208"/>
              <a:gd name="connsiteX6" fmla="*/ 523388 w 2096220"/>
              <a:gd name="connsiteY6" fmla="*/ 345233 h 429208"/>
              <a:gd name="connsiteX7" fmla="*/ 775315 w 2096220"/>
              <a:gd name="connsiteY7" fmla="*/ 382555 h 429208"/>
              <a:gd name="connsiteX8" fmla="*/ 961927 w 2096220"/>
              <a:gd name="connsiteY8" fmla="*/ 401217 h 429208"/>
              <a:gd name="connsiteX9" fmla="*/ 1139209 w 2096220"/>
              <a:gd name="connsiteY9" fmla="*/ 419878 h 429208"/>
              <a:gd name="connsiteX10" fmla="*/ 1363143 w 2096220"/>
              <a:gd name="connsiteY10" fmla="*/ 429208 h 429208"/>
              <a:gd name="connsiteX11" fmla="*/ 1932311 w 2096220"/>
              <a:gd name="connsiteY11" fmla="*/ 401217 h 429208"/>
              <a:gd name="connsiteX12" fmla="*/ 1997625 w 2096220"/>
              <a:gd name="connsiteY12" fmla="*/ 382555 h 429208"/>
              <a:gd name="connsiteX13" fmla="*/ 2072270 w 2096220"/>
              <a:gd name="connsiteY13" fmla="*/ 345233 h 429208"/>
              <a:gd name="connsiteX14" fmla="*/ 2062939 w 2096220"/>
              <a:gd name="connsiteY14" fmla="*/ 242596 h 429208"/>
              <a:gd name="connsiteX15" fmla="*/ 2016286 w 2096220"/>
              <a:gd name="connsiteY15" fmla="*/ 233266 h 429208"/>
              <a:gd name="connsiteX16" fmla="*/ 1950972 w 2096220"/>
              <a:gd name="connsiteY16" fmla="*/ 214604 h 429208"/>
              <a:gd name="connsiteX17" fmla="*/ 1764360 w 2096220"/>
              <a:gd name="connsiteY17" fmla="*/ 195943 h 429208"/>
              <a:gd name="connsiteX18" fmla="*/ 1699045 w 2096220"/>
              <a:gd name="connsiteY18" fmla="*/ 177282 h 429208"/>
              <a:gd name="connsiteX19" fmla="*/ 1437788 w 2096220"/>
              <a:gd name="connsiteY19" fmla="*/ 149290 h 429208"/>
              <a:gd name="connsiteX20" fmla="*/ 1353813 w 2096220"/>
              <a:gd name="connsiteY20" fmla="*/ 130629 h 429208"/>
              <a:gd name="connsiteX21" fmla="*/ 1232515 w 2096220"/>
              <a:gd name="connsiteY21" fmla="*/ 121298 h 429208"/>
              <a:gd name="connsiteX22" fmla="*/ 1064564 w 2096220"/>
              <a:gd name="connsiteY22" fmla="*/ 102637 h 429208"/>
              <a:gd name="connsiteX23" fmla="*/ 38197 w 2096220"/>
              <a:gd name="connsiteY23" fmla="*/ 83976 h 429208"/>
              <a:gd name="connsiteX24" fmla="*/ 874 w 2096220"/>
              <a:gd name="connsiteY24" fmla="*/ 18661 h 429208"/>
              <a:gd name="connsiteX25" fmla="*/ 874 w 2096220"/>
              <a:gd name="connsiteY25" fmla="*/ 0 h 42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96220" h="429208">
                <a:moveTo>
                  <a:pt x="56858" y="74645"/>
                </a:moveTo>
                <a:cubicBezTo>
                  <a:pt x="59968" y="90196"/>
                  <a:pt x="59626" y="106861"/>
                  <a:pt x="66188" y="121298"/>
                </a:cubicBezTo>
                <a:cubicBezTo>
                  <a:pt x="96890" y="188842"/>
                  <a:pt x="97767" y="168596"/>
                  <a:pt x="150164" y="205274"/>
                </a:cubicBezTo>
                <a:cubicBezTo>
                  <a:pt x="166479" y="216694"/>
                  <a:pt x="180247" y="231549"/>
                  <a:pt x="196817" y="242596"/>
                </a:cubicBezTo>
                <a:cubicBezTo>
                  <a:pt x="226493" y="262380"/>
                  <a:pt x="248472" y="263759"/>
                  <a:pt x="280792" y="279919"/>
                </a:cubicBezTo>
                <a:cubicBezTo>
                  <a:pt x="303220" y="291133"/>
                  <a:pt x="322461" y="308896"/>
                  <a:pt x="346107" y="317241"/>
                </a:cubicBezTo>
                <a:cubicBezTo>
                  <a:pt x="390553" y="332927"/>
                  <a:pt x="475797" y="339945"/>
                  <a:pt x="523388" y="345233"/>
                </a:cubicBezTo>
                <a:cubicBezTo>
                  <a:pt x="688580" y="390286"/>
                  <a:pt x="570313" y="365471"/>
                  <a:pt x="775315" y="382555"/>
                </a:cubicBezTo>
                <a:cubicBezTo>
                  <a:pt x="837613" y="387747"/>
                  <a:pt x="899739" y="394839"/>
                  <a:pt x="961927" y="401217"/>
                </a:cubicBezTo>
                <a:cubicBezTo>
                  <a:pt x="1021037" y="407280"/>
                  <a:pt x="1079840" y="417404"/>
                  <a:pt x="1139209" y="419878"/>
                </a:cubicBezTo>
                <a:lnTo>
                  <a:pt x="1363143" y="429208"/>
                </a:lnTo>
                <a:cubicBezTo>
                  <a:pt x="1552866" y="419878"/>
                  <a:pt x="1742870" y="415146"/>
                  <a:pt x="1932311" y="401217"/>
                </a:cubicBezTo>
                <a:cubicBezTo>
                  <a:pt x="1954893" y="399557"/>
                  <a:pt x="1976144" y="389715"/>
                  <a:pt x="1997625" y="382555"/>
                </a:cubicBezTo>
                <a:cubicBezTo>
                  <a:pt x="2043278" y="367337"/>
                  <a:pt x="2037983" y="368091"/>
                  <a:pt x="2072270" y="345233"/>
                </a:cubicBezTo>
                <a:cubicBezTo>
                  <a:pt x="2097758" y="307000"/>
                  <a:pt x="2113621" y="299612"/>
                  <a:pt x="2062939" y="242596"/>
                </a:cubicBezTo>
                <a:cubicBezTo>
                  <a:pt x="2052403" y="230743"/>
                  <a:pt x="2031671" y="237112"/>
                  <a:pt x="2016286" y="233266"/>
                </a:cubicBezTo>
                <a:cubicBezTo>
                  <a:pt x="1994319" y="227774"/>
                  <a:pt x="1973370" y="217922"/>
                  <a:pt x="1950972" y="214604"/>
                </a:cubicBezTo>
                <a:cubicBezTo>
                  <a:pt x="1889133" y="205442"/>
                  <a:pt x="1764360" y="195943"/>
                  <a:pt x="1764360" y="195943"/>
                </a:cubicBezTo>
                <a:cubicBezTo>
                  <a:pt x="1742588" y="189723"/>
                  <a:pt x="1721460" y="180484"/>
                  <a:pt x="1699045" y="177282"/>
                </a:cubicBezTo>
                <a:cubicBezTo>
                  <a:pt x="1637428" y="168480"/>
                  <a:pt x="1515688" y="163896"/>
                  <a:pt x="1437788" y="149290"/>
                </a:cubicBezTo>
                <a:cubicBezTo>
                  <a:pt x="1409605" y="144006"/>
                  <a:pt x="1382225" y="134503"/>
                  <a:pt x="1353813" y="130629"/>
                </a:cubicBezTo>
                <a:cubicBezTo>
                  <a:pt x="1313633" y="125150"/>
                  <a:pt x="1272866" y="125333"/>
                  <a:pt x="1232515" y="121298"/>
                </a:cubicBezTo>
                <a:cubicBezTo>
                  <a:pt x="1146697" y="112716"/>
                  <a:pt x="1168009" y="105202"/>
                  <a:pt x="1064564" y="102637"/>
                </a:cubicBezTo>
                <a:lnTo>
                  <a:pt x="38197" y="83976"/>
                </a:lnTo>
                <a:cubicBezTo>
                  <a:pt x="24544" y="63497"/>
                  <a:pt x="8767" y="42341"/>
                  <a:pt x="874" y="18661"/>
                </a:cubicBezTo>
                <a:cubicBezTo>
                  <a:pt x="-1093" y="12760"/>
                  <a:pt x="874" y="6220"/>
                  <a:pt x="874"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ln>
                <a:solidFill>
                  <a:srgbClr val="FF0000"/>
                </a:solidFill>
              </a:ln>
            </a:endParaRPr>
          </a:p>
        </p:txBody>
      </p:sp>
      <p:sp>
        <p:nvSpPr>
          <p:cNvPr id="7" name="textruta 6">
            <a:extLst>
              <a:ext uri="{FF2B5EF4-FFF2-40B4-BE49-F238E27FC236}">
                <a16:creationId xmlns:a16="http://schemas.microsoft.com/office/drawing/2014/main" id="{4ACCFE0A-CEB5-0D87-930B-D8B6645B74B2}"/>
              </a:ext>
            </a:extLst>
          </p:cNvPr>
          <p:cNvSpPr txBox="1"/>
          <p:nvPr/>
        </p:nvSpPr>
        <p:spPr>
          <a:xfrm>
            <a:off x="7306811" y="2919369"/>
            <a:ext cx="4608826" cy="646331"/>
          </a:xfrm>
          <a:prstGeom prst="rect">
            <a:avLst/>
          </a:prstGeom>
          <a:noFill/>
        </p:spPr>
        <p:txBody>
          <a:bodyPr wrap="none" rtlCol="0">
            <a:spAutoFit/>
          </a:bodyPr>
          <a:lstStyle/>
          <a:p>
            <a:r>
              <a:rPr lang="sv-SE" b="1" i="1" dirty="0"/>
              <a:t>Krönt Vägval anropas när bilen är på avlägget</a:t>
            </a:r>
          </a:p>
          <a:p>
            <a:r>
              <a:rPr lang="sv-SE" b="1" i="1" dirty="0"/>
              <a:t>och skickas med i aviseringen</a:t>
            </a:r>
          </a:p>
        </p:txBody>
      </p:sp>
    </p:spTree>
    <p:extLst>
      <p:ext uri="{BB962C8B-B14F-4D97-AF65-F5344CB8AC3E}">
        <p14:creationId xmlns:p14="http://schemas.microsoft.com/office/powerpoint/2010/main" val="32806936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561956-A66A-7E16-F59E-C0E8010B3454}"/>
              </a:ext>
            </a:extLst>
          </p:cNvPr>
          <p:cNvSpPr>
            <a:spLocks noGrp="1"/>
          </p:cNvSpPr>
          <p:nvPr>
            <p:ph type="title"/>
          </p:nvPr>
        </p:nvSpPr>
        <p:spPr/>
        <p:txBody>
          <a:bodyPr/>
          <a:lstStyle/>
          <a:p>
            <a:r>
              <a:rPr lang="sv-SE" dirty="0"/>
              <a:t>Expanderat nätverk</a:t>
            </a:r>
          </a:p>
        </p:txBody>
      </p:sp>
      <p:sp>
        <p:nvSpPr>
          <p:cNvPr id="3" name="Platshållare för innehåll 2">
            <a:extLst>
              <a:ext uri="{FF2B5EF4-FFF2-40B4-BE49-F238E27FC236}">
                <a16:creationId xmlns:a16="http://schemas.microsoft.com/office/drawing/2014/main" id="{3BE37C86-B1CF-C32F-A77B-EC7943C86046}"/>
              </a:ext>
            </a:extLst>
          </p:cNvPr>
          <p:cNvSpPr>
            <a:spLocks noGrp="1"/>
          </p:cNvSpPr>
          <p:nvPr>
            <p:ph idx="1"/>
          </p:nvPr>
        </p:nvSpPr>
        <p:spPr/>
        <p:txBody>
          <a:bodyPr/>
          <a:lstStyle/>
          <a:p>
            <a:r>
              <a:rPr lang="sv-SE" dirty="0"/>
              <a:t>Införande av expanderat nätverk möjliggör implementering av ny prismodell i transportredovisningen  där hänsyn tas </a:t>
            </a:r>
            <a:r>
              <a:rPr lang="sv-SE"/>
              <a:t>till transportarbetet </a:t>
            </a:r>
            <a:r>
              <a:rPr lang="sv-SE" dirty="0"/>
              <a:t>längs rutten.</a:t>
            </a:r>
          </a:p>
          <a:p>
            <a:pPr marL="4762" indent="0">
              <a:buNone/>
            </a:pPr>
            <a:r>
              <a:rPr lang="sv-SE" dirty="0"/>
              <a:t>   </a:t>
            </a:r>
          </a:p>
          <a:p>
            <a:pPr marL="4762" indent="0">
              <a:buNone/>
            </a:pPr>
            <a:r>
              <a:rPr lang="sv-SE" dirty="0"/>
              <a:t>Kr/ton= konstant1 + konstant2*</a:t>
            </a:r>
            <a:r>
              <a:rPr lang="sv-SE" dirty="0">
                <a:solidFill>
                  <a:srgbClr val="FF0000"/>
                </a:solidFill>
              </a:rPr>
              <a:t>km </a:t>
            </a:r>
            <a:r>
              <a:rPr lang="sv-SE" dirty="0"/>
              <a:t>+ konstant3*</a:t>
            </a:r>
            <a:r>
              <a:rPr lang="sv-SE" dirty="0">
                <a:solidFill>
                  <a:srgbClr val="FF0000"/>
                </a:solidFill>
              </a:rPr>
              <a:t>KV2(poäng)</a:t>
            </a:r>
          </a:p>
          <a:p>
            <a:pPr marL="4762" indent="0">
              <a:buNone/>
            </a:pPr>
            <a:endParaRPr lang="sv-SE" dirty="0"/>
          </a:p>
          <a:p>
            <a:pPr marL="4762" indent="0">
              <a:buNone/>
            </a:pPr>
            <a:r>
              <a:rPr lang="sv-SE" sz="1400" b="1" i="1" dirty="0"/>
              <a:t>Funktionaliteten kommer ej implementeras i VIOL 3 före go-live,</a:t>
            </a:r>
          </a:p>
          <a:p>
            <a:pPr marL="4762" indent="0">
              <a:buNone/>
            </a:pPr>
            <a:r>
              <a:rPr lang="sv-SE" sz="1400" b="1" i="1" dirty="0"/>
              <a:t>men är en kandidat för införande efter go-live</a:t>
            </a:r>
          </a:p>
          <a:p>
            <a:pPr marL="4762" indent="0">
              <a:buNone/>
            </a:pPr>
            <a:r>
              <a:rPr lang="sv-SE" sz="1400" b="1" i="1" dirty="0"/>
              <a:t>Delar av branschen testkör nu detta i </a:t>
            </a:r>
            <a:r>
              <a:rPr lang="sv-SE" sz="1400" b="1" i="1" dirty="0" err="1"/>
              <a:t>Skogforskmiljö</a:t>
            </a:r>
            <a:r>
              <a:rPr lang="sv-SE" sz="1400" b="1" i="1" dirty="0"/>
              <a:t>.</a:t>
            </a:r>
          </a:p>
          <a:p>
            <a:pPr marL="4762" indent="0">
              <a:buNone/>
            </a:pPr>
            <a:endParaRPr lang="sv-SE" dirty="0"/>
          </a:p>
          <a:p>
            <a:pPr marL="4762" indent="0">
              <a:buNone/>
            </a:pPr>
            <a:endParaRPr lang="sv-SE" dirty="0"/>
          </a:p>
        </p:txBody>
      </p:sp>
      <p:pic>
        <p:nvPicPr>
          <p:cNvPr id="5" name="Bildobjekt 4">
            <a:extLst>
              <a:ext uri="{FF2B5EF4-FFF2-40B4-BE49-F238E27FC236}">
                <a16:creationId xmlns:a16="http://schemas.microsoft.com/office/drawing/2014/main" id="{EF0AF3D9-164A-9A0A-7FAC-18F5E59452B9}"/>
              </a:ext>
            </a:extLst>
          </p:cNvPr>
          <p:cNvPicPr>
            <a:picLocks noChangeAspect="1"/>
          </p:cNvPicPr>
          <p:nvPr/>
        </p:nvPicPr>
        <p:blipFill>
          <a:blip r:embed="rId2"/>
          <a:stretch>
            <a:fillRect/>
          </a:stretch>
        </p:blipFill>
        <p:spPr>
          <a:xfrm>
            <a:off x="7510585" y="2402885"/>
            <a:ext cx="3788378" cy="2422140"/>
          </a:xfrm>
          <a:prstGeom prst="rect">
            <a:avLst/>
          </a:prstGeom>
        </p:spPr>
      </p:pic>
      <p:sp>
        <p:nvSpPr>
          <p:cNvPr id="7" name="textruta 6">
            <a:extLst>
              <a:ext uri="{FF2B5EF4-FFF2-40B4-BE49-F238E27FC236}">
                <a16:creationId xmlns:a16="http://schemas.microsoft.com/office/drawing/2014/main" id="{20E3239A-982C-69B0-EB4A-6C28F0B12460}"/>
              </a:ext>
            </a:extLst>
          </p:cNvPr>
          <p:cNvSpPr txBox="1"/>
          <p:nvPr/>
        </p:nvSpPr>
        <p:spPr>
          <a:xfrm>
            <a:off x="4754441" y="2946033"/>
            <a:ext cx="2967159" cy="276999"/>
          </a:xfrm>
          <a:prstGeom prst="rect">
            <a:avLst/>
          </a:prstGeom>
          <a:noFill/>
        </p:spPr>
        <p:txBody>
          <a:bodyPr wrap="none" rtlCol="0">
            <a:spAutoFit/>
          </a:bodyPr>
          <a:lstStyle/>
          <a:p>
            <a:r>
              <a:rPr lang="sv-SE" sz="1200" i="1" dirty="0"/>
              <a:t>Speglar transportarbetet och hämtas från KV</a:t>
            </a:r>
          </a:p>
        </p:txBody>
      </p:sp>
      <p:sp>
        <p:nvSpPr>
          <p:cNvPr id="8" name="textruta 7">
            <a:extLst>
              <a:ext uri="{FF2B5EF4-FFF2-40B4-BE49-F238E27FC236}">
                <a16:creationId xmlns:a16="http://schemas.microsoft.com/office/drawing/2014/main" id="{C3E285E3-F785-2EB0-D4D0-708DCB14BC1E}"/>
              </a:ext>
            </a:extLst>
          </p:cNvPr>
          <p:cNvSpPr txBox="1"/>
          <p:nvPr/>
        </p:nvSpPr>
        <p:spPr>
          <a:xfrm>
            <a:off x="7510585" y="3876431"/>
            <a:ext cx="211015" cy="867507"/>
          </a:xfrm>
          <a:prstGeom prst="rect">
            <a:avLst/>
          </a:prstGeom>
          <a:noFill/>
        </p:spPr>
        <p:txBody>
          <a:bodyPr wrap="square" rtlCol="0">
            <a:spAutoFit/>
          </a:bodyPr>
          <a:lstStyle/>
          <a:p>
            <a:endParaRPr lang="sv-SE" dirty="0"/>
          </a:p>
        </p:txBody>
      </p:sp>
      <p:cxnSp>
        <p:nvCxnSpPr>
          <p:cNvPr id="12" name="Rak pilkoppling 11">
            <a:extLst>
              <a:ext uri="{FF2B5EF4-FFF2-40B4-BE49-F238E27FC236}">
                <a16:creationId xmlns:a16="http://schemas.microsoft.com/office/drawing/2014/main" id="{876D6CFC-7DB7-C24C-6D6F-67D1DA8B2ED5}"/>
              </a:ext>
            </a:extLst>
          </p:cNvPr>
          <p:cNvCxnSpPr/>
          <p:nvPr/>
        </p:nvCxnSpPr>
        <p:spPr>
          <a:xfrm flipH="1">
            <a:off x="5751756" y="3210169"/>
            <a:ext cx="195385" cy="2188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05709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a:extLst>
              <a:ext uri="{FF2B5EF4-FFF2-40B4-BE49-F238E27FC236}">
                <a16:creationId xmlns:a16="http://schemas.microsoft.com/office/drawing/2014/main" id="{5E96B23B-2DBC-7360-1733-08783D2B485C}"/>
              </a:ext>
            </a:extLst>
          </p:cNvPr>
          <p:cNvPicPr>
            <a:picLocks noGrp="1" noChangeAspect="1"/>
          </p:cNvPicPr>
          <p:nvPr>
            <p:ph idx="1"/>
          </p:nvPr>
        </p:nvPicPr>
        <p:blipFill>
          <a:blip r:embed="rId2"/>
          <a:stretch>
            <a:fillRect/>
          </a:stretch>
        </p:blipFill>
        <p:spPr>
          <a:xfrm>
            <a:off x="1461891" y="1825625"/>
            <a:ext cx="9268217" cy="4351338"/>
          </a:xfrm>
        </p:spPr>
      </p:pic>
    </p:spTree>
    <p:extLst>
      <p:ext uri="{BB962C8B-B14F-4D97-AF65-F5344CB8AC3E}">
        <p14:creationId xmlns:p14="http://schemas.microsoft.com/office/powerpoint/2010/main" val="3307254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ktangel 21">
            <a:extLst>
              <a:ext uri="{FF2B5EF4-FFF2-40B4-BE49-F238E27FC236}">
                <a16:creationId xmlns:a16="http://schemas.microsoft.com/office/drawing/2014/main" id="{DAE3BD8A-E984-140A-617A-569AAB107DA4}"/>
              </a:ext>
            </a:extLst>
          </p:cNvPr>
          <p:cNvSpPr/>
          <p:nvPr/>
        </p:nvSpPr>
        <p:spPr>
          <a:xfrm>
            <a:off x="0" y="4123455"/>
            <a:ext cx="11871367" cy="1625338"/>
          </a:xfrm>
          <a:prstGeom prst="rect">
            <a:avLst/>
          </a:prstGeom>
          <a:solidFill>
            <a:srgbClr val="66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Transportföretag</a:t>
            </a:r>
          </a:p>
        </p:txBody>
      </p:sp>
      <p:sp>
        <p:nvSpPr>
          <p:cNvPr id="19" name="Rektangel 18">
            <a:extLst>
              <a:ext uri="{FF2B5EF4-FFF2-40B4-BE49-F238E27FC236}">
                <a16:creationId xmlns:a16="http://schemas.microsoft.com/office/drawing/2014/main" id="{D9213EA0-D501-DB33-2606-9811C5B72A15}"/>
              </a:ext>
            </a:extLst>
          </p:cNvPr>
          <p:cNvSpPr/>
          <p:nvPr/>
        </p:nvSpPr>
        <p:spPr>
          <a:xfrm>
            <a:off x="160310" y="2107847"/>
            <a:ext cx="11871367" cy="1878678"/>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Befraktare</a:t>
            </a:r>
          </a:p>
        </p:txBody>
      </p:sp>
      <p:sp>
        <p:nvSpPr>
          <p:cNvPr id="2" name="Rubrik 1">
            <a:extLst>
              <a:ext uri="{FF2B5EF4-FFF2-40B4-BE49-F238E27FC236}">
                <a16:creationId xmlns:a16="http://schemas.microsoft.com/office/drawing/2014/main" id="{106CBC02-CE07-5DCA-757D-DC63C871232F}"/>
              </a:ext>
            </a:extLst>
          </p:cNvPr>
          <p:cNvSpPr>
            <a:spLocks noGrp="1"/>
          </p:cNvSpPr>
          <p:nvPr>
            <p:ph type="title"/>
          </p:nvPr>
        </p:nvSpPr>
        <p:spPr>
          <a:xfrm>
            <a:off x="838200" y="352055"/>
            <a:ext cx="10515600" cy="895285"/>
          </a:xfrm>
        </p:spPr>
        <p:txBody>
          <a:bodyPr/>
          <a:lstStyle/>
          <a:p>
            <a:r>
              <a:rPr lang="sv-SE" dirty="0"/>
              <a:t>Hantera transportkontrakt och transportprislistor </a:t>
            </a:r>
          </a:p>
        </p:txBody>
      </p:sp>
      <p:sp>
        <p:nvSpPr>
          <p:cNvPr id="6" name="Rektangel 5">
            <a:extLst>
              <a:ext uri="{FF2B5EF4-FFF2-40B4-BE49-F238E27FC236}">
                <a16:creationId xmlns:a16="http://schemas.microsoft.com/office/drawing/2014/main" id="{CBDCB2B9-E302-E01E-7DF5-483A4C3D4479}"/>
              </a:ext>
            </a:extLst>
          </p:cNvPr>
          <p:cNvSpPr/>
          <p:nvPr/>
        </p:nvSpPr>
        <p:spPr>
          <a:xfrm>
            <a:off x="160315" y="1257237"/>
            <a:ext cx="11871367" cy="83127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a:ea typeface="+mn-ea"/>
                <a:cs typeface="+mn-cs"/>
              </a:rPr>
              <a:t>Biometria</a:t>
            </a:r>
          </a:p>
        </p:txBody>
      </p:sp>
      <p:sp>
        <p:nvSpPr>
          <p:cNvPr id="7" name="Pil: femhörning 6">
            <a:extLst>
              <a:ext uri="{FF2B5EF4-FFF2-40B4-BE49-F238E27FC236}">
                <a16:creationId xmlns:a16="http://schemas.microsoft.com/office/drawing/2014/main" id="{651D6F4D-EECC-0D55-19CA-EB4E7681479F}"/>
              </a:ext>
            </a:extLst>
          </p:cNvPr>
          <p:cNvSpPr/>
          <p:nvPr/>
        </p:nvSpPr>
        <p:spPr>
          <a:xfrm>
            <a:off x="229589" y="1561542"/>
            <a:ext cx="875339" cy="359228"/>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Lägg upp standard-komponenter</a:t>
            </a:r>
          </a:p>
        </p:txBody>
      </p:sp>
      <p:sp>
        <p:nvSpPr>
          <p:cNvPr id="18" name="Pil: femhörning 17">
            <a:extLst>
              <a:ext uri="{FF2B5EF4-FFF2-40B4-BE49-F238E27FC236}">
                <a16:creationId xmlns:a16="http://schemas.microsoft.com/office/drawing/2014/main" id="{BC5A8087-DD73-B997-B7E2-67350CDA8231}"/>
              </a:ext>
            </a:extLst>
          </p:cNvPr>
          <p:cNvSpPr/>
          <p:nvPr/>
        </p:nvSpPr>
        <p:spPr>
          <a:xfrm>
            <a:off x="2060395" y="2551337"/>
            <a:ext cx="884699" cy="37225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Skapa priskomponenter</a:t>
            </a:r>
          </a:p>
        </p:txBody>
      </p:sp>
      <p:sp>
        <p:nvSpPr>
          <p:cNvPr id="41" name="Rektangel: rundade hörn 40">
            <a:extLst>
              <a:ext uri="{FF2B5EF4-FFF2-40B4-BE49-F238E27FC236}">
                <a16:creationId xmlns:a16="http://schemas.microsoft.com/office/drawing/2014/main" id="{C573BB24-E697-EC5B-3B99-3D179502C01E}"/>
              </a:ext>
            </a:extLst>
          </p:cNvPr>
          <p:cNvSpPr/>
          <p:nvPr/>
        </p:nvSpPr>
        <p:spPr>
          <a:xfrm>
            <a:off x="2985685" y="2606925"/>
            <a:ext cx="747173" cy="31640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Pris-komponenter</a:t>
            </a:r>
          </a:p>
        </p:txBody>
      </p:sp>
      <p:sp>
        <p:nvSpPr>
          <p:cNvPr id="3" name="Rektangel: rundade hörn 2">
            <a:extLst>
              <a:ext uri="{FF2B5EF4-FFF2-40B4-BE49-F238E27FC236}">
                <a16:creationId xmlns:a16="http://schemas.microsoft.com/office/drawing/2014/main" id="{0FC9259B-998D-FB69-03CA-DD3AC550761E}"/>
              </a:ext>
            </a:extLst>
          </p:cNvPr>
          <p:cNvSpPr/>
          <p:nvPr/>
        </p:nvSpPr>
        <p:spPr>
          <a:xfrm>
            <a:off x="1113145" y="1574367"/>
            <a:ext cx="758176" cy="31640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Standard-komponenter</a:t>
            </a:r>
          </a:p>
        </p:txBody>
      </p:sp>
      <p:cxnSp>
        <p:nvCxnSpPr>
          <p:cNvPr id="14" name="Koppling: vinklad 13">
            <a:extLst>
              <a:ext uri="{FF2B5EF4-FFF2-40B4-BE49-F238E27FC236}">
                <a16:creationId xmlns:a16="http://schemas.microsoft.com/office/drawing/2014/main" id="{DBB3FA3A-A614-CE5D-CF21-EB685D5CA3E1}"/>
              </a:ext>
            </a:extLst>
          </p:cNvPr>
          <p:cNvCxnSpPr>
            <a:stCxn id="3" idx="3"/>
            <a:endCxn id="18" idx="1"/>
          </p:cNvCxnSpPr>
          <p:nvPr/>
        </p:nvCxnSpPr>
        <p:spPr>
          <a:xfrm>
            <a:off x="1871321" y="1732569"/>
            <a:ext cx="189074" cy="100489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Pil: femhörning 15">
            <a:extLst>
              <a:ext uri="{FF2B5EF4-FFF2-40B4-BE49-F238E27FC236}">
                <a16:creationId xmlns:a16="http://schemas.microsoft.com/office/drawing/2014/main" id="{DCC6D52E-7A58-22EE-ED66-1D44C48FBB65}"/>
              </a:ext>
            </a:extLst>
          </p:cNvPr>
          <p:cNvSpPr/>
          <p:nvPr/>
        </p:nvSpPr>
        <p:spPr>
          <a:xfrm>
            <a:off x="2062377" y="4465655"/>
            <a:ext cx="884699" cy="37225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Skapa priskomponenter</a:t>
            </a:r>
          </a:p>
        </p:txBody>
      </p:sp>
      <p:sp>
        <p:nvSpPr>
          <p:cNvPr id="17" name="Rektangel: rundade hörn 16">
            <a:extLst>
              <a:ext uri="{FF2B5EF4-FFF2-40B4-BE49-F238E27FC236}">
                <a16:creationId xmlns:a16="http://schemas.microsoft.com/office/drawing/2014/main" id="{8CC0A020-BA96-192E-B26C-FF71B728FFFC}"/>
              </a:ext>
            </a:extLst>
          </p:cNvPr>
          <p:cNvSpPr/>
          <p:nvPr/>
        </p:nvSpPr>
        <p:spPr>
          <a:xfrm>
            <a:off x="2979751" y="4513327"/>
            <a:ext cx="747173" cy="31640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Pris-komponenter</a:t>
            </a:r>
          </a:p>
        </p:txBody>
      </p:sp>
      <p:cxnSp>
        <p:nvCxnSpPr>
          <p:cNvPr id="20" name="Koppling: vinklad 19">
            <a:extLst>
              <a:ext uri="{FF2B5EF4-FFF2-40B4-BE49-F238E27FC236}">
                <a16:creationId xmlns:a16="http://schemas.microsoft.com/office/drawing/2014/main" id="{1FE58C39-2E94-3984-681E-2C72DA41A4C9}"/>
              </a:ext>
            </a:extLst>
          </p:cNvPr>
          <p:cNvCxnSpPr>
            <a:cxnSpLocks/>
            <a:stCxn id="3" idx="3"/>
            <a:endCxn id="16" idx="1"/>
          </p:cNvCxnSpPr>
          <p:nvPr/>
        </p:nvCxnSpPr>
        <p:spPr>
          <a:xfrm>
            <a:off x="1871321" y="1732569"/>
            <a:ext cx="191056" cy="291921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Pil: femhörning 30">
            <a:extLst>
              <a:ext uri="{FF2B5EF4-FFF2-40B4-BE49-F238E27FC236}">
                <a16:creationId xmlns:a16="http://schemas.microsoft.com/office/drawing/2014/main" id="{6AF3E63F-878E-F69D-A8C8-D9CFA8A28725}"/>
              </a:ext>
            </a:extLst>
          </p:cNvPr>
          <p:cNvSpPr/>
          <p:nvPr/>
        </p:nvSpPr>
        <p:spPr>
          <a:xfrm>
            <a:off x="3854589" y="2578997"/>
            <a:ext cx="884699" cy="37225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Skapa transport-prislista</a:t>
            </a:r>
          </a:p>
        </p:txBody>
      </p:sp>
      <p:sp>
        <p:nvSpPr>
          <p:cNvPr id="32" name="Rektangel: rundade hörn 31">
            <a:extLst>
              <a:ext uri="{FF2B5EF4-FFF2-40B4-BE49-F238E27FC236}">
                <a16:creationId xmlns:a16="http://schemas.microsoft.com/office/drawing/2014/main" id="{799EBD05-5A0B-06FB-3D8E-3069AB968201}"/>
              </a:ext>
            </a:extLst>
          </p:cNvPr>
          <p:cNvSpPr/>
          <p:nvPr/>
        </p:nvSpPr>
        <p:spPr>
          <a:xfrm>
            <a:off x="4774151" y="2965881"/>
            <a:ext cx="747173" cy="31640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Transport-prislista</a:t>
            </a:r>
          </a:p>
        </p:txBody>
      </p:sp>
      <p:sp>
        <p:nvSpPr>
          <p:cNvPr id="33" name="Pil: femhörning 32">
            <a:extLst>
              <a:ext uri="{FF2B5EF4-FFF2-40B4-BE49-F238E27FC236}">
                <a16:creationId xmlns:a16="http://schemas.microsoft.com/office/drawing/2014/main" id="{EA5C6C8D-F100-3AF3-D4D1-08AB3B4C20D5}"/>
              </a:ext>
            </a:extLst>
          </p:cNvPr>
          <p:cNvSpPr/>
          <p:nvPr/>
        </p:nvSpPr>
        <p:spPr>
          <a:xfrm>
            <a:off x="3856573" y="4481431"/>
            <a:ext cx="884699" cy="37225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Skapa transport-prislista</a:t>
            </a:r>
          </a:p>
        </p:txBody>
      </p:sp>
      <p:sp>
        <p:nvSpPr>
          <p:cNvPr id="37" name="Rektangel: rundade hörn 36">
            <a:extLst>
              <a:ext uri="{FF2B5EF4-FFF2-40B4-BE49-F238E27FC236}">
                <a16:creationId xmlns:a16="http://schemas.microsoft.com/office/drawing/2014/main" id="{FC503E00-4713-46FB-6B35-E94519CACC65}"/>
              </a:ext>
            </a:extLst>
          </p:cNvPr>
          <p:cNvSpPr/>
          <p:nvPr/>
        </p:nvSpPr>
        <p:spPr>
          <a:xfrm>
            <a:off x="4987149" y="4845180"/>
            <a:ext cx="747173" cy="31640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Transport-prislista</a:t>
            </a:r>
          </a:p>
        </p:txBody>
      </p:sp>
      <p:sp>
        <p:nvSpPr>
          <p:cNvPr id="38" name="Rektangel: rundade hörn 37">
            <a:extLst>
              <a:ext uri="{FF2B5EF4-FFF2-40B4-BE49-F238E27FC236}">
                <a16:creationId xmlns:a16="http://schemas.microsoft.com/office/drawing/2014/main" id="{FC58454B-3D03-6AD4-EBFD-E14C32742047}"/>
              </a:ext>
            </a:extLst>
          </p:cNvPr>
          <p:cNvSpPr/>
          <p:nvPr/>
        </p:nvSpPr>
        <p:spPr>
          <a:xfrm>
            <a:off x="160315" y="2313777"/>
            <a:ext cx="694694" cy="31640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Sortiments-grupper</a:t>
            </a:r>
          </a:p>
        </p:txBody>
      </p:sp>
      <p:sp>
        <p:nvSpPr>
          <p:cNvPr id="39" name="Rektangel: rundade hörn 38">
            <a:extLst>
              <a:ext uri="{FF2B5EF4-FFF2-40B4-BE49-F238E27FC236}">
                <a16:creationId xmlns:a16="http://schemas.microsoft.com/office/drawing/2014/main" id="{B9A61535-E5F1-3758-3814-206E011E702E}"/>
              </a:ext>
            </a:extLst>
          </p:cNvPr>
          <p:cNvSpPr/>
          <p:nvPr/>
        </p:nvSpPr>
        <p:spPr>
          <a:xfrm>
            <a:off x="160315" y="4186530"/>
            <a:ext cx="694694" cy="31640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Sortiments-grupper</a:t>
            </a:r>
          </a:p>
        </p:txBody>
      </p:sp>
      <p:cxnSp>
        <p:nvCxnSpPr>
          <p:cNvPr id="49" name="Koppling: vinklad 48">
            <a:extLst>
              <a:ext uri="{FF2B5EF4-FFF2-40B4-BE49-F238E27FC236}">
                <a16:creationId xmlns:a16="http://schemas.microsoft.com/office/drawing/2014/main" id="{19F90A8B-EABF-017B-0DF1-3FD8AB53583A}"/>
              </a:ext>
            </a:extLst>
          </p:cNvPr>
          <p:cNvCxnSpPr>
            <a:stCxn id="38" idx="3"/>
            <a:endCxn id="31" idx="0"/>
          </p:cNvCxnSpPr>
          <p:nvPr/>
        </p:nvCxnSpPr>
        <p:spPr>
          <a:xfrm>
            <a:off x="855009" y="2471979"/>
            <a:ext cx="3348865" cy="10701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Koppling: vinklad 50">
            <a:extLst>
              <a:ext uri="{FF2B5EF4-FFF2-40B4-BE49-F238E27FC236}">
                <a16:creationId xmlns:a16="http://schemas.microsoft.com/office/drawing/2014/main" id="{942B1CC0-BE68-DC40-7852-26E13ABB00E3}"/>
              </a:ext>
            </a:extLst>
          </p:cNvPr>
          <p:cNvCxnSpPr>
            <a:cxnSpLocks/>
            <a:stCxn id="39" idx="3"/>
            <a:endCxn id="33" idx="0"/>
          </p:cNvCxnSpPr>
          <p:nvPr/>
        </p:nvCxnSpPr>
        <p:spPr>
          <a:xfrm>
            <a:off x="855009" y="4344732"/>
            <a:ext cx="3350849" cy="13669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Pil: femhörning 52">
            <a:extLst>
              <a:ext uri="{FF2B5EF4-FFF2-40B4-BE49-F238E27FC236}">
                <a16:creationId xmlns:a16="http://schemas.microsoft.com/office/drawing/2014/main" id="{136CCBFF-804F-9318-482D-E34516D3BA24}"/>
              </a:ext>
            </a:extLst>
          </p:cNvPr>
          <p:cNvSpPr/>
          <p:nvPr/>
        </p:nvSpPr>
        <p:spPr>
          <a:xfrm>
            <a:off x="6670676" y="2937953"/>
            <a:ext cx="1020232" cy="37225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Skapa Befraktar-kontrakt</a:t>
            </a:r>
          </a:p>
        </p:txBody>
      </p:sp>
      <p:cxnSp>
        <p:nvCxnSpPr>
          <p:cNvPr id="56" name="Koppling: vinklad 55">
            <a:extLst>
              <a:ext uri="{FF2B5EF4-FFF2-40B4-BE49-F238E27FC236}">
                <a16:creationId xmlns:a16="http://schemas.microsoft.com/office/drawing/2014/main" id="{24AC55F8-DB67-C0C3-97D8-0B1FB992558A}"/>
              </a:ext>
            </a:extLst>
          </p:cNvPr>
          <p:cNvCxnSpPr>
            <a:cxnSpLocks/>
            <a:stCxn id="38" idx="3"/>
            <a:endCxn id="53" idx="0"/>
          </p:cNvCxnSpPr>
          <p:nvPr/>
        </p:nvCxnSpPr>
        <p:spPr>
          <a:xfrm>
            <a:off x="855009" y="2471979"/>
            <a:ext cx="6232718" cy="46597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Rak pilkoppling 60">
            <a:extLst>
              <a:ext uri="{FF2B5EF4-FFF2-40B4-BE49-F238E27FC236}">
                <a16:creationId xmlns:a16="http://schemas.microsoft.com/office/drawing/2014/main" id="{9BCCC135-0109-8D06-999A-3FD6F88110A3}"/>
              </a:ext>
            </a:extLst>
          </p:cNvPr>
          <p:cNvCxnSpPr>
            <a:cxnSpLocks/>
            <a:stCxn id="32" idx="3"/>
            <a:endCxn id="53" idx="1"/>
          </p:cNvCxnSpPr>
          <p:nvPr/>
        </p:nvCxnSpPr>
        <p:spPr>
          <a:xfrm>
            <a:off x="5521324" y="3124083"/>
            <a:ext cx="11493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Pil: femhörning 61">
            <a:extLst>
              <a:ext uri="{FF2B5EF4-FFF2-40B4-BE49-F238E27FC236}">
                <a16:creationId xmlns:a16="http://schemas.microsoft.com/office/drawing/2014/main" id="{541B3FFC-EB2F-077A-F123-24BD69ACE189}"/>
              </a:ext>
            </a:extLst>
          </p:cNvPr>
          <p:cNvSpPr/>
          <p:nvPr/>
        </p:nvSpPr>
        <p:spPr>
          <a:xfrm>
            <a:off x="6670676" y="4829731"/>
            <a:ext cx="1071692" cy="37225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rgbClr val="FFFFFF"/>
                </a:solidFill>
                <a:effectLst/>
                <a:uLnTx/>
                <a:uFillTx/>
                <a:latin typeface="Calibri" panose="020F0502020204030204"/>
                <a:ea typeface="+mn-ea"/>
                <a:cs typeface="+mn-cs"/>
              </a:rPr>
              <a:t>Skapa Transportföretags-kontrakt</a:t>
            </a:r>
          </a:p>
        </p:txBody>
      </p:sp>
      <p:cxnSp>
        <p:nvCxnSpPr>
          <p:cNvPr id="66" name="Rak pilkoppling 65">
            <a:extLst>
              <a:ext uri="{FF2B5EF4-FFF2-40B4-BE49-F238E27FC236}">
                <a16:creationId xmlns:a16="http://schemas.microsoft.com/office/drawing/2014/main" id="{67988F50-D681-34C9-5D68-FC1358C238A5}"/>
              </a:ext>
            </a:extLst>
          </p:cNvPr>
          <p:cNvCxnSpPr>
            <a:cxnSpLocks/>
            <a:stCxn id="37" idx="3"/>
            <a:endCxn id="62" idx="1"/>
          </p:cNvCxnSpPr>
          <p:nvPr/>
        </p:nvCxnSpPr>
        <p:spPr>
          <a:xfrm>
            <a:off x="5734322" y="5003382"/>
            <a:ext cx="936354" cy="124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Koppling: vinklad 70">
            <a:extLst>
              <a:ext uri="{FF2B5EF4-FFF2-40B4-BE49-F238E27FC236}">
                <a16:creationId xmlns:a16="http://schemas.microsoft.com/office/drawing/2014/main" id="{217E7EBF-82D8-50B5-ED8F-0F8D169647C9}"/>
              </a:ext>
            </a:extLst>
          </p:cNvPr>
          <p:cNvCxnSpPr>
            <a:stCxn id="39" idx="3"/>
            <a:endCxn id="62" idx="0"/>
          </p:cNvCxnSpPr>
          <p:nvPr/>
        </p:nvCxnSpPr>
        <p:spPr>
          <a:xfrm>
            <a:off x="855009" y="4344732"/>
            <a:ext cx="6258448" cy="48499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Rektangel: rundade hörn 71">
            <a:extLst>
              <a:ext uri="{FF2B5EF4-FFF2-40B4-BE49-F238E27FC236}">
                <a16:creationId xmlns:a16="http://schemas.microsoft.com/office/drawing/2014/main" id="{6AA468F2-7341-5694-C423-4891FCF447C0}"/>
              </a:ext>
            </a:extLst>
          </p:cNvPr>
          <p:cNvSpPr/>
          <p:nvPr/>
        </p:nvSpPr>
        <p:spPr>
          <a:xfrm>
            <a:off x="7753747" y="2965880"/>
            <a:ext cx="747173" cy="31640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Befraktar-kontrakt</a:t>
            </a:r>
          </a:p>
        </p:txBody>
      </p:sp>
      <p:sp>
        <p:nvSpPr>
          <p:cNvPr id="73" name="Rektangel: rundade hörn 72">
            <a:extLst>
              <a:ext uri="{FF2B5EF4-FFF2-40B4-BE49-F238E27FC236}">
                <a16:creationId xmlns:a16="http://schemas.microsoft.com/office/drawing/2014/main" id="{400A502B-F584-7DE1-73ED-E944CE58D75F}"/>
              </a:ext>
            </a:extLst>
          </p:cNvPr>
          <p:cNvSpPr/>
          <p:nvPr/>
        </p:nvSpPr>
        <p:spPr>
          <a:xfrm>
            <a:off x="7847037" y="4857659"/>
            <a:ext cx="888138" cy="31640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rPr>
              <a:t>Transportföretags-kontrakt</a:t>
            </a:r>
          </a:p>
        </p:txBody>
      </p:sp>
      <p:sp>
        <p:nvSpPr>
          <p:cNvPr id="4" name="Rektangel: rundade hörn 3">
            <a:extLst>
              <a:ext uri="{FF2B5EF4-FFF2-40B4-BE49-F238E27FC236}">
                <a16:creationId xmlns:a16="http://schemas.microsoft.com/office/drawing/2014/main" id="{0A8702AE-0813-A454-8C07-F91D6412D25C}"/>
              </a:ext>
            </a:extLst>
          </p:cNvPr>
          <p:cNvSpPr/>
          <p:nvPr/>
        </p:nvSpPr>
        <p:spPr>
          <a:xfrm>
            <a:off x="4774152" y="2601123"/>
            <a:ext cx="747173" cy="31640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err="1">
                <a:ln>
                  <a:noFill/>
                </a:ln>
                <a:solidFill>
                  <a:srgbClr val="000000"/>
                </a:solidFill>
                <a:effectLst/>
                <a:uLnTx/>
                <a:uFillTx/>
                <a:latin typeface="Calibri" panose="020F0502020204030204"/>
                <a:ea typeface="+mn-ea"/>
                <a:cs typeface="+mn-cs"/>
              </a:rPr>
              <a:t>Prisliste-kompontenter</a:t>
            </a:r>
            <a:endPar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 name="Rektangel: rundade hörn 10">
            <a:extLst>
              <a:ext uri="{FF2B5EF4-FFF2-40B4-BE49-F238E27FC236}">
                <a16:creationId xmlns:a16="http://schemas.microsoft.com/office/drawing/2014/main" id="{2D7A9624-55CA-9008-9CDF-1C873A957360}"/>
              </a:ext>
            </a:extLst>
          </p:cNvPr>
          <p:cNvSpPr/>
          <p:nvPr/>
        </p:nvSpPr>
        <p:spPr>
          <a:xfrm>
            <a:off x="4987150" y="4498157"/>
            <a:ext cx="747173" cy="31640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dirty="0" err="1">
                <a:ln>
                  <a:noFill/>
                </a:ln>
                <a:solidFill>
                  <a:srgbClr val="000000"/>
                </a:solidFill>
                <a:effectLst/>
                <a:uLnTx/>
                <a:uFillTx/>
                <a:latin typeface="Calibri" panose="020F0502020204030204"/>
                <a:ea typeface="+mn-ea"/>
                <a:cs typeface="+mn-cs"/>
              </a:rPr>
              <a:t>Prisliste-kompontenter</a:t>
            </a:r>
            <a:endParaRPr kumimoji="0" lang="sv-SE" sz="7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852045"/>
      </p:ext>
    </p:extLst>
  </p:cSld>
  <p:clrMapOvr>
    <a:masterClrMapping/>
  </p:clrMapOvr>
</p:sld>
</file>

<file path=ppt/theme/theme1.xml><?xml version="1.0" encoding="utf-8"?>
<a:theme xmlns:a="http://schemas.openxmlformats.org/drawingml/2006/main" name="1_Office-tema">
  <a:themeElements>
    <a:clrScheme name="Biometria">
      <a:dk1>
        <a:srgbClr val="000000"/>
      </a:dk1>
      <a:lt1>
        <a:srgbClr val="FFFFFF"/>
      </a:lt1>
      <a:dk2>
        <a:srgbClr val="000000"/>
      </a:dk2>
      <a:lt2>
        <a:srgbClr val="FFFFFF"/>
      </a:lt2>
      <a:accent1>
        <a:srgbClr val="3B9637"/>
      </a:accent1>
      <a:accent2>
        <a:srgbClr val="007950"/>
      </a:accent2>
      <a:accent3>
        <a:srgbClr val="F59D24"/>
      </a:accent3>
      <a:accent4>
        <a:srgbClr val="A2C617"/>
      </a:accent4>
      <a:accent5>
        <a:srgbClr val="A0306E"/>
      </a:accent5>
      <a:accent6>
        <a:srgbClr val="DFDCD8"/>
      </a:accent6>
      <a:hlink>
        <a:srgbClr val="1F6575"/>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C799356-799C-440F-93A9-6E9B9A88BAD3}" vid="{E29B8D4C-B283-418D-BB18-A87672598CB3}"/>
    </a:ext>
  </a:extLst>
</a:theme>
</file>

<file path=ppt/theme/theme2.xml><?xml version="1.0" encoding="utf-8"?>
<a:theme xmlns:a="http://schemas.openxmlformats.org/drawingml/2006/main" name="Office-tema">
  <a:themeElements>
    <a:clrScheme name="Biometria">
      <a:dk1>
        <a:srgbClr val="000000"/>
      </a:dk1>
      <a:lt1>
        <a:srgbClr val="FFFFFF"/>
      </a:lt1>
      <a:dk2>
        <a:srgbClr val="000000"/>
      </a:dk2>
      <a:lt2>
        <a:srgbClr val="FFFFFF"/>
      </a:lt2>
      <a:accent1>
        <a:srgbClr val="3B9637"/>
      </a:accent1>
      <a:accent2>
        <a:srgbClr val="007950"/>
      </a:accent2>
      <a:accent3>
        <a:srgbClr val="F59D24"/>
      </a:accent3>
      <a:accent4>
        <a:srgbClr val="A2C617"/>
      </a:accent4>
      <a:accent5>
        <a:srgbClr val="A0306E"/>
      </a:accent5>
      <a:accent6>
        <a:srgbClr val="DFDCD8"/>
      </a:accent6>
      <a:hlink>
        <a:srgbClr val="1F6575"/>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C799356-799C-440F-93A9-6E9B9A88BAD3}" vid="{E29B8D4C-B283-418D-BB18-A87672598CB3}"/>
    </a:ext>
  </a:extLst>
</a:theme>
</file>

<file path=ppt/theme/theme3.xml><?xml version="1.0" encoding="utf-8"?>
<a:theme xmlns:a="http://schemas.openxmlformats.org/drawingml/2006/main" name="2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7677</Words>
  <Application>Microsoft Office PowerPoint</Application>
  <PresentationFormat>Bredbild</PresentationFormat>
  <Paragraphs>1888</Paragraphs>
  <Slides>84</Slides>
  <Notes>0</Notes>
  <HiddenSlides>5</HiddenSlides>
  <MMClips>0</MMClips>
  <ScaleCrop>false</ScaleCrop>
  <HeadingPairs>
    <vt:vector size="6" baseType="variant">
      <vt:variant>
        <vt:lpstr>Använt teckensnitt</vt:lpstr>
      </vt:variant>
      <vt:variant>
        <vt:i4>8</vt:i4>
      </vt:variant>
      <vt:variant>
        <vt:lpstr>Tema</vt:lpstr>
      </vt:variant>
      <vt:variant>
        <vt:i4>3</vt:i4>
      </vt:variant>
      <vt:variant>
        <vt:lpstr>Bildrubriker</vt:lpstr>
      </vt:variant>
      <vt:variant>
        <vt:i4>84</vt:i4>
      </vt:variant>
    </vt:vector>
  </HeadingPairs>
  <TitlesOfParts>
    <vt:vector size="95" baseType="lpstr">
      <vt:lpstr>Aptos</vt:lpstr>
      <vt:lpstr>Arial</vt:lpstr>
      <vt:lpstr>Calibri</vt:lpstr>
      <vt:lpstr>Calibri Light</vt:lpstr>
      <vt:lpstr>Noto Serif</vt:lpstr>
      <vt:lpstr>Open Sans</vt:lpstr>
      <vt:lpstr>Open Sans Light</vt:lpstr>
      <vt:lpstr>Systemtypsnitt normalt</vt:lpstr>
      <vt:lpstr>1_Office-tema</vt:lpstr>
      <vt:lpstr>Office-tema</vt:lpstr>
      <vt:lpstr>2_Office-tema</vt:lpstr>
      <vt:lpstr>PowerPoint-presentation</vt:lpstr>
      <vt:lpstr>Lösningsbeskrivning VIOL 3- från destinering till transportprisräkning</vt:lpstr>
      <vt:lpstr>Fördelar med VIOL 3 - logistikflödet</vt:lpstr>
      <vt:lpstr>Begrepp- aktörer</vt:lpstr>
      <vt:lpstr>Processbeskrivning, övergripande</vt:lpstr>
      <vt:lpstr>Förbereda råvaru och tjänsteaffär</vt:lpstr>
      <vt:lpstr>Hantera Aktör till hantera Platser</vt:lpstr>
      <vt:lpstr>Affärsobjekt/Integrationer - beskrivning</vt:lpstr>
      <vt:lpstr>Hantera transportkontrakt och transportprislistor </vt:lpstr>
      <vt:lpstr>Initiera och administrera råvaru och tjänsteaffär</vt:lpstr>
      <vt:lpstr>Förmågebeskrivning Hantera produktionsunderlag </vt:lpstr>
      <vt:lpstr>Affärsobjekt/Integrationer - beskrivning</vt:lpstr>
      <vt:lpstr>Hantera råvaruaffärens logistik</vt:lpstr>
      <vt:lpstr>Initiera och administrera råvaru och tjänsteaffär</vt:lpstr>
      <vt:lpstr>Förmåga- beskrivning Skapa systemskapat transportunderlag och befraktarunderlag </vt:lpstr>
      <vt:lpstr>Affärsobjekt/Integrationer - beskrivning</vt:lpstr>
      <vt:lpstr>Förmåga- beskrivning</vt:lpstr>
      <vt:lpstr>Affärsobjekt/Integrationer - beskrivning</vt:lpstr>
      <vt:lpstr>Förmåga- beskrivning</vt:lpstr>
      <vt:lpstr>Affärsobjekt/Integrationer - beskrivning</vt:lpstr>
      <vt:lpstr>Hantera produktionsuppgifter</vt:lpstr>
      <vt:lpstr>Hantera produktionsuppgifter</vt:lpstr>
      <vt:lpstr>Hantera transportuppgifter</vt:lpstr>
      <vt:lpstr>Hantera transportuppgifter – nuläge</vt:lpstr>
      <vt:lpstr>Förmåga- beskrivning</vt:lpstr>
      <vt:lpstr>Objekt och integrationer - beskrivning</vt:lpstr>
      <vt:lpstr>Förmåga- beskrivning</vt:lpstr>
      <vt:lpstr>Förmåga- beskrivning</vt:lpstr>
      <vt:lpstr>Objekt och integrationer - beskrivning</vt:lpstr>
      <vt:lpstr>Förmåga- beskrivning</vt:lpstr>
      <vt:lpstr>Objekt och integrationer - beskrivning</vt:lpstr>
      <vt:lpstr>Hantera mätuppgifter</vt:lpstr>
      <vt:lpstr>Beräkna råvaru och tjänsteaffär</vt:lpstr>
      <vt:lpstr>Beräkna råvaru och tjänsteaffär - Transportredovisning</vt:lpstr>
      <vt:lpstr>Förmåga- beskrivning</vt:lpstr>
      <vt:lpstr>Objekt och integrationer - beskrivning</vt:lpstr>
      <vt:lpstr>Förmåga- beskrivning</vt:lpstr>
      <vt:lpstr>Förmåga- beskrivning</vt:lpstr>
      <vt:lpstr>Objekt och integrationer - beskrivning</vt:lpstr>
      <vt:lpstr>Förmåga- beskrivning</vt:lpstr>
      <vt:lpstr>Objekt och integrationer - beskrivning</vt:lpstr>
      <vt:lpstr>Järnvägslösning VIOL 3 - transport </vt:lpstr>
      <vt:lpstr>Järnvägstransporter, lösning i VIOL 3 (transports lösning)</vt:lpstr>
      <vt:lpstr>Leveransavisering Järnvägstransporter (under arbete, planerad till paket 2)</vt:lpstr>
      <vt:lpstr>Aviseringsflöde (optimalt – vi måste kunna hantera om det ej är optimalt)</vt:lpstr>
      <vt:lpstr>Hantering av tåg med extern insändning, räkningskollektiv och bildmätning av stickprov. </vt:lpstr>
      <vt:lpstr>Bakgrund</vt:lpstr>
      <vt:lpstr>Hypotes</vt:lpstr>
      <vt:lpstr>Hypotes </vt:lpstr>
      <vt:lpstr>Vad behöver Biometria fixa</vt:lpstr>
      <vt:lpstr>PowerPoint-presentation</vt:lpstr>
      <vt:lpstr>PowerPoint-presentation</vt:lpstr>
      <vt:lpstr>Lastning vid terminal</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Sammanfattning</vt:lpstr>
      <vt:lpstr>Tänkbar utveckling…</vt:lpstr>
      <vt:lpstr>Räkningskollektiv vid tågtransporter</vt:lpstr>
      <vt:lpstr>Räkningskollektiv vid tågtransporter</vt:lpstr>
      <vt:lpstr>Fördelar</vt:lpstr>
      <vt:lpstr>Nackdelar</vt:lpstr>
      <vt:lpstr>Cellulosaflis/Bränsleflis</vt:lpstr>
      <vt:lpstr>Leveranser av cellulosaflis till massabruk som levereras på järnväg (Kollektivvariant 5)</vt:lpstr>
      <vt:lpstr>Leveranser av bränsleflis till terminal som levereras på järnväg</vt:lpstr>
      <vt:lpstr>PowerPoint-presentation</vt:lpstr>
      <vt:lpstr>Andvändningsfall</vt:lpstr>
      <vt:lpstr>PowerPoint-presentation</vt:lpstr>
      <vt:lpstr>PowerPoint-presentation</vt:lpstr>
      <vt:lpstr>PowerPoint-presentation</vt:lpstr>
      <vt:lpstr>Krönt Vägval VIOL 3 är anpassad mot de nya platsbegreppen</vt:lpstr>
      <vt:lpstr>Krönt Vägval VIOL 3 är anpassad mot de nya platsbegreppen</vt:lpstr>
      <vt:lpstr>Aviserat avstånd som input till transportprisräkningen</vt:lpstr>
      <vt:lpstr>Expanderat nätverk</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Malin Hasselmalm</dc:creator>
  <cp:lastModifiedBy>Malin Hasselmalm</cp:lastModifiedBy>
  <cp:revision>1</cp:revision>
  <dcterms:created xsi:type="dcterms:W3CDTF">2024-02-08T08:08:53Z</dcterms:created>
  <dcterms:modified xsi:type="dcterms:W3CDTF">2024-02-08T08:18:13Z</dcterms:modified>
</cp:coreProperties>
</file>